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</p:sldMasterIdLst>
  <p:notesMasterIdLst>
    <p:notesMasterId r:id="rId16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sldSz cx="12192000" cy="6858000"/>
  <p:notesSz cx="6858000" cy="9144000"/>
  <p:embeddedFontLst>
    <p:embeddedFont>
      <p:font typeface="Malgun Gothic" panose="020B0503020000020004" pitchFamily="34" charset="-127"/>
      <p:regular r:id="rId17"/>
      <p:bold r:id="rId18"/>
    </p:embeddedFont>
    <p:embeddedFont>
      <p:font typeface="Calibri" panose="020F0502020204030204" pitchFamily="34" charset="0"/>
      <p:regular r:id="rId19"/>
      <p:bold r:id="rId20"/>
      <p:italic r:id="rId21"/>
      <p:boldItalic r:id="rId22"/>
    </p:embeddedFont>
    <p:embeddedFont>
      <p:font typeface="Montserrat" pitchFamily="2" charset="-52"/>
      <p:regular r:id="rId23"/>
      <p:bold r:id="rId24"/>
      <p:italic r:id="rId25"/>
      <p:boldItalic r:id="rId26"/>
    </p:embeddedFont>
    <p:embeddedFont>
      <p:font typeface="Montserrat ExtraBold" pitchFamily="2" charset="-52"/>
      <p:bold r:id="rId27"/>
      <p:boldItalic r:id="rId28"/>
    </p:embeddedFont>
    <p:embeddedFont>
      <p:font typeface="Montserrat Light" pitchFamily="2" charset="-52"/>
      <p:regular r:id="rId29"/>
      <p:bold r:id="rId30"/>
      <p:italic r:id="rId31"/>
      <p:boldItalic r:id="rId32"/>
    </p:embeddedFont>
    <p:embeddedFont>
      <p:font typeface="Montserrat Medium" pitchFamily="2" charset="-52"/>
      <p:regular r:id="rId33"/>
      <p:bold r:id="rId34"/>
      <p:italic r:id="rId35"/>
      <p:boldItalic r:id="rId36"/>
    </p:embeddedFont>
    <p:embeddedFont>
      <p:font typeface="Montserrat SemiBold" pitchFamily="2" charset="-52"/>
      <p:regular r:id="rId37"/>
      <p:bold r:id="rId38"/>
      <p:italic r:id="rId39"/>
      <p:boldItalic r:id="rId40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GoogleSlidesCustomDataVersion2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41" roundtripDataSignature="AMtx7mikBuCcfWGHar80iz/PFyGfADD6o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4" d="100"/>
          <a:sy n="104" d="100"/>
        </p:scale>
        <p:origin x="27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font" Target="fonts/font2.fntdata"/><Relationship Id="rId26" Type="http://schemas.openxmlformats.org/officeDocument/2006/relationships/font" Target="fonts/font10.fntdata"/><Relationship Id="rId39" Type="http://schemas.openxmlformats.org/officeDocument/2006/relationships/font" Target="fonts/font23.fntdata"/><Relationship Id="rId21" Type="http://schemas.openxmlformats.org/officeDocument/2006/relationships/font" Target="fonts/font5.fntdata"/><Relationship Id="rId34" Type="http://schemas.openxmlformats.org/officeDocument/2006/relationships/font" Target="fonts/font18.fntdata"/><Relationship Id="rId42" Type="http://schemas.openxmlformats.org/officeDocument/2006/relationships/presProps" Target="pres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9" Type="http://schemas.openxmlformats.org/officeDocument/2006/relationships/font" Target="fonts/font13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8.fntdata"/><Relationship Id="rId32" Type="http://schemas.openxmlformats.org/officeDocument/2006/relationships/font" Target="fonts/font16.fntdata"/><Relationship Id="rId37" Type="http://schemas.openxmlformats.org/officeDocument/2006/relationships/font" Target="fonts/font21.fntdata"/><Relationship Id="rId40" Type="http://schemas.openxmlformats.org/officeDocument/2006/relationships/font" Target="fonts/font24.fntdata"/><Relationship Id="rId45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7.fntdata"/><Relationship Id="rId28" Type="http://schemas.openxmlformats.org/officeDocument/2006/relationships/font" Target="fonts/font12.fntdata"/><Relationship Id="rId36" Type="http://schemas.openxmlformats.org/officeDocument/2006/relationships/font" Target="fonts/font20.fntdata"/><Relationship Id="rId10" Type="http://schemas.openxmlformats.org/officeDocument/2006/relationships/slide" Target="slides/slide9.xml"/><Relationship Id="rId19" Type="http://schemas.openxmlformats.org/officeDocument/2006/relationships/font" Target="fonts/font3.fntdata"/><Relationship Id="rId31" Type="http://schemas.openxmlformats.org/officeDocument/2006/relationships/font" Target="fonts/font15.fntdata"/><Relationship Id="rId44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6.fntdata"/><Relationship Id="rId27" Type="http://schemas.openxmlformats.org/officeDocument/2006/relationships/font" Target="fonts/font11.fntdata"/><Relationship Id="rId30" Type="http://schemas.openxmlformats.org/officeDocument/2006/relationships/font" Target="fonts/font14.fntdata"/><Relationship Id="rId35" Type="http://schemas.openxmlformats.org/officeDocument/2006/relationships/font" Target="fonts/font19.fntdata"/><Relationship Id="rId43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font" Target="fonts/font1.fntdata"/><Relationship Id="rId25" Type="http://schemas.openxmlformats.org/officeDocument/2006/relationships/font" Target="fonts/font9.fntdata"/><Relationship Id="rId33" Type="http://schemas.openxmlformats.org/officeDocument/2006/relationships/font" Target="fonts/font17.fntdata"/><Relationship Id="rId38" Type="http://schemas.openxmlformats.org/officeDocument/2006/relationships/font" Target="fonts/font22.fntdata"/><Relationship Id="rId20" Type="http://schemas.openxmlformats.org/officeDocument/2006/relationships/font" Target="fonts/font4.fntdata"/><Relationship Id="rId41" Type="http://customschemas.google.com/relationships/presentationmetadata" Target="meta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9pPr>
          </a:lstStyle>
          <a:p>
            <a:endParaRPr dirty="0"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9pPr>
          </a:lstStyle>
          <a:p>
            <a:endParaRPr dirty="0"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9pPr>
          </a:lstStyle>
          <a:p>
            <a:endParaRPr dirty="0"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rPr>
              <a:t>‹#›</a:t>
            </a:fld>
            <a:endParaRPr sz="1200" b="0" i="0" u="none" strike="noStrike" cap="none" dirty="0">
              <a:solidFill>
                <a:schemeClr val="dk1"/>
              </a:solidFill>
              <a:latin typeface="Malgun Gothic"/>
              <a:ea typeface="Malgun Gothic"/>
              <a:cs typeface="Malgun Gothic"/>
              <a:sym typeface="Malgun Gothic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80" name="Google Shape;80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84" name="Google Shape;84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94" name="Google Shape;94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09" name="Google Shape;109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g291e90e44f3_1_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36" name="Google Shape;136;g291e90e44f3_1_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p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50" name="Google Shape;150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p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78" name="Google Shape;178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Google Shape;195;p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96" name="Google Shape;196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Google Shape;217;p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218" name="Google Shape;218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Google Shape;228;p1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229" name="Google Shape;229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" name="Google Shape;239;p1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240" name="Google Shape;240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" name="Google Shape;252;p1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253" name="Google Shape;253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" name="Google Shape;262;g291e90e44f3_0_2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263" name="Google Shape;263;g291e90e44f3_0_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" name="Google Shape;272;p1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273" name="Google Shape;273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://www.pptmon.com/" TargetMode="External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://www.pptmon.com/" TargetMode="External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://www.pptmon.com/" TargetMode="External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://www.pptmon.com/" TargetMode="External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://www.pptmon.com/" TargetMode="External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://www.pptmon.com/" TargetMode="External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6.pn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://www.pptmon.com/" TargetMode="External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7.png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://www.pptmon.com/" TargetMode="External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://www.pptmon.com/" TargetMode="External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png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://www.pptmon.com/" TargetMode="External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://www.pptmon.com/" TargetMode="External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://www.pptmon.com/" TargetMode="External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7.png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ptmon.com/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.png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://www.pptmon.com/" TargetMode="External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PTMON slide">
  <p:cSld name="PPTMON slide">
    <p:spTree>
      <p:nvGrpSpPr>
        <p:cNvPr id="1" name="Shape 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Google Shape;11;p28">
            <a:hlinkClick r:id="rId2"/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647236" y="7063924"/>
            <a:ext cx="2471738" cy="190500"/>
          </a:xfrm>
          <a:prstGeom prst="rect">
            <a:avLst/>
          </a:prstGeom>
          <a:noFill/>
          <a:ln>
            <a:noFill/>
          </a:ln>
        </p:spPr>
      </p:pic>
      <p:sp>
        <p:nvSpPr>
          <p:cNvPr id="12" name="Google Shape;12;p28"/>
          <p:cNvSpPr txBox="1"/>
          <p:nvPr/>
        </p:nvSpPr>
        <p:spPr>
          <a:xfrm>
            <a:off x="4073025" y="7063924"/>
            <a:ext cx="2690631" cy="2462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0" b="0" i="0" u="sng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 template by</a:t>
            </a:r>
            <a:endParaRPr sz="1000" u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reveal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PTMON title">
  <p:cSld name="PPTMON title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Google Shape;14;p29">
            <a:hlinkClick r:id="rId2"/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647236" y="7063924"/>
            <a:ext cx="2471738" cy="190500"/>
          </a:xfrm>
          <a:prstGeom prst="rect">
            <a:avLst/>
          </a:prstGeom>
          <a:noFill/>
          <a:ln>
            <a:noFill/>
          </a:ln>
        </p:spPr>
      </p:pic>
      <p:sp>
        <p:nvSpPr>
          <p:cNvPr id="15" name="Google Shape;15;p29"/>
          <p:cNvSpPr txBox="1"/>
          <p:nvPr/>
        </p:nvSpPr>
        <p:spPr>
          <a:xfrm>
            <a:off x="4073025" y="7063924"/>
            <a:ext cx="2690631" cy="2462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0" u="sng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 template by</a:t>
            </a:r>
            <a:endParaRPr sz="1000" u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6" name="Google Shape;16;p29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0" y="1563713"/>
            <a:ext cx="12192000" cy="441198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Google Shape;17;p29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0" y="668363"/>
            <a:ext cx="12192000" cy="620268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" name="Google Shape;18;p29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0" y="150203"/>
            <a:ext cx="12192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reveal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8_PPTMON slide">
  <p:cSld name="8_PPTMON slide"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Google Shape;20;p30">
            <a:hlinkClick r:id="rId2"/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647236" y="7063924"/>
            <a:ext cx="2471738" cy="190500"/>
          </a:xfrm>
          <a:prstGeom prst="rect">
            <a:avLst/>
          </a:prstGeom>
          <a:noFill/>
          <a:ln>
            <a:noFill/>
          </a:ln>
        </p:spPr>
      </p:pic>
      <p:sp>
        <p:nvSpPr>
          <p:cNvPr id="21" name="Google Shape;21;p30"/>
          <p:cNvSpPr txBox="1"/>
          <p:nvPr/>
        </p:nvSpPr>
        <p:spPr>
          <a:xfrm>
            <a:off x="4073025" y="7063924"/>
            <a:ext cx="2690631" cy="2462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0" u="sng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 template by</a:t>
            </a:r>
            <a:endParaRPr sz="1000" u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2" name="Google Shape;22;p30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0" y="668363"/>
            <a:ext cx="12192000" cy="6202680"/>
          </a:xfrm>
          <a:prstGeom prst="rect">
            <a:avLst/>
          </a:prstGeom>
          <a:noFill/>
          <a:ln>
            <a:noFill/>
          </a:ln>
        </p:spPr>
      </p:pic>
      <p:sp>
        <p:nvSpPr>
          <p:cNvPr id="23" name="Google Shape;23;p30"/>
          <p:cNvSpPr>
            <a:spLocks noGrp="1"/>
          </p:cNvSpPr>
          <p:nvPr>
            <p:ph type="pic" idx="2"/>
          </p:nvPr>
        </p:nvSpPr>
        <p:spPr>
          <a:xfrm>
            <a:off x="1593808" y="2308073"/>
            <a:ext cx="1947086" cy="1947084"/>
          </a:xfrm>
          <a:prstGeom prst="ellipse">
            <a:avLst/>
          </a:prstGeom>
          <a:solidFill>
            <a:srgbClr val="F2F2F2"/>
          </a:solidFill>
          <a:ln>
            <a:noFill/>
          </a:ln>
        </p:spPr>
      </p:sp>
      <p:sp>
        <p:nvSpPr>
          <p:cNvPr id="24" name="Google Shape;24;p30"/>
          <p:cNvSpPr>
            <a:spLocks noGrp="1"/>
          </p:cNvSpPr>
          <p:nvPr>
            <p:ph type="pic" idx="3"/>
          </p:nvPr>
        </p:nvSpPr>
        <p:spPr>
          <a:xfrm>
            <a:off x="8651106" y="2308073"/>
            <a:ext cx="1947086" cy="1947084"/>
          </a:xfrm>
          <a:prstGeom prst="ellipse">
            <a:avLst/>
          </a:prstGeom>
          <a:solidFill>
            <a:srgbClr val="F2F2F2"/>
          </a:solidFill>
          <a:ln>
            <a:noFill/>
          </a:ln>
        </p:spPr>
      </p:sp>
      <p:sp>
        <p:nvSpPr>
          <p:cNvPr id="25" name="Google Shape;25;p30"/>
          <p:cNvSpPr>
            <a:spLocks noGrp="1"/>
          </p:cNvSpPr>
          <p:nvPr>
            <p:ph type="pic" idx="4"/>
          </p:nvPr>
        </p:nvSpPr>
        <p:spPr>
          <a:xfrm>
            <a:off x="6298674" y="2308073"/>
            <a:ext cx="1947086" cy="1947084"/>
          </a:xfrm>
          <a:prstGeom prst="ellipse">
            <a:avLst/>
          </a:prstGeom>
          <a:solidFill>
            <a:srgbClr val="F2F2F2"/>
          </a:solidFill>
          <a:ln>
            <a:noFill/>
          </a:ln>
        </p:spPr>
      </p:sp>
      <p:sp>
        <p:nvSpPr>
          <p:cNvPr id="26" name="Google Shape;26;p30"/>
          <p:cNvSpPr>
            <a:spLocks noGrp="1"/>
          </p:cNvSpPr>
          <p:nvPr>
            <p:ph type="pic" idx="5"/>
          </p:nvPr>
        </p:nvSpPr>
        <p:spPr>
          <a:xfrm>
            <a:off x="3946241" y="2308073"/>
            <a:ext cx="1947086" cy="1947084"/>
          </a:xfrm>
          <a:prstGeom prst="ellipse">
            <a:avLst/>
          </a:prstGeom>
          <a:solidFill>
            <a:srgbClr val="F2F2F2"/>
          </a:solidFill>
          <a:ln>
            <a:noFill/>
          </a:ln>
        </p:spPr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reveal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PPTMON slide">
  <p:cSld name="1_PPTMON slide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Google Shape;28;p31">
            <a:hlinkClick r:id="rId2"/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647236" y="7063924"/>
            <a:ext cx="2471738" cy="190500"/>
          </a:xfrm>
          <a:prstGeom prst="rect">
            <a:avLst/>
          </a:prstGeom>
          <a:noFill/>
          <a:ln>
            <a:noFill/>
          </a:ln>
        </p:spPr>
      </p:pic>
      <p:sp>
        <p:nvSpPr>
          <p:cNvPr id="29" name="Google Shape;29;p31"/>
          <p:cNvSpPr txBox="1"/>
          <p:nvPr/>
        </p:nvSpPr>
        <p:spPr>
          <a:xfrm>
            <a:off x="4073025" y="7063924"/>
            <a:ext cx="2690631" cy="2462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0" u="sng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 template by</a:t>
            </a:r>
            <a:endParaRPr sz="1000" u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0" name="Google Shape;30;p3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513976" y="0"/>
            <a:ext cx="677418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reveal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PPTMON slide">
  <p:cSld name="4_PPTMON slide">
    <p:spTree>
      <p:nvGrpSpPr>
        <p:cNvPr id="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" name="Google Shape;32;p32">
            <a:hlinkClick r:id="rId2"/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647236" y="7063924"/>
            <a:ext cx="2471738" cy="190500"/>
          </a:xfrm>
          <a:prstGeom prst="rect">
            <a:avLst/>
          </a:prstGeom>
          <a:noFill/>
          <a:ln>
            <a:noFill/>
          </a:ln>
        </p:spPr>
      </p:pic>
      <p:sp>
        <p:nvSpPr>
          <p:cNvPr id="33" name="Google Shape;33;p32"/>
          <p:cNvSpPr txBox="1"/>
          <p:nvPr/>
        </p:nvSpPr>
        <p:spPr>
          <a:xfrm>
            <a:off x="4073025" y="7063924"/>
            <a:ext cx="2690631" cy="2462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0" u="sng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 template by</a:t>
            </a:r>
            <a:endParaRPr sz="1000" u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4" name="Google Shape;34;p3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5" name="Google Shape;35;p32"/>
          <p:cNvSpPr>
            <a:spLocks noGrp="1"/>
          </p:cNvSpPr>
          <p:nvPr>
            <p:ph type="pic" idx="2"/>
          </p:nvPr>
        </p:nvSpPr>
        <p:spPr>
          <a:xfrm>
            <a:off x="7820739" y="571693"/>
            <a:ext cx="3860800" cy="5714614"/>
          </a:xfrm>
          <a:prstGeom prst="roundRect">
            <a:avLst>
              <a:gd name="adj" fmla="val 6282"/>
            </a:avLst>
          </a:prstGeom>
          <a:solidFill>
            <a:srgbClr val="F2F2F2"/>
          </a:solidFill>
          <a:ln>
            <a:noFill/>
          </a:ln>
        </p:spPr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reveal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PPTMON slide">
  <p:cSld name="2_PPTMON slide"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" name="Google Shape;37;p33">
            <a:hlinkClick r:id="rId2"/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647236" y="7063924"/>
            <a:ext cx="2471738" cy="190500"/>
          </a:xfrm>
          <a:prstGeom prst="rect">
            <a:avLst/>
          </a:prstGeom>
          <a:noFill/>
          <a:ln>
            <a:noFill/>
          </a:ln>
        </p:spPr>
      </p:pic>
      <p:sp>
        <p:nvSpPr>
          <p:cNvPr id="38" name="Google Shape;38;p33"/>
          <p:cNvSpPr txBox="1"/>
          <p:nvPr/>
        </p:nvSpPr>
        <p:spPr>
          <a:xfrm>
            <a:off x="4073025" y="7063924"/>
            <a:ext cx="2690631" cy="2462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0" u="sng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 template by</a:t>
            </a:r>
            <a:endParaRPr sz="1000" u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9" name="Google Shape;39;p33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0" y="1859280"/>
            <a:ext cx="12192000" cy="313944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reveal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PPTMON slide">
  <p:cSld name="3_PPTMON slide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" name="Google Shape;41;p34">
            <a:hlinkClick r:id="rId2"/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647236" y="7063924"/>
            <a:ext cx="2471738" cy="190500"/>
          </a:xfrm>
          <a:prstGeom prst="rect">
            <a:avLst/>
          </a:prstGeom>
          <a:noFill/>
          <a:ln>
            <a:noFill/>
          </a:ln>
        </p:spPr>
      </p:pic>
      <p:sp>
        <p:nvSpPr>
          <p:cNvPr id="42" name="Google Shape;42;p34"/>
          <p:cNvSpPr txBox="1"/>
          <p:nvPr/>
        </p:nvSpPr>
        <p:spPr>
          <a:xfrm>
            <a:off x="4073025" y="7063924"/>
            <a:ext cx="2690631" cy="2462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0" u="sng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 template by</a:t>
            </a:r>
            <a:endParaRPr sz="1000" u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43" name="Google Shape;43;p34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reveal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9_PPTMON slide">
  <p:cSld name="9_PPTMON slide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" name="Google Shape;45;p35">
            <a:hlinkClick r:id="rId2"/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647236" y="7063924"/>
            <a:ext cx="2471738" cy="190500"/>
          </a:xfrm>
          <a:prstGeom prst="rect">
            <a:avLst/>
          </a:prstGeom>
          <a:noFill/>
          <a:ln>
            <a:noFill/>
          </a:ln>
        </p:spPr>
      </p:pic>
      <p:sp>
        <p:nvSpPr>
          <p:cNvPr id="46" name="Google Shape;46;p35"/>
          <p:cNvSpPr txBox="1"/>
          <p:nvPr/>
        </p:nvSpPr>
        <p:spPr>
          <a:xfrm>
            <a:off x="4073025" y="7063924"/>
            <a:ext cx="2690631" cy="2462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0" u="sng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 template by</a:t>
            </a:r>
            <a:endParaRPr sz="1000" u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47" name="Google Shape;47;p3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0" y="668363"/>
            <a:ext cx="12192000" cy="6202680"/>
          </a:xfrm>
          <a:prstGeom prst="rect">
            <a:avLst/>
          </a:prstGeom>
          <a:noFill/>
          <a:ln>
            <a:noFill/>
          </a:ln>
        </p:spPr>
      </p:pic>
      <p:sp>
        <p:nvSpPr>
          <p:cNvPr id="48" name="Google Shape;48;p35"/>
          <p:cNvSpPr>
            <a:spLocks noGrp="1"/>
          </p:cNvSpPr>
          <p:nvPr>
            <p:ph type="pic" idx="2"/>
          </p:nvPr>
        </p:nvSpPr>
        <p:spPr>
          <a:xfrm>
            <a:off x="783339" y="1400174"/>
            <a:ext cx="2179320" cy="4714876"/>
          </a:xfrm>
          <a:prstGeom prst="roundRect">
            <a:avLst>
              <a:gd name="adj" fmla="val 7322"/>
            </a:avLst>
          </a:prstGeom>
          <a:solidFill>
            <a:schemeClr val="lt1"/>
          </a:solidFill>
          <a:ln>
            <a:noFill/>
          </a:ln>
        </p:spPr>
      </p:sp>
      <p:sp>
        <p:nvSpPr>
          <p:cNvPr id="49" name="Google Shape;49;p35"/>
          <p:cNvSpPr>
            <a:spLocks noGrp="1"/>
          </p:cNvSpPr>
          <p:nvPr>
            <p:ph type="pic" idx="3"/>
          </p:nvPr>
        </p:nvSpPr>
        <p:spPr>
          <a:xfrm>
            <a:off x="3615439" y="1400174"/>
            <a:ext cx="2179320" cy="4714876"/>
          </a:xfrm>
          <a:prstGeom prst="roundRect">
            <a:avLst>
              <a:gd name="adj" fmla="val 7322"/>
            </a:avLst>
          </a:prstGeom>
          <a:solidFill>
            <a:schemeClr val="lt1"/>
          </a:solidFill>
          <a:ln>
            <a:noFill/>
          </a:ln>
        </p:spPr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reveal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1_PPTMON slide">
  <p:cSld name="11_PPTMON slide"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" name="Google Shape;51;p36">
            <a:hlinkClick r:id="rId2"/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647236" y="7063924"/>
            <a:ext cx="2471738" cy="190500"/>
          </a:xfrm>
          <a:prstGeom prst="rect">
            <a:avLst/>
          </a:prstGeom>
          <a:noFill/>
          <a:ln>
            <a:noFill/>
          </a:ln>
        </p:spPr>
      </p:pic>
      <p:sp>
        <p:nvSpPr>
          <p:cNvPr id="52" name="Google Shape;52;p36"/>
          <p:cNvSpPr txBox="1"/>
          <p:nvPr/>
        </p:nvSpPr>
        <p:spPr>
          <a:xfrm>
            <a:off x="4073025" y="7063924"/>
            <a:ext cx="2690631" cy="2462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0" u="sng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 template by</a:t>
            </a:r>
            <a:endParaRPr sz="1000" u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53" name="Google Shape;53;p36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513976" y="0"/>
            <a:ext cx="677418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54" name="Google Shape;54;p36"/>
          <p:cNvSpPr>
            <a:spLocks noGrp="1"/>
          </p:cNvSpPr>
          <p:nvPr>
            <p:ph type="pic" idx="2"/>
          </p:nvPr>
        </p:nvSpPr>
        <p:spPr>
          <a:xfrm>
            <a:off x="939800" y="1406525"/>
            <a:ext cx="6273800" cy="3784600"/>
          </a:xfrm>
          <a:prstGeom prst="rect">
            <a:avLst/>
          </a:prstGeom>
          <a:solidFill>
            <a:srgbClr val="F2F2F2"/>
          </a:solidFill>
          <a:ln>
            <a:noFill/>
          </a:ln>
        </p:spPr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reveal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PPTMON slide">
  <p:cSld name="5_PPTMON slide"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" name="Google Shape;56;p37">
            <a:hlinkClick r:id="rId2"/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647236" y="7063924"/>
            <a:ext cx="2471738" cy="190500"/>
          </a:xfrm>
          <a:prstGeom prst="rect">
            <a:avLst/>
          </a:prstGeom>
          <a:noFill/>
          <a:ln>
            <a:noFill/>
          </a:ln>
        </p:spPr>
      </p:pic>
      <p:sp>
        <p:nvSpPr>
          <p:cNvPr id="57" name="Google Shape;57;p37"/>
          <p:cNvSpPr txBox="1"/>
          <p:nvPr/>
        </p:nvSpPr>
        <p:spPr>
          <a:xfrm>
            <a:off x="4073025" y="7063924"/>
            <a:ext cx="2690631" cy="2462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0" u="sng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 template by</a:t>
            </a:r>
            <a:endParaRPr sz="1000" u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58" name="Google Shape;58;p37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0" y="668363"/>
            <a:ext cx="12192000" cy="620268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reveal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_PPTMON slide">
  <p:cSld name="6_PPTMON slide"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" name="Google Shape;60;p38">
            <a:hlinkClick r:id="rId2"/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647236" y="7063924"/>
            <a:ext cx="2471738" cy="190500"/>
          </a:xfrm>
          <a:prstGeom prst="rect">
            <a:avLst/>
          </a:prstGeom>
          <a:noFill/>
          <a:ln>
            <a:noFill/>
          </a:ln>
        </p:spPr>
      </p:pic>
      <p:sp>
        <p:nvSpPr>
          <p:cNvPr id="61" name="Google Shape;61;p38"/>
          <p:cNvSpPr txBox="1"/>
          <p:nvPr/>
        </p:nvSpPr>
        <p:spPr>
          <a:xfrm>
            <a:off x="4073025" y="7063924"/>
            <a:ext cx="2690631" cy="2462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0" u="sng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 template by</a:t>
            </a:r>
            <a:endParaRPr sz="1000" u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62" name="Google Shape;62;p38"/>
          <p:cNvPicPr preferRelativeResize="0"/>
          <p:nvPr/>
        </p:nvPicPr>
        <p:blipFill rotWithShape="1">
          <a:blip r:embed="rId4">
            <a:alphaModFix/>
          </a:blip>
          <a:srcRect b="13558"/>
          <a:stretch/>
        </p:blipFill>
        <p:spPr>
          <a:xfrm>
            <a:off x="0" y="3044170"/>
            <a:ext cx="12192000" cy="381383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reveal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0_PPTMON slide">
  <p:cSld name="10_PPTMON slide"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" name="Google Shape;64;p39">
            <a:hlinkClick r:id="rId2"/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647236" y="7063924"/>
            <a:ext cx="2471738" cy="190500"/>
          </a:xfrm>
          <a:prstGeom prst="rect">
            <a:avLst/>
          </a:prstGeom>
          <a:noFill/>
          <a:ln>
            <a:noFill/>
          </a:ln>
        </p:spPr>
      </p:pic>
      <p:sp>
        <p:nvSpPr>
          <p:cNvPr id="65" name="Google Shape;65;p39"/>
          <p:cNvSpPr txBox="1"/>
          <p:nvPr/>
        </p:nvSpPr>
        <p:spPr>
          <a:xfrm>
            <a:off x="4073025" y="7063924"/>
            <a:ext cx="2690631" cy="2462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0" u="sng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 template by</a:t>
            </a:r>
            <a:endParaRPr sz="1000" u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66" name="Google Shape;66;p39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67" name="Google Shape;67;p39"/>
          <p:cNvSpPr>
            <a:spLocks noGrp="1"/>
          </p:cNvSpPr>
          <p:nvPr>
            <p:ph type="pic" idx="2"/>
          </p:nvPr>
        </p:nvSpPr>
        <p:spPr>
          <a:xfrm>
            <a:off x="1170942" y="1171575"/>
            <a:ext cx="3825240" cy="5114925"/>
          </a:xfrm>
          <a:prstGeom prst="roundRect">
            <a:avLst>
              <a:gd name="adj" fmla="val 1926"/>
            </a:avLst>
          </a:prstGeom>
          <a:solidFill>
            <a:srgbClr val="F2F2F2"/>
          </a:solidFill>
          <a:ln>
            <a:noFill/>
          </a:ln>
        </p:spPr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reveal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7_PPTMON slide">
  <p:cSld name="7_PPTMON slide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" name="Google Shape;69;p40"/>
          <p:cNvPicPr preferRelativeResize="0"/>
          <p:nvPr/>
        </p:nvPicPr>
        <p:blipFill rotWithShape="1">
          <a:blip r:embed="rId2">
            <a:alphaModFix/>
          </a:blip>
          <a:srcRect b="13558"/>
          <a:stretch/>
        </p:blipFill>
        <p:spPr>
          <a:xfrm>
            <a:off x="0" y="3044170"/>
            <a:ext cx="12192000" cy="3813830"/>
          </a:xfrm>
          <a:prstGeom prst="rect">
            <a:avLst/>
          </a:prstGeom>
          <a:noFill/>
          <a:ln>
            <a:noFill/>
          </a:ln>
        </p:spPr>
      </p:pic>
      <p:pic>
        <p:nvPicPr>
          <p:cNvPr id="70" name="Google Shape;70;p40">
            <a:hlinkClick r:id="rId3"/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647236" y="7063924"/>
            <a:ext cx="2471738" cy="190500"/>
          </a:xfrm>
          <a:prstGeom prst="rect">
            <a:avLst/>
          </a:prstGeom>
          <a:noFill/>
          <a:ln>
            <a:noFill/>
          </a:ln>
        </p:spPr>
      </p:pic>
      <p:sp>
        <p:nvSpPr>
          <p:cNvPr id="71" name="Google Shape;71;p40"/>
          <p:cNvSpPr txBox="1"/>
          <p:nvPr/>
        </p:nvSpPr>
        <p:spPr>
          <a:xfrm>
            <a:off x="4073025" y="7063924"/>
            <a:ext cx="2690631" cy="2462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0" u="sng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 template by</a:t>
            </a:r>
            <a:endParaRPr sz="1000" u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2" name="Google Shape;72;p40"/>
          <p:cNvSpPr>
            <a:spLocks noGrp="1"/>
          </p:cNvSpPr>
          <p:nvPr>
            <p:ph type="pic" idx="2"/>
          </p:nvPr>
        </p:nvSpPr>
        <p:spPr>
          <a:xfrm>
            <a:off x="874526" y="1955800"/>
            <a:ext cx="2946400" cy="2946400"/>
          </a:xfrm>
          <a:prstGeom prst="rect">
            <a:avLst/>
          </a:prstGeom>
          <a:solidFill>
            <a:srgbClr val="F2F2F2"/>
          </a:solidFill>
          <a:ln>
            <a:noFill/>
          </a:ln>
        </p:spPr>
      </p:sp>
      <p:sp>
        <p:nvSpPr>
          <p:cNvPr id="73" name="Google Shape;73;p40"/>
          <p:cNvSpPr>
            <a:spLocks noGrp="1"/>
          </p:cNvSpPr>
          <p:nvPr>
            <p:ph type="pic" idx="3"/>
          </p:nvPr>
        </p:nvSpPr>
        <p:spPr>
          <a:xfrm>
            <a:off x="4622800" y="1955800"/>
            <a:ext cx="2946400" cy="2946400"/>
          </a:xfrm>
          <a:prstGeom prst="rect">
            <a:avLst/>
          </a:prstGeom>
          <a:solidFill>
            <a:srgbClr val="F2F2F2"/>
          </a:solidFill>
          <a:ln>
            <a:noFill/>
          </a:ln>
        </p:spPr>
      </p:sp>
      <p:sp>
        <p:nvSpPr>
          <p:cNvPr id="74" name="Google Shape;74;p40"/>
          <p:cNvSpPr>
            <a:spLocks noGrp="1"/>
          </p:cNvSpPr>
          <p:nvPr>
            <p:ph type="pic" idx="4"/>
          </p:nvPr>
        </p:nvSpPr>
        <p:spPr>
          <a:xfrm>
            <a:off x="8366810" y="1955800"/>
            <a:ext cx="2946400" cy="2946400"/>
          </a:xfrm>
          <a:prstGeom prst="rect">
            <a:avLst/>
          </a:prstGeom>
          <a:solidFill>
            <a:srgbClr val="F2F2F2"/>
          </a:solidFill>
          <a:ln>
            <a:noFill/>
          </a:ln>
        </p:spPr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reveal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PTMON custom">
  <p:cSld name="PPTMON custom">
    <p:spTree>
      <p:nvGrpSpPr>
        <p:cNvPr id="1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6" name="Google Shape;76;p41">
            <a:hlinkClick r:id="rId2"/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647236" y="7063924"/>
            <a:ext cx="2471738" cy="190500"/>
          </a:xfrm>
          <a:prstGeom prst="rect">
            <a:avLst/>
          </a:prstGeom>
          <a:noFill/>
          <a:ln>
            <a:noFill/>
          </a:ln>
        </p:spPr>
      </p:pic>
      <p:sp>
        <p:nvSpPr>
          <p:cNvPr id="77" name="Google Shape;77;p41"/>
          <p:cNvSpPr txBox="1"/>
          <p:nvPr/>
        </p:nvSpPr>
        <p:spPr>
          <a:xfrm>
            <a:off x="4073025" y="7063924"/>
            <a:ext cx="2690631" cy="2462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0" u="sng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 template by</a:t>
            </a:r>
            <a:endParaRPr sz="1000" u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reveal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380078"/>
            </a:gs>
            <a:gs pos="50000">
              <a:srgbClr val="6E0377"/>
            </a:gs>
            <a:gs pos="100000">
              <a:srgbClr val="D70E56"/>
            </a:gs>
          </a:gsLst>
          <a:lin ang="2700000" scaled="0"/>
        </a:gra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</p:sldLayoutIdLst>
  <mc:AlternateContent xmlns:mc="http://schemas.openxmlformats.org/markup-compatibility/2006" xmlns:p14="http://schemas.microsoft.com/office/powerpoint/2010/main">
    <mc:Choice Requires="p14">
      <p:transition spd="slow">
        <p14:reveal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med">
        <p:fade/>
      </p:transition>
    </mc:Fallback>
  </mc:AlternateConten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1.png"/><Relationship Id="rId4" Type="http://schemas.openxmlformats.org/officeDocument/2006/relationships/image" Target="../media/image10.jp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18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18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reveal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2"/>
          <p:cNvSpPr txBox="1"/>
          <p:nvPr/>
        </p:nvSpPr>
        <p:spPr>
          <a:xfrm>
            <a:off x="1619450" y="642925"/>
            <a:ext cx="2387100" cy="32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by </a:t>
            </a:r>
            <a:r>
              <a:rPr lang="en-US" sz="1500" dirty="0">
                <a:solidFill>
                  <a:schemeClr val="lt1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PRO100BYTE Team</a:t>
            </a:r>
            <a:endParaRPr sz="1500" dirty="0">
              <a:solidFill>
                <a:schemeClr val="lt1"/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</p:txBody>
      </p:sp>
      <p:sp>
        <p:nvSpPr>
          <p:cNvPr id="87" name="Google Shape;87;p2"/>
          <p:cNvSpPr txBox="1"/>
          <p:nvPr/>
        </p:nvSpPr>
        <p:spPr>
          <a:xfrm>
            <a:off x="883550" y="2447975"/>
            <a:ext cx="3210900" cy="81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</a:pPr>
            <a:r>
              <a:rPr lang="en-US" sz="4700" b="1" dirty="0">
                <a:solidFill>
                  <a:srgbClr val="FAFAFA"/>
                </a:solidFill>
                <a:latin typeface="Montserrat"/>
                <a:ea typeface="Montserrat"/>
                <a:cs typeface="Montserrat"/>
                <a:sym typeface="Montserrat"/>
              </a:rPr>
              <a:t>Zenfinity </a:t>
            </a:r>
            <a:endParaRPr sz="7300" b="1" dirty="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88" name="Google Shape;88;p2"/>
          <p:cNvSpPr txBox="1"/>
          <p:nvPr/>
        </p:nvSpPr>
        <p:spPr>
          <a:xfrm>
            <a:off x="959761" y="3263666"/>
            <a:ext cx="6502200" cy="73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</a:pPr>
            <a:r>
              <a:rPr lang="en-US" sz="2100" dirty="0">
                <a:solidFill>
                  <a:srgbClr val="FAFAFA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адаптивное Web-приложение с бесконечной лентой публикаций</a:t>
            </a:r>
            <a:endParaRPr sz="2400" dirty="0">
              <a:solidFill>
                <a:schemeClr val="lt1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89" name="Google Shape;89;p2"/>
          <p:cNvSpPr/>
          <p:nvPr/>
        </p:nvSpPr>
        <p:spPr>
          <a:xfrm>
            <a:off x="4811250" y="5973600"/>
            <a:ext cx="2569500" cy="738900"/>
          </a:xfrm>
          <a:prstGeom prst="round2DiagRect">
            <a:avLst>
              <a:gd name="adj1" fmla="val 16667"/>
              <a:gd name="adj2" fmla="val 0"/>
            </a:avLst>
          </a:prstGeom>
          <a:noFill/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90" name="Google Shape;90;p2"/>
          <p:cNvSpPr txBox="1"/>
          <p:nvPr/>
        </p:nvSpPr>
        <p:spPr>
          <a:xfrm>
            <a:off x="4863300" y="6013200"/>
            <a:ext cx="2465400" cy="659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600" dirty="0">
                <a:solidFill>
                  <a:srgbClr val="FAFAFA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rPr>
              <a:t>TulaHack 2.0 Accelerator</a:t>
            </a:r>
            <a:endParaRPr sz="1600" dirty="0">
              <a:latin typeface="Montserrat ExtraBold"/>
              <a:ea typeface="Montserrat ExtraBold"/>
              <a:cs typeface="Montserrat ExtraBold"/>
              <a:sym typeface="Montserrat ExtraBold"/>
            </a:endParaRPr>
          </a:p>
        </p:txBody>
      </p:sp>
      <p:pic>
        <p:nvPicPr>
          <p:cNvPr id="91" name="Google Shape;91;p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59762" y="474625"/>
            <a:ext cx="659700" cy="659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reveal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3"/>
          <p:cNvSpPr txBox="1"/>
          <p:nvPr/>
        </p:nvSpPr>
        <p:spPr>
          <a:xfrm>
            <a:off x="2484726" y="736854"/>
            <a:ext cx="7222548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dirty="0">
                <a:solidFill>
                  <a:schemeClr val="lt1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Наша команда</a:t>
            </a:r>
            <a:endParaRPr sz="2800" dirty="0">
              <a:solidFill>
                <a:schemeClr val="lt1"/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</p:txBody>
      </p:sp>
      <p:pic>
        <p:nvPicPr>
          <p:cNvPr id="97" name="Google Shape;97;p3"/>
          <p:cNvPicPr preferRelativeResize="0">
            <a:picLocks noGrp="1"/>
          </p:cNvPicPr>
          <p:nvPr>
            <p:ph type="pic" idx="2"/>
          </p:nvPr>
        </p:nvPicPr>
        <p:blipFill rotWithShape="1">
          <a:blip r:embed="rId3">
            <a:alphaModFix/>
          </a:blip>
          <a:srcRect/>
          <a:stretch/>
        </p:blipFill>
        <p:spPr>
          <a:xfrm>
            <a:off x="1593808" y="2308073"/>
            <a:ext cx="1947086" cy="1947084"/>
          </a:xfrm>
          <a:prstGeom prst="ellipse">
            <a:avLst/>
          </a:prstGeom>
          <a:solidFill>
            <a:srgbClr val="F2F2F2"/>
          </a:solidFill>
          <a:ln>
            <a:noFill/>
          </a:ln>
        </p:spPr>
      </p:pic>
      <p:pic>
        <p:nvPicPr>
          <p:cNvPr id="98" name="Google Shape;98;p3"/>
          <p:cNvPicPr preferRelativeResize="0">
            <a:picLocks noGrp="1"/>
          </p:cNvPicPr>
          <p:nvPr>
            <p:ph type="pic" idx="4"/>
          </p:nvPr>
        </p:nvPicPr>
        <p:blipFill rotWithShape="1">
          <a:blip r:embed="rId4">
            <a:alphaModFix/>
          </a:blip>
          <a:srcRect t="21875" b="21875"/>
          <a:stretch/>
        </p:blipFill>
        <p:spPr>
          <a:xfrm>
            <a:off x="5045825" y="2308073"/>
            <a:ext cx="1947000" cy="1947000"/>
          </a:xfrm>
          <a:prstGeom prst="ellipse">
            <a:avLst/>
          </a:prstGeom>
          <a:solidFill>
            <a:srgbClr val="F2F2F2"/>
          </a:solidFill>
          <a:ln>
            <a:noFill/>
          </a:ln>
        </p:spPr>
      </p:pic>
      <p:sp>
        <p:nvSpPr>
          <p:cNvPr id="99" name="Google Shape;99;p3"/>
          <p:cNvSpPr txBox="1"/>
          <p:nvPr/>
        </p:nvSpPr>
        <p:spPr>
          <a:xfrm>
            <a:off x="804129" y="4710620"/>
            <a:ext cx="3526442" cy="7386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dirty="0">
                <a:solidFill>
                  <a:schemeClr val="lt1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 https://github.com/TheDayG0ne</a:t>
            </a:r>
            <a:endParaRPr dirty="0"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00" dirty="0">
              <a:solidFill>
                <a:schemeClr val="lt1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dirty="0">
                <a:solidFill>
                  <a:schemeClr val="lt1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Web (Front-end), C# разработчик</a:t>
            </a:r>
            <a:endParaRPr sz="1400" dirty="0">
              <a:solidFill>
                <a:schemeClr val="lt1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  <p:sp>
        <p:nvSpPr>
          <p:cNvPr id="100" name="Google Shape;100;p3"/>
          <p:cNvSpPr/>
          <p:nvPr/>
        </p:nvSpPr>
        <p:spPr>
          <a:xfrm>
            <a:off x="1087289" y="4341289"/>
            <a:ext cx="296012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>
                <a:solidFill>
                  <a:schemeClr val="lt1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Евгений</a:t>
            </a:r>
            <a:endParaRPr sz="1800" dirty="0">
              <a:solidFill>
                <a:schemeClr val="lt1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  <p:sp>
        <p:nvSpPr>
          <p:cNvPr id="101" name="Google Shape;101;p3"/>
          <p:cNvSpPr txBox="1"/>
          <p:nvPr/>
        </p:nvSpPr>
        <p:spPr>
          <a:xfrm>
            <a:off x="4490363" y="4710620"/>
            <a:ext cx="3211200" cy="73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dirty="0">
                <a:solidFill>
                  <a:schemeClr val="lt1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https://github.com/</a:t>
            </a:r>
            <a:r>
              <a:rPr lang="en-US" dirty="0">
                <a:solidFill>
                  <a:schemeClr val="lt1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KaZzuSs</a:t>
            </a:r>
            <a:endParaRPr sz="1400" dirty="0">
              <a:solidFill>
                <a:schemeClr val="lt1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00" dirty="0">
              <a:solidFill>
                <a:schemeClr val="lt1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dirty="0">
                <a:solidFill>
                  <a:schemeClr val="lt1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PHP, C# разработчик</a:t>
            </a:r>
            <a:endParaRPr sz="1400" dirty="0">
              <a:solidFill>
                <a:schemeClr val="lt1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  <p:sp>
        <p:nvSpPr>
          <p:cNvPr id="102" name="Google Shape;102;p3"/>
          <p:cNvSpPr/>
          <p:nvPr/>
        </p:nvSpPr>
        <p:spPr>
          <a:xfrm>
            <a:off x="5045825" y="4341289"/>
            <a:ext cx="1947086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>
                <a:solidFill>
                  <a:schemeClr val="lt1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Алексей</a:t>
            </a:r>
            <a:endParaRPr sz="1800" dirty="0">
              <a:solidFill>
                <a:schemeClr val="lt1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  <p:sp>
        <p:nvSpPr>
          <p:cNvPr id="103" name="Google Shape;103;p3"/>
          <p:cNvSpPr txBox="1"/>
          <p:nvPr/>
        </p:nvSpPr>
        <p:spPr>
          <a:xfrm>
            <a:off x="7991325" y="4710620"/>
            <a:ext cx="3431898" cy="7386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dirty="0">
                <a:solidFill>
                  <a:schemeClr val="lt1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 https://github.com/alfabetatester</a:t>
            </a:r>
            <a:endParaRPr sz="1400" dirty="0">
              <a:solidFill>
                <a:schemeClr val="lt1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00" dirty="0">
              <a:solidFill>
                <a:schemeClr val="lt1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dirty="0">
                <a:solidFill>
                  <a:schemeClr val="lt1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JavaScript, Python разработчик</a:t>
            </a:r>
            <a:endParaRPr sz="1400" dirty="0">
              <a:solidFill>
                <a:schemeClr val="lt1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  <p:sp>
        <p:nvSpPr>
          <p:cNvPr id="104" name="Google Shape;104;p3"/>
          <p:cNvSpPr/>
          <p:nvPr/>
        </p:nvSpPr>
        <p:spPr>
          <a:xfrm>
            <a:off x="8733731" y="4297505"/>
            <a:ext cx="1947086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>
                <a:solidFill>
                  <a:schemeClr val="lt1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Александр</a:t>
            </a:r>
            <a:endParaRPr sz="1800" dirty="0">
              <a:solidFill>
                <a:schemeClr val="lt1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  <p:pic>
        <p:nvPicPr>
          <p:cNvPr id="105" name="Google Shape;105;p3"/>
          <p:cNvPicPr preferRelativeResize="0">
            <a:picLocks noGrp="1"/>
          </p:cNvPicPr>
          <p:nvPr>
            <p:ph type="pic" idx="3"/>
          </p:nvPr>
        </p:nvPicPr>
        <p:blipFill rotWithShape="1">
          <a:blip r:embed="rId5">
            <a:alphaModFix/>
          </a:blip>
          <a:srcRect/>
          <a:stretch/>
        </p:blipFill>
        <p:spPr>
          <a:xfrm>
            <a:off x="8651106" y="2308073"/>
            <a:ext cx="1947086" cy="1947084"/>
          </a:xfrm>
          <a:prstGeom prst="ellipse">
            <a:avLst/>
          </a:prstGeom>
          <a:solidFill>
            <a:srgbClr val="F2F2F2"/>
          </a:solidFill>
          <a:ln>
            <a:noFill/>
          </a:ln>
        </p:spPr>
      </p:pic>
      <p:sp>
        <p:nvSpPr>
          <p:cNvPr id="106" name="Google Shape;106;p3"/>
          <p:cNvSpPr txBox="1"/>
          <p:nvPr/>
        </p:nvSpPr>
        <p:spPr>
          <a:xfrm>
            <a:off x="2020388" y="6457890"/>
            <a:ext cx="8151223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>
                <a:solidFill>
                  <a:schemeClr val="lt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Наш GitHub: https://github.com/PRO100BYTE</a:t>
            </a:r>
            <a:endParaRPr sz="1800" dirty="0">
              <a:solidFill>
                <a:schemeClr val="lt1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reveal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4"/>
          <p:cNvSpPr txBox="1"/>
          <p:nvPr/>
        </p:nvSpPr>
        <p:spPr>
          <a:xfrm>
            <a:off x="1767181" y="4113206"/>
            <a:ext cx="4557964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sz="1200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2" name="Google Shape;112;p4"/>
          <p:cNvSpPr/>
          <p:nvPr/>
        </p:nvSpPr>
        <p:spPr>
          <a:xfrm>
            <a:off x="893112" y="3675453"/>
            <a:ext cx="1035607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dirty="0">
                <a:solidFill>
                  <a:schemeClr val="lt1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rPr>
              <a:t>01.</a:t>
            </a:r>
            <a:endParaRPr sz="2800" dirty="0">
              <a:solidFill>
                <a:schemeClr val="lt1"/>
              </a:solidFill>
              <a:latin typeface="Montserrat ExtraBold"/>
              <a:ea typeface="Montserrat ExtraBold"/>
              <a:cs typeface="Montserrat ExtraBold"/>
              <a:sym typeface="Montserrat ExtraBold"/>
            </a:endParaRPr>
          </a:p>
        </p:txBody>
      </p:sp>
      <p:sp>
        <p:nvSpPr>
          <p:cNvPr id="113" name="Google Shape;113;p4"/>
          <p:cNvSpPr txBox="1"/>
          <p:nvPr/>
        </p:nvSpPr>
        <p:spPr>
          <a:xfrm>
            <a:off x="1767181" y="5118855"/>
            <a:ext cx="4557964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sz="1200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4" name="Google Shape;114;p4"/>
          <p:cNvSpPr/>
          <p:nvPr/>
        </p:nvSpPr>
        <p:spPr>
          <a:xfrm>
            <a:off x="893112" y="4681102"/>
            <a:ext cx="1035607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dirty="0">
                <a:solidFill>
                  <a:schemeClr val="lt1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rPr>
              <a:t>02.</a:t>
            </a:r>
            <a:endParaRPr sz="2800" dirty="0">
              <a:solidFill>
                <a:schemeClr val="lt1"/>
              </a:solidFill>
              <a:latin typeface="Montserrat ExtraBold"/>
              <a:ea typeface="Montserrat ExtraBold"/>
              <a:cs typeface="Montserrat ExtraBold"/>
              <a:sym typeface="Montserrat ExtraBold"/>
            </a:endParaRPr>
          </a:p>
        </p:txBody>
      </p:sp>
      <p:sp>
        <p:nvSpPr>
          <p:cNvPr id="115" name="Google Shape;115;p4"/>
          <p:cNvSpPr/>
          <p:nvPr/>
        </p:nvSpPr>
        <p:spPr>
          <a:xfrm>
            <a:off x="1747187" y="4780294"/>
            <a:ext cx="4573533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>
                <a:solidFill>
                  <a:schemeClr val="lt1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Проработать концепцию проекта</a:t>
            </a:r>
            <a:endParaRPr sz="1800" dirty="0">
              <a:solidFill>
                <a:schemeClr val="lt1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  <p:sp>
        <p:nvSpPr>
          <p:cNvPr id="116" name="Google Shape;116;p4"/>
          <p:cNvSpPr txBox="1"/>
          <p:nvPr/>
        </p:nvSpPr>
        <p:spPr>
          <a:xfrm>
            <a:off x="7390194" y="4152686"/>
            <a:ext cx="4557964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sz="1200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7" name="Google Shape;117;p4"/>
          <p:cNvSpPr/>
          <p:nvPr/>
        </p:nvSpPr>
        <p:spPr>
          <a:xfrm>
            <a:off x="6516125" y="3714933"/>
            <a:ext cx="1035607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dirty="0">
                <a:solidFill>
                  <a:schemeClr val="lt1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rPr>
              <a:t>04.</a:t>
            </a:r>
            <a:endParaRPr sz="2800" dirty="0">
              <a:solidFill>
                <a:schemeClr val="lt1"/>
              </a:solidFill>
              <a:latin typeface="Montserrat ExtraBold"/>
              <a:ea typeface="Montserrat ExtraBold"/>
              <a:cs typeface="Montserrat ExtraBold"/>
              <a:sym typeface="Montserrat ExtraBold"/>
            </a:endParaRPr>
          </a:p>
        </p:txBody>
      </p:sp>
      <p:sp>
        <p:nvSpPr>
          <p:cNvPr id="118" name="Google Shape;118;p4"/>
          <p:cNvSpPr/>
          <p:nvPr/>
        </p:nvSpPr>
        <p:spPr>
          <a:xfrm>
            <a:off x="7370200" y="3805414"/>
            <a:ext cx="4573533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>
                <a:solidFill>
                  <a:schemeClr val="lt1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Протестировать Web-приложение</a:t>
            </a:r>
            <a:endParaRPr sz="1800" dirty="0">
              <a:solidFill>
                <a:schemeClr val="lt1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  <p:sp>
        <p:nvSpPr>
          <p:cNvPr id="119" name="Google Shape;119;p4"/>
          <p:cNvSpPr txBox="1"/>
          <p:nvPr/>
        </p:nvSpPr>
        <p:spPr>
          <a:xfrm>
            <a:off x="7390194" y="5158335"/>
            <a:ext cx="4557964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sz="1200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0" name="Google Shape;120;p4"/>
          <p:cNvSpPr/>
          <p:nvPr/>
        </p:nvSpPr>
        <p:spPr>
          <a:xfrm>
            <a:off x="6516125" y="4720582"/>
            <a:ext cx="1035607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dirty="0">
                <a:solidFill>
                  <a:schemeClr val="lt1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rPr>
              <a:t>05.</a:t>
            </a:r>
            <a:endParaRPr sz="2800" dirty="0">
              <a:solidFill>
                <a:schemeClr val="lt1"/>
              </a:solidFill>
              <a:latin typeface="Montserrat ExtraBold"/>
              <a:ea typeface="Montserrat ExtraBold"/>
              <a:cs typeface="Montserrat ExtraBold"/>
              <a:sym typeface="Montserrat ExtraBold"/>
            </a:endParaRPr>
          </a:p>
        </p:txBody>
      </p:sp>
      <p:sp>
        <p:nvSpPr>
          <p:cNvPr id="121" name="Google Shape;121;p4"/>
          <p:cNvSpPr/>
          <p:nvPr/>
        </p:nvSpPr>
        <p:spPr>
          <a:xfrm>
            <a:off x="7370200" y="4819774"/>
            <a:ext cx="4573533" cy="646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>
                <a:solidFill>
                  <a:schemeClr val="lt1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Подготовить презентацию и выступление</a:t>
            </a:r>
            <a:endParaRPr sz="1800" dirty="0">
              <a:solidFill>
                <a:schemeClr val="lt1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  <p:sp>
        <p:nvSpPr>
          <p:cNvPr id="122" name="Google Shape;122;p4"/>
          <p:cNvSpPr txBox="1"/>
          <p:nvPr/>
        </p:nvSpPr>
        <p:spPr>
          <a:xfrm>
            <a:off x="782624" y="875498"/>
            <a:ext cx="3649676" cy="584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b="0" dirty="0">
                <a:solidFill>
                  <a:schemeClr val="lt1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Цели и задачи</a:t>
            </a:r>
            <a:endParaRPr sz="3200" b="0" dirty="0">
              <a:solidFill>
                <a:schemeClr val="lt1"/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</p:txBody>
      </p:sp>
      <p:sp>
        <p:nvSpPr>
          <p:cNvPr id="123" name="Google Shape;123;p4"/>
          <p:cNvSpPr txBox="1"/>
          <p:nvPr/>
        </p:nvSpPr>
        <p:spPr>
          <a:xfrm>
            <a:off x="804216" y="1428475"/>
            <a:ext cx="67653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dirty="0">
                <a:solidFill>
                  <a:schemeClr val="lt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Немного о проекте </a:t>
            </a:r>
            <a:endParaRPr sz="1100" dirty="0">
              <a:solidFill>
                <a:schemeClr val="lt1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124" name="Google Shape;124;p4"/>
          <p:cNvSpPr/>
          <p:nvPr/>
        </p:nvSpPr>
        <p:spPr>
          <a:xfrm>
            <a:off x="1747186" y="3797621"/>
            <a:ext cx="4573533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>
                <a:solidFill>
                  <a:schemeClr val="lt1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Сбор необходимой информации</a:t>
            </a:r>
            <a:endParaRPr sz="1800" dirty="0">
              <a:solidFill>
                <a:schemeClr val="lt1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  <p:sp>
        <p:nvSpPr>
          <p:cNvPr id="125" name="Google Shape;125;p4"/>
          <p:cNvSpPr/>
          <p:nvPr/>
        </p:nvSpPr>
        <p:spPr>
          <a:xfrm>
            <a:off x="819948" y="2114181"/>
            <a:ext cx="9989100" cy="64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>
                <a:solidFill>
                  <a:schemeClr val="lt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Цель проекта: </a:t>
            </a:r>
            <a:r>
              <a:rPr lang="en-US" sz="1800" dirty="0">
                <a:solidFill>
                  <a:schemeClr val="lt1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создать </a:t>
            </a:r>
            <a:r>
              <a:rPr lang="en-US" sz="1800" dirty="0">
                <a:solidFill>
                  <a:srgbClr val="FAFAFA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адаптивное Web-приложение с бесконечной лентой публикаций</a:t>
            </a:r>
            <a:endParaRPr sz="2000" dirty="0">
              <a:solidFill>
                <a:schemeClr val="lt1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  <p:sp>
        <p:nvSpPr>
          <p:cNvPr id="126" name="Google Shape;126;p4"/>
          <p:cNvSpPr/>
          <p:nvPr/>
        </p:nvSpPr>
        <p:spPr>
          <a:xfrm>
            <a:off x="819986" y="3098236"/>
            <a:ext cx="99891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>
                <a:solidFill>
                  <a:schemeClr val="lt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Задачи:</a:t>
            </a:r>
            <a:endParaRPr sz="1800" dirty="0">
              <a:solidFill>
                <a:schemeClr val="lt1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  <p:sp>
        <p:nvSpPr>
          <p:cNvPr id="127" name="Google Shape;127;p4"/>
          <p:cNvSpPr txBox="1"/>
          <p:nvPr/>
        </p:nvSpPr>
        <p:spPr>
          <a:xfrm>
            <a:off x="1785106" y="6176710"/>
            <a:ext cx="4557964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sz="1200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8" name="Google Shape;128;p4"/>
          <p:cNvSpPr/>
          <p:nvPr/>
        </p:nvSpPr>
        <p:spPr>
          <a:xfrm>
            <a:off x="911037" y="5738957"/>
            <a:ext cx="1035607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dirty="0">
                <a:solidFill>
                  <a:schemeClr val="lt1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rPr>
              <a:t>03.</a:t>
            </a:r>
            <a:endParaRPr sz="2800" dirty="0">
              <a:solidFill>
                <a:schemeClr val="lt1"/>
              </a:solidFill>
              <a:latin typeface="Montserrat ExtraBold"/>
              <a:ea typeface="Montserrat ExtraBold"/>
              <a:cs typeface="Montserrat ExtraBold"/>
              <a:sym typeface="Montserrat ExtraBold"/>
            </a:endParaRPr>
          </a:p>
        </p:txBody>
      </p:sp>
      <p:sp>
        <p:nvSpPr>
          <p:cNvPr id="129" name="Google Shape;129;p4"/>
          <p:cNvSpPr/>
          <p:nvPr/>
        </p:nvSpPr>
        <p:spPr>
          <a:xfrm>
            <a:off x="1765112" y="5838149"/>
            <a:ext cx="4573533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>
                <a:solidFill>
                  <a:schemeClr val="lt1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Разработать Web-приложение</a:t>
            </a:r>
            <a:endParaRPr sz="1800" dirty="0">
              <a:solidFill>
                <a:schemeClr val="lt1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  <p:sp>
        <p:nvSpPr>
          <p:cNvPr id="130" name="Google Shape;130;p4"/>
          <p:cNvSpPr txBox="1"/>
          <p:nvPr/>
        </p:nvSpPr>
        <p:spPr>
          <a:xfrm>
            <a:off x="7408119" y="6216190"/>
            <a:ext cx="4557964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sz="1200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1" name="Google Shape;131;p4"/>
          <p:cNvSpPr/>
          <p:nvPr/>
        </p:nvSpPr>
        <p:spPr>
          <a:xfrm>
            <a:off x="6534050" y="5778437"/>
            <a:ext cx="1035607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dirty="0">
                <a:solidFill>
                  <a:schemeClr val="lt1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rPr>
              <a:t>06.</a:t>
            </a:r>
            <a:endParaRPr sz="2800" dirty="0">
              <a:solidFill>
                <a:schemeClr val="lt1"/>
              </a:solidFill>
              <a:latin typeface="Montserrat ExtraBold"/>
              <a:ea typeface="Montserrat ExtraBold"/>
              <a:cs typeface="Montserrat ExtraBold"/>
              <a:sym typeface="Montserrat ExtraBold"/>
            </a:endParaRPr>
          </a:p>
        </p:txBody>
      </p:sp>
      <p:sp>
        <p:nvSpPr>
          <p:cNvPr id="132" name="Google Shape;132;p4"/>
          <p:cNvSpPr/>
          <p:nvPr/>
        </p:nvSpPr>
        <p:spPr>
          <a:xfrm>
            <a:off x="7388125" y="5877629"/>
            <a:ext cx="4573533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>
                <a:solidFill>
                  <a:schemeClr val="lt1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Представить приложение</a:t>
            </a:r>
            <a:endParaRPr sz="1800" dirty="0">
              <a:solidFill>
                <a:schemeClr val="lt1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  <p:sp>
        <p:nvSpPr>
          <p:cNvPr id="133" name="Google Shape;133;p4"/>
          <p:cNvSpPr txBox="1"/>
          <p:nvPr/>
        </p:nvSpPr>
        <p:spPr>
          <a:xfrm>
            <a:off x="7155550" y="978425"/>
            <a:ext cx="4323300" cy="88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>
                <a:solidFill>
                  <a:schemeClr val="lt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Разработано для Дзен в рамках </a:t>
            </a:r>
            <a:endParaRPr dirty="0">
              <a:solidFill>
                <a:schemeClr val="lt1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>
                <a:solidFill>
                  <a:schemeClr val="lt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решения кейса №15</a:t>
            </a:r>
            <a:endParaRPr dirty="0">
              <a:solidFill>
                <a:schemeClr val="lt1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reveal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1500"/>
                            </p:stCondLst>
                            <p:childTnLst>
                              <p:par>
                                <p:cTn id="4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1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g291e90e44f3_1_5"/>
          <p:cNvSpPr txBox="1"/>
          <p:nvPr/>
        </p:nvSpPr>
        <p:spPr>
          <a:xfrm>
            <a:off x="717059" y="1172348"/>
            <a:ext cx="7621800" cy="241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60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500" dirty="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spcBef>
                <a:spcPts val="0"/>
              </a:spcBef>
              <a:spcAft>
                <a:spcPts val="6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sz="1500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1. </a:t>
            </a:r>
            <a:r>
              <a:rPr lang="en-US" sz="1500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Публикации сортируются по некоторым правилам и не должны повторяться</a:t>
            </a:r>
            <a:endParaRPr sz="1500" dirty="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spcBef>
                <a:spcPts val="0"/>
              </a:spcBef>
              <a:spcAft>
                <a:spcPts val="6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sz="1500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2. </a:t>
            </a:r>
            <a:r>
              <a:rPr lang="en-US" sz="1500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Важно оптимизировать загрузку и отображение элементов ленты</a:t>
            </a:r>
            <a:endParaRPr sz="1500" dirty="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spcBef>
                <a:spcPts val="0"/>
              </a:spcBef>
              <a:spcAft>
                <a:spcPts val="6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sz="1500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3. </a:t>
            </a:r>
            <a:r>
              <a:rPr lang="en-US" sz="1500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Пользовательское взаимодействие с публикациями (лайки, комментарии и т.п.) можно делать по аналогии с российскими и зарубежными контент платформами (например, ВКонтакте, Instagram)</a:t>
            </a:r>
            <a:endParaRPr sz="1500" dirty="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spcBef>
                <a:spcPts val="0"/>
              </a:spcBef>
              <a:spcAft>
                <a:spcPts val="60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500" dirty="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spcBef>
                <a:spcPts val="0"/>
              </a:spcBef>
              <a:spcAft>
                <a:spcPts val="60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500" dirty="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spcBef>
                <a:spcPts val="0"/>
              </a:spcBef>
              <a:spcAft>
                <a:spcPts val="600"/>
              </a:spcAft>
              <a:buNone/>
            </a:pPr>
            <a:endParaRPr dirty="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39" name="Google Shape;139;g291e90e44f3_1_5"/>
          <p:cNvSpPr txBox="1"/>
          <p:nvPr/>
        </p:nvSpPr>
        <p:spPr>
          <a:xfrm>
            <a:off x="574900" y="625025"/>
            <a:ext cx="10000500" cy="477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900" dirty="0">
                <a:solidFill>
                  <a:schemeClr val="lt1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Требования к приложению:</a:t>
            </a:r>
            <a:endParaRPr sz="1800" dirty="0">
              <a:latin typeface="Montserrat SemiBold"/>
              <a:ea typeface="Montserrat SemiBold"/>
              <a:cs typeface="Montserrat SemiBold"/>
              <a:sym typeface="Montserrat SemiBold"/>
            </a:endParaRPr>
          </a:p>
        </p:txBody>
      </p:sp>
      <p:sp>
        <p:nvSpPr>
          <p:cNvPr id="140" name="Google Shape;140;g291e90e44f3_1_5"/>
          <p:cNvSpPr txBox="1"/>
          <p:nvPr/>
        </p:nvSpPr>
        <p:spPr>
          <a:xfrm>
            <a:off x="3150593" y="3636374"/>
            <a:ext cx="8552100" cy="26845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6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500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Для сортировки публикаций мы использовали следующие правила:</a:t>
            </a:r>
            <a:endParaRPr sz="1500" dirty="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rtl="0">
              <a:spcBef>
                <a:spcPts val="0"/>
              </a:spcBef>
              <a:spcAft>
                <a:spcPts val="6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sz="1500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1. </a:t>
            </a:r>
            <a:r>
              <a:rPr lang="en-US" sz="1500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Сначала посты сортируются по дате публикации, от самых новых к самым старым.</a:t>
            </a:r>
            <a:endParaRPr sz="1500" dirty="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rtl="0">
              <a:spcBef>
                <a:spcPts val="0"/>
              </a:spcBef>
              <a:spcAft>
                <a:spcPts val="6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sz="1500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2. </a:t>
            </a:r>
            <a:r>
              <a:rPr lang="en-US" sz="1500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Затем посты сортируются по рейтингу, который можно вычислять на основе лайков, комментариев и просмотров. </a:t>
            </a:r>
            <a:endParaRPr sz="1500" dirty="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rtl="0">
              <a:spcBef>
                <a:spcPts val="0"/>
              </a:spcBef>
              <a:spcAft>
                <a:spcPts val="6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500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Примерная формула: rating = likes * 0.5 + comments * 0.3 + views * 0.2. </a:t>
            </a:r>
            <a:endParaRPr sz="1500" dirty="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rtl="0">
              <a:spcBef>
                <a:spcPts val="0"/>
              </a:spcBef>
              <a:spcAft>
                <a:spcPts val="6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500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Чем выше рейтинг, тем выше пост в ленте.</a:t>
            </a:r>
            <a:endParaRPr sz="1500" dirty="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rtl="0">
              <a:spcBef>
                <a:spcPts val="0"/>
              </a:spcBef>
              <a:spcAft>
                <a:spcPts val="6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sz="1500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3. </a:t>
            </a:r>
            <a:r>
              <a:rPr lang="en-US" sz="1500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Наконец, проверяем, не повторяются ли посты в ленте. Если пост уже был показан, он пропускается и берется следующий по рейтингу.</a:t>
            </a:r>
            <a:endParaRPr dirty="0">
              <a:latin typeface="Montserrat"/>
              <a:ea typeface="Montserrat"/>
              <a:cs typeface="Montserrat"/>
              <a:sym typeface="Montserrat"/>
            </a:endParaRPr>
          </a:p>
        </p:txBody>
      </p:sp>
      <p:grpSp>
        <p:nvGrpSpPr>
          <p:cNvPr id="141" name="Google Shape;141;g291e90e44f3_1_5"/>
          <p:cNvGrpSpPr/>
          <p:nvPr/>
        </p:nvGrpSpPr>
        <p:grpSpPr>
          <a:xfrm>
            <a:off x="972601" y="4198172"/>
            <a:ext cx="986018" cy="1560943"/>
            <a:chOff x="1496845" y="2235136"/>
            <a:chExt cx="247650" cy="392049"/>
          </a:xfrm>
        </p:grpSpPr>
        <p:sp>
          <p:nvSpPr>
            <p:cNvPr id="142" name="Google Shape;142;g291e90e44f3_1_5"/>
            <p:cNvSpPr/>
            <p:nvPr/>
          </p:nvSpPr>
          <p:spPr>
            <a:xfrm>
              <a:off x="1496845" y="2550985"/>
              <a:ext cx="247650" cy="76200"/>
            </a:xfrm>
            <a:custGeom>
              <a:avLst/>
              <a:gdLst/>
              <a:ahLst/>
              <a:cxnLst/>
              <a:rect l="l" t="t" r="r" b="b"/>
              <a:pathLst>
                <a:path w="247650" h="76200" extrusionOk="0">
                  <a:moveTo>
                    <a:pt x="7144" y="7144"/>
                  </a:moveTo>
                  <a:lnTo>
                    <a:pt x="7144" y="29051"/>
                  </a:lnTo>
                  <a:cubicBezTo>
                    <a:pt x="7144" y="52673"/>
                    <a:pt x="26289" y="71818"/>
                    <a:pt x="49911" y="71818"/>
                  </a:cubicBezTo>
                  <a:lnTo>
                    <a:pt x="199263" y="71818"/>
                  </a:lnTo>
                  <a:cubicBezTo>
                    <a:pt x="222885" y="71818"/>
                    <a:pt x="242030" y="52673"/>
                    <a:pt x="242030" y="29051"/>
                  </a:cubicBezTo>
                  <a:lnTo>
                    <a:pt x="242030" y="7144"/>
                  </a:lnTo>
                  <a:lnTo>
                    <a:pt x="7144" y="7144"/>
                  </a:lnTo>
                  <a:close/>
                  <a:moveTo>
                    <a:pt x="113443" y="36100"/>
                  </a:moveTo>
                  <a:cubicBezTo>
                    <a:pt x="113443" y="29527"/>
                    <a:pt x="119158" y="24289"/>
                    <a:pt x="125825" y="25051"/>
                  </a:cubicBezTo>
                  <a:cubicBezTo>
                    <a:pt x="131540" y="25717"/>
                    <a:pt x="135731" y="30670"/>
                    <a:pt x="135731" y="36385"/>
                  </a:cubicBezTo>
                  <a:lnTo>
                    <a:pt x="135731" y="37243"/>
                  </a:lnTo>
                  <a:cubicBezTo>
                    <a:pt x="135731" y="42958"/>
                    <a:pt x="131540" y="48006"/>
                    <a:pt x="125825" y="48577"/>
                  </a:cubicBezTo>
                  <a:cubicBezTo>
                    <a:pt x="119063" y="49339"/>
                    <a:pt x="113443" y="44101"/>
                    <a:pt x="113443" y="37528"/>
                  </a:cubicBezTo>
                  <a:lnTo>
                    <a:pt x="113443" y="3610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3" name="Google Shape;143;g291e90e44f3_1_5"/>
            <p:cNvSpPr/>
            <p:nvPr/>
          </p:nvSpPr>
          <p:spPr>
            <a:xfrm>
              <a:off x="1496845" y="2235136"/>
              <a:ext cx="247650" cy="304800"/>
            </a:xfrm>
            <a:custGeom>
              <a:avLst/>
              <a:gdLst/>
              <a:ahLst/>
              <a:cxnLst/>
              <a:rect l="l" t="t" r="r" b="b"/>
              <a:pathLst>
                <a:path w="247650" h="304800" extrusionOk="0">
                  <a:moveTo>
                    <a:pt x="241935" y="300704"/>
                  </a:moveTo>
                  <a:lnTo>
                    <a:pt x="241935" y="49911"/>
                  </a:lnTo>
                  <a:cubicBezTo>
                    <a:pt x="241935" y="26289"/>
                    <a:pt x="222790" y="7144"/>
                    <a:pt x="199168" y="7144"/>
                  </a:cubicBezTo>
                  <a:lnTo>
                    <a:pt x="49911" y="7144"/>
                  </a:lnTo>
                  <a:cubicBezTo>
                    <a:pt x="26289" y="7144"/>
                    <a:pt x="7144" y="26289"/>
                    <a:pt x="7144" y="49911"/>
                  </a:cubicBezTo>
                  <a:lnTo>
                    <a:pt x="7144" y="300704"/>
                  </a:lnTo>
                  <a:lnTo>
                    <a:pt x="241935" y="300704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44" name="Google Shape;144;g291e90e44f3_1_5"/>
          <p:cNvGrpSpPr/>
          <p:nvPr/>
        </p:nvGrpSpPr>
        <p:grpSpPr>
          <a:xfrm>
            <a:off x="9124442" y="1598467"/>
            <a:ext cx="1671838" cy="1560962"/>
            <a:chOff x="2765098" y="2243423"/>
            <a:chExt cx="390525" cy="364617"/>
          </a:xfrm>
        </p:grpSpPr>
        <p:sp>
          <p:nvSpPr>
            <p:cNvPr id="145" name="Google Shape;145;g291e90e44f3_1_5"/>
            <p:cNvSpPr/>
            <p:nvPr/>
          </p:nvSpPr>
          <p:spPr>
            <a:xfrm>
              <a:off x="2867290" y="2541365"/>
              <a:ext cx="180975" cy="66675"/>
            </a:xfrm>
            <a:custGeom>
              <a:avLst/>
              <a:gdLst/>
              <a:ahLst/>
              <a:cxnLst/>
              <a:rect l="l" t="t" r="r" b="b"/>
              <a:pathLst>
                <a:path w="180975" h="66675" extrusionOk="0">
                  <a:moveTo>
                    <a:pt x="46208" y="7144"/>
                  </a:moveTo>
                  <a:lnTo>
                    <a:pt x="46208" y="45815"/>
                  </a:lnTo>
                  <a:lnTo>
                    <a:pt x="18680" y="45815"/>
                  </a:lnTo>
                  <a:cubicBezTo>
                    <a:pt x="12680" y="45815"/>
                    <a:pt x="7441" y="50483"/>
                    <a:pt x="7155" y="56483"/>
                  </a:cubicBezTo>
                  <a:cubicBezTo>
                    <a:pt x="6870" y="62865"/>
                    <a:pt x="11918" y="68104"/>
                    <a:pt x="18300" y="68104"/>
                  </a:cubicBezTo>
                  <a:lnTo>
                    <a:pt x="171747" y="68104"/>
                  </a:lnTo>
                  <a:cubicBezTo>
                    <a:pt x="177748" y="68104"/>
                    <a:pt x="182987" y="63437"/>
                    <a:pt x="183272" y="57436"/>
                  </a:cubicBezTo>
                  <a:cubicBezTo>
                    <a:pt x="183558" y="51054"/>
                    <a:pt x="178415" y="45815"/>
                    <a:pt x="172128" y="45815"/>
                  </a:cubicBezTo>
                  <a:lnTo>
                    <a:pt x="145077" y="45815"/>
                  </a:lnTo>
                  <a:lnTo>
                    <a:pt x="145077" y="7144"/>
                  </a:lnTo>
                  <a:lnTo>
                    <a:pt x="46208" y="7144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6" name="Google Shape;146;g291e90e44f3_1_5"/>
            <p:cNvSpPr/>
            <p:nvPr/>
          </p:nvSpPr>
          <p:spPr>
            <a:xfrm>
              <a:off x="2765098" y="2243423"/>
              <a:ext cx="390525" cy="200025"/>
            </a:xfrm>
            <a:custGeom>
              <a:avLst/>
              <a:gdLst/>
              <a:ahLst/>
              <a:cxnLst/>
              <a:rect l="l" t="t" r="r" b="b"/>
              <a:pathLst>
                <a:path w="390525" h="200025" extrusionOk="0">
                  <a:moveTo>
                    <a:pt x="377666" y="7144"/>
                  </a:moveTo>
                  <a:lnTo>
                    <a:pt x="17050" y="7144"/>
                  </a:lnTo>
                  <a:cubicBezTo>
                    <a:pt x="11621" y="7144"/>
                    <a:pt x="7144" y="11621"/>
                    <a:pt x="7144" y="17050"/>
                  </a:cubicBezTo>
                  <a:lnTo>
                    <a:pt x="7144" y="200311"/>
                  </a:lnTo>
                  <a:lnTo>
                    <a:pt x="387572" y="200311"/>
                  </a:lnTo>
                  <a:lnTo>
                    <a:pt x="387572" y="17050"/>
                  </a:lnTo>
                  <a:cubicBezTo>
                    <a:pt x="387572" y="11525"/>
                    <a:pt x="383191" y="7144"/>
                    <a:pt x="377666" y="7144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7" name="Google Shape;147;g291e90e44f3_1_5"/>
            <p:cNvSpPr/>
            <p:nvPr/>
          </p:nvSpPr>
          <p:spPr>
            <a:xfrm>
              <a:off x="2765098" y="2458878"/>
              <a:ext cx="390525" cy="66675"/>
            </a:xfrm>
            <a:custGeom>
              <a:avLst/>
              <a:gdLst/>
              <a:ahLst/>
              <a:cxnLst/>
              <a:rect l="l" t="t" r="r" b="b"/>
              <a:pathLst>
                <a:path w="390525" h="66675" extrusionOk="0">
                  <a:moveTo>
                    <a:pt x="17145" y="67342"/>
                  </a:moveTo>
                  <a:lnTo>
                    <a:pt x="377666" y="67342"/>
                  </a:lnTo>
                  <a:cubicBezTo>
                    <a:pt x="383096" y="67342"/>
                    <a:pt x="387572" y="62865"/>
                    <a:pt x="387572" y="57436"/>
                  </a:cubicBezTo>
                  <a:lnTo>
                    <a:pt x="387572" y="7144"/>
                  </a:lnTo>
                  <a:lnTo>
                    <a:pt x="7144" y="7144"/>
                  </a:lnTo>
                  <a:lnTo>
                    <a:pt x="7144" y="57436"/>
                  </a:lnTo>
                  <a:cubicBezTo>
                    <a:pt x="7239" y="62865"/>
                    <a:pt x="11621" y="67342"/>
                    <a:pt x="17145" y="67342"/>
                  </a:cubicBezTo>
                  <a:close/>
                  <a:moveTo>
                    <a:pt x="174689" y="25718"/>
                  </a:moveTo>
                  <a:lnTo>
                    <a:pt x="219647" y="25718"/>
                  </a:lnTo>
                  <a:cubicBezTo>
                    <a:pt x="225647" y="25718"/>
                    <a:pt x="230886" y="30385"/>
                    <a:pt x="231172" y="36386"/>
                  </a:cubicBezTo>
                  <a:cubicBezTo>
                    <a:pt x="231458" y="42767"/>
                    <a:pt x="226314" y="48006"/>
                    <a:pt x="220028" y="48006"/>
                  </a:cubicBezTo>
                  <a:lnTo>
                    <a:pt x="175070" y="48006"/>
                  </a:lnTo>
                  <a:cubicBezTo>
                    <a:pt x="169069" y="48006"/>
                    <a:pt x="163830" y="43339"/>
                    <a:pt x="163544" y="37338"/>
                  </a:cubicBezTo>
                  <a:cubicBezTo>
                    <a:pt x="163354" y="30956"/>
                    <a:pt x="168402" y="25718"/>
                    <a:pt x="174689" y="25718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2" name="Google Shape;152;p5"/>
          <p:cNvGrpSpPr/>
          <p:nvPr/>
        </p:nvGrpSpPr>
        <p:grpSpPr>
          <a:xfrm>
            <a:off x="2729792" y="2696543"/>
            <a:ext cx="618668" cy="618668"/>
            <a:chOff x="4108917" y="1567243"/>
            <a:chExt cx="390525" cy="388882"/>
          </a:xfrm>
        </p:grpSpPr>
        <p:sp>
          <p:nvSpPr>
            <p:cNvPr id="153" name="Google Shape;153;p5"/>
            <p:cNvSpPr/>
            <p:nvPr/>
          </p:nvSpPr>
          <p:spPr>
            <a:xfrm>
              <a:off x="4221416" y="1746575"/>
              <a:ext cx="161925" cy="209550"/>
            </a:xfrm>
            <a:custGeom>
              <a:avLst/>
              <a:gdLst/>
              <a:ahLst/>
              <a:cxnLst/>
              <a:rect l="l" t="t" r="r" b="b"/>
              <a:pathLst>
                <a:path w="161925" h="209550" extrusionOk="0">
                  <a:moveTo>
                    <a:pt x="94066" y="11359"/>
                  </a:moveTo>
                  <a:cubicBezTo>
                    <a:pt x="89875" y="5739"/>
                    <a:pt x="80445" y="5739"/>
                    <a:pt x="76254" y="11359"/>
                  </a:cubicBezTo>
                  <a:lnTo>
                    <a:pt x="9389" y="100513"/>
                  </a:lnTo>
                  <a:cubicBezTo>
                    <a:pt x="6817" y="103846"/>
                    <a:pt x="6436" y="108418"/>
                    <a:pt x="8341" y="112133"/>
                  </a:cubicBezTo>
                  <a:cubicBezTo>
                    <a:pt x="10246" y="115943"/>
                    <a:pt x="14056" y="118324"/>
                    <a:pt x="18343" y="118324"/>
                  </a:cubicBezTo>
                  <a:lnTo>
                    <a:pt x="51775" y="118324"/>
                  </a:lnTo>
                  <a:lnTo>
                    <a:pt x="51775" y="197096"/>
                  </a:lnTo>
                  <a:cubicBezTo>
                    <a:pt x="51775" y="203287"/>
                    <a:pt x="56728" y="208240"/>
                    <a:pt x="62919" y="208240"/>
                  </a:cubicBezTo>
                  <a:lnTo>
                    <a:pt x="107496" y="208240"/>
                  </a:lnTo>
                  <a:cubicBezTo>
                    <a:pt x="113688" y="208240"/>
                    <a:pt x="118641" y="203287"/>
                    <a:pt x="118641" y="197096"/>
                  </a:cubicBezTo>
                  <a:lnTo>
                    <a:pt x="118641" y="118324"/>
                  </a:lnTo>
                  <a:lnTo>
                    <a:pt x="152074" y="118324"/>
                  </a:lnTo>
                  <a:cubicBezTo>
                    <a:pt x="156265" y="118324"/>
                    <a:pt x="160170" y="115943"/>
                    <a:pt x="162075" y="112133"/>
                  </a:cubicBezTo>
                  <a:cubicBezTo>
                    <a:pt x="163980" y="108323"/>
                    <a:pt x="163599" y="103846"/>
                    <a:pt x="161027" y="100513"/>
                  </a:cubicBezTo>
                  <a:lnTo>
                    <a:pt x="94066" y="11359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4" name="Google Shape;154;p5"/>
            <p:cNvSpPr/>
            <p:nvPr/>
          </p:nvSpPr>
          <p:spPr>
            <a:xfrm>
              <a:off x="4108917" y="1567243"/>
              <a:ext cx="390525" cy="257175"/>
            </a:xfrm>
            <a:custGeom>
              <a:avLst/>
              <a:gdLst/>
              <a:ahLst/>
              <a:cxnLst/>
              <a:rect l="l" t="t" r="r" b="b"/>
              <a:pathLst>
                <a:path w="390525" h="257175" extrusionOk="0">
                  <a:moveTo>
                    <a:pt x="342868" y="103823"/>
                  </a:moveTo>
                  <a:cubicBezTo>
                    <a:pt x="340963" y="50197"/>
                    <a:pt x="296005" y="7144"/>
                    <a:pt x="241903" y="7144"/>
                  </a:cubicBezTo>
                  <a:cubicBezTo>
                    <a:pt x="207232" y="7144"/>
                    <a:pt x="175609" y="24670"/>
                    <a:pt x="157321" y="53531"/>
                  </a:cubicBezTo>
                  <a:cubicBezTo>
                    <a:pt x="152273" y="52292"/>
                    <a:pt x="147034" y="51721"/>
                    <a:pt x="141605" y="51721"/>
                  </a:cubicBezTo>
                  <a:cubicBezTo>
                    <a:pt x="112935" y="51721"/>
                    <a:pt x="87598" y="70199"/>
                    <a:pt x="78454" y="96679"/>
                  </a:cubicBezTo>
                  <a:cubicBezTo>
                    <a:pt x="38735" y="100394"/>
                    <a:pt x="5493" y="135350"/>
                    <a:pt x="7207" y="178308"/>
                  </a:cubicBezTo>
                  <a:cubicBezTo>
                    <a:pt x="8827" y="219456"/>
                    <a:pt x="44736" y="253175"/>
                    <a:pt x="85979" y="253175"/>
                  </a:cubicBezTo>
                  <a:lnTo>
                    <a:pt x="113792" y="253175"/>
                  </a:lnTo>
                  <a:lnTo>
                    <a:pt x="170656" y="177356"/>
                  </a:lnTo>
                  <a:cubicBezTo>
                    <a:pt x="176752" y="169164"/>
                    <a:pt x="186754" y="164211"/>
                    <a:pt x="197422" y="164211"/>
                  </a:cubicBezTo>
                  <a:cubicBezTo>
                    <a:pt x="207994" y="164211"/>
                    <a:pt x="217996" y="169164"/>
                    <a:pt x="224187" y="177356"/>
                  </a:cubicBezTo>
                  <a:lnTo>
                    <a:pt x="280956" y="253079"/>
                  </a:lnTo>
                  <a:lnTo>
                    <a:pt x="308864" y="253079"/>
                  </a:lnTo>
                  <a:cubicBezTo>
                    <a:pt x="351917" y="253079"/>
                    <a:pt x="387636" y="218123"/>
                    <a:pt x="387636" y="175069"/>
                  </a:cubicBezTo>
                  <a:cubicBezTo>
                    <a:pt x="387445" y="144780"/>
                    <a:pt x="369824" y="116586"/>
                    <a:pt x="342868" y="103823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55" name="Google Shape;155;p5"/>
          <p:cNvSpPr txBox="1"/>
          <p:nvPr/>
        </p:nvSpPr>
        <p:spPr>
          <a:xfrm>
            <a:off x="2484726" y="736854"/>
            <a:ext cx="7222548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dirty="0">
                <a:solidFill>
                  <a:schemeClr val="lt1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Предполагаемая механика проекта</a:t>
            </a:r>
            <a:endParaRPr sz="2800" dirty="0">
              <a:solidFill>
                <a:schemeClr val="lt1"/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</p:txBody>
      </p:sp>
      <p:sp>
        <p:nvSpPr>
          <p:cNvPr id="156" name="Google Shape;156;p5"/>
          <p:cNvSpPr/>
          <p:nvPr/>
        </p:nvSpPr>
        <p:spPr>
          <a:xfrm>
            <a:off x="1868715" y="1941891"/>
            <a:ext cx="2387600" cy="3787018"/>
          </a:xfrm>
          <a:prstGeom prst="roundRect">
            <a:avLst>
              <a:gd name="adj" fmla="val 4965"/>
            </a:avLst>
          </a:prstGeom>
          <a:noFill/>
          <a:ln w="63500" cap="flat" cmpd="sng">
            <a:solidFill>
              <a:schemeClr val="lt1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7" name="Google Shape;157;p5"/>
          <p:cNvSpPr/>
          <p:nvPr/>
        </p:nvSpPr>
        <p:spPr>
          <a:xfrm>
            <a:off x="4902200" y="1941891"/>
            <a:ext cx="2387600" cy="3787018"/>
          </a:xfrm>
          <a:prstGeom prst="roundRect">
            <a:avLst>
              <a:gd name="adj" fmla="val 4965"/>
            </a:avLst>
          </a:prstGeom>
          <a:noFill/>
          <a:ln w="63500" cap="flat" cmpd="sng">
            <a:solidFill>
              <a:schemeClr val="lt1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8" name="Google Shape;158;p5"/>
          <p:cNvSpPr/>
          <p:nvPr/>
        </p:nvSpPr>
        <p:spPr>
          <a:xfrm>
            <a:off x="7935683" y="1941891"/>
            <a:ext cx="2387600" cy="3787018"/>
          </a:xfrm>
          <a:prstGeom prst="roundRect">
            <a:avLst>
              <a:gd name="adj" fmla="val 4965"/>
            </a:avLst>
          </a:prstGeom>
          <a:noFill/>
          <a:ln w="63500" cap="flat" cmpd="sng">
            <a:solidFill>
              <a:schemeClr val="lt1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9" name="Google Shape;159;p5"/>
          <p:cNvSpPr txBox="1"/>
          <p:nvPr/>
        </p:nvSpPr>
        <p:spPr>
          <a:xfrm>
            <a:off x="2107298" y="4309637"/>
            <a:ext cx="1910436" cy="3077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sz="1400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0" name="Google Shape;160;p5"/>
          <p:cNvSpPr/>
          <p:nvPr/>
        </p:nvSpPr>
        <p:spPr>
          <a:xfrm>
            <a:off x="1868715" y="4149255"/>
            <a:ext cx="2387600" cy="13849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>
                <a:solidFill>
                  <a:schemeClr val="lt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Бесконечная лента</a:t>
            </a:r>
            <a:endParaRPr dirty="0">
              <a:solidFill>
                <a:schemeClr val="lt1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>
                <a:solidFill>
                  <a:schemeClr val="lt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с возможностью адаптации под устройство </a:t>
            </a:r>
            <a:endParaRPr dirty="0">
              <a:solidFill>
                <a:schemeClr val="lt1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161" name="Google Shape;161;p5"/>
          <p:cNvSpPr txBox="1"/>
          <p:nvPr/>
        </p:nvSpPr>
        <p:spPr>
          <a:xfrm>
            <a:off x="5140782" y="4309637"/>
            <a:ext cx="1910436" cy="3077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sz="1400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2" name="Google Shape;162;p5"/>
          <p:cNvSpPr txBox="1"/>
          <p:nvPr/>
        </p:nvSpPr>
        <p:spPr>
          <a:xfrm>
            <a:off x="8174264" y="4309637"/>
            <a:ext cx="1910436" cy="3077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sz="1400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3" name="Google Shape;163;p5"/>
          <p:cNvSpPr/>
          <p:nvPr/>
        </p:nvSpPr>
        <p:spPr>
          <a:xfrm>
            <a:off x="4902152" y="4149259"/>
            <a:ext cx="2387700" cy="9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>
                <a:solidFill>
                  <a:schemeClr val="lt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Система подбора публикаций в реальном времени</a:t>
            </a:r>
            <a:endParaRPr sz="1600" dirty="0">
              <a:solidFill>
                <a:schemeClr val="lt1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164" name="Google Shape;164;p5"/>
          <p:cNvSpPr/>
          <p:nvPr/>
        </p:nvSpPr>
        <p:spPr>
          <a:xfrm>
            <a:off x="7935683" y="4149238"/>
            <a:ext cx="2387700" cy="160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>
                <a:solidFill>
                  <a:schemeClr val="lt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Формирование ленты из свежего и популярного контента без повторов</a:t>
            </a:r>
            <a:endParaRPr sz="1600" dirty="0">
              <a:solidFill>
                <a:schemeClr val="lt1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grpSp>
        <p:nvGrpSpPr>
          <p:cNvPr id="165" name="Google Shape;165;p5"/>
          <p:cNvGrpSpPr/>
          <p:nvPr/>
        </p:nvGrpSpPr>
        <p:grpSpPr>
          <a:xfrm>
            <a:off x="8908317" y="2681756"/>
            <a:ext cx="442329" cy="589866"/>
            <a:chOff x="3471472" y="902398"/>
            <a:chExt cx="295275" cy="393763"/>
          </a:xfrm>
        </p:grpSpPr>
        <p:sp>
          <p:nvSpPr>
            <p:cNvPr id="166" name="Google Shape;166;p5"/>
            <p:cNvSpPr/>
            <p:nvPr/>
          </p:nvSpPr>
          <p:spPr>
            <a:xfrm>
              <a:off x="3549482" y="902398"/>
              <a:ext cx="142875" cy="76200"/>
            </a:xfrm>
            <a:custGeom>
              <a:avLst/>
              <a:gdLst/>
              <a:ahLst/>
              <a:cxnLst/>
              <a:rect l="l" t="t" r="r" b="b"/>
              <a:pathLst>
                <a:path w="142875" h="76200" extrusionOk="0">
                  <a:moveTo>
                    <a:pt x="107442" y="7144"/>
                  </a:moveTo>
                  <a:lnTo>
                    <a:pt x="40577" y="7144"/>
                  </a:lnTo>
                  <a:cubicBezTo>
                    <a:pt x="22098" y="7144"/>
                    <a:pt x="7144" y="22098"/>
                    <a:pt x="7144" y="40577"/>
                  </a:cubicBezTo>
                  <a:cubicBezTo>
                    <a:pt x="7144" y="59055"/>
                    <a:pt x="22098" y="74009"/>
                    <a:pt x="40577" y="74009"/>
                  </a:cubicBezTo>
                  <a:lnTo>
                    <a:pt x="107442" y="74009"/>
                  </a:lnTo>
                  <a:cubicBezTo>
                    <a:pt x="125921" y="74009"/>
                    <a:pt x="140875" y="59055"/>
                    <a:pt x="140875" y="40577"/>
                  </a:cubicBezTo>
                  <a:cubicBezTo>
                    <a:pt x="140875" y="22098"/>
                    <a:pt x="125825" y="7144"/>
                    <a:pt x="107442" y="7144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7" name="Google Shape;167;p5"/>
            <p:cNvSpPr/>
            <p:nvPr/>
          </p:nvSpPr>
          <p:spPr>
            <a:xfrm>
              <a:off x="3471472" y="924686"/>
              <a:ext cx="295275" cy="371475"/>
            </a:xfrm>
            <a:custGeom>
              <a:avLst/>
              <a:gdLst/>
              <a:ahLst/>
              <a:cxnLst/>
              <a:rect l="l" t="t" r="r" b="b"/>
              <a:pathLst>
                <a:path w="295275" h="371475" extrusionOk="0">
                  <a:moveTo>
                    <a:pt x="263462" y="7144"/>
                  </a:moveTo>
                  <a:lnTo>
                    <a:pt x="240030" y="7144"/>
                  </a:lnTo>
                  <a:cubicBezTo>
                    <a:pt x="240792" y="10763"/>
                    <a:pt x="241173" y="14478"/>
                    <a:pt x="241173" y="18288"/>
                  </a:cubicBezTo>
                  <a:cubicBezTo>
                    <a:pt x="241173" y="49054"/>
                    <a:pt x="216218" y="74009"/>
                    <a:pt x="185452" y="74009"/>
                  </a:cubicBezTo>
                  <a:lnTo>
                    <a:pt x="118586" y="74009"/>
                  </a:lnTo>
                  <a:cubicBezTo>
                    <a:pt x="87821" y="74009"/>
                    <a:pt x="62865" y="49054"/>
                    <a:pt x="62865" y="18288"/>
                  </a:cubicBezTo>
                  <a:cubicBezTo>
                    <a:pt x="62865" y="14478"/>
                    <a:pt x="63246" y="10763"/>
                    <a:pt x="64008" y="7144"/>
                  </a:cubicBezTo>
                  <a:lnTo>
                    <a:pt x="40577" y="7144"/>
                  </a:lnTo>
                  <a:cubicBezTo>
                    <a:pt x="22098" y="7144"/>
                    <a:pt x="7144" y="22098"/>
                    <a:pt x="7144" y="40577"/>
                  </a:cubicBezTo>
                  <a:lnTo>
                    <a:pt x="7144" y="331851"/>
                  </a:lnTo>
                  <a:cubicBezTo>
                    <a:pt x="7144" y="350330"/>
                    <a:pt x="22098" y="365284"/>
                    <a:pt x="40577" y="365284"/>
                  </a:cubicBezTo>
                  <a:lnTo>
                    <a:pt x="263462" y="365284"/>
                  </a:lnTo>
                  <a:cubicBezTo>
                    <a:pt x="281940" y="365284"/>
                    <a:pt x="296894" y="350330"/>
                    <a:pt x="296894" y="331851"/>
                  </a:cubicBezTo>
                  <a:lnTo>
                    <a:pt x="296894" y="40577"/>
                  </a:lnTo>
                  <a:cubicBezTo>
                    <a:pt x="296894" y="22098"/>
                    <a:pt x="281845" y="7144"/>
                    <a:pt x="263462" y="7144"/>
                  </a:cubicBezTo>
                  <a:close/>
                  <a:moveTo>
                    <a:pt x="115253" y="295085"/>
                  </a:moveTo>
                  <a:lnTo>
                    <a:pt x="81820" y="328517"/>
                  </a:lnTo>
                  <a:cubicBezTo>
                    <a:pt x="77438" y="332899"/>
                    <a:pt x="70390" y="332899"/>
                    <a:pt x="66104" y="328517"/>
                  </a:cubicBezTo>
                  <a:lnTo>
                    <a:pt x="54959" y="317373"/>
                  </a:lnTo>
                  <a:cubicBezTo>
                    <a:pt x="50578" y="312992"/>
                    <a:pt x="50578" y="305943"/>
                    <a:pt x="54959" y="301657"/>
                  </a:cubicBezTo>
                  <a:cubicBezTo>
                    <a:pt x="59341" y="297275"/>
                    <a:pt x="66389" y="297275"/>
                    <a:pt x="70676" y="301657"/>
                  </a:cubicBezTo>
                  <a:lnTo>
                    <a:pt x="73914" y="304895"/>
                  </a:lnTo>
                  <a:lnTo>
                    <a:pt x="99441" y="279368"/>
                  </a:lnTo>
                  <a:cubicBezTo>
                    <a:pt x="103822" y="274987"/>
                    <a:pt x="110871" y="274987"/>
                    <a:pt x="115157" y="279368"/>
                  </a:cubicBezTo>
                  <a:cubicBezTo>
                    <a:pt x="119634" y="283750"/>
                    <a:pt x="119634" y="290798"/>
                    <a:pt x="115253" y="295085"/>
                  </a:cubicBezTo>
                  <a:close/>
                  <a:moveTo>
                    <a:pt x="115253" y="205264"/>
                  </a:moveTo>
                  <a:lnTo>
                    <a:pt x="81820" y="238697"/>
                  </a:lnTo>
                  <a:cubicBezTo>
                    <a:pt x="77438" y="243078"/>
                    <a:pt x="70390" y="243078"/>
                    <a:pt x="66104" y="238697"/>
                  </a:cubicBezTo>
                  <a:lnTo>
                    <a:pt x="54959" y="227552"/>
                  </a:lnTo>
                  <a:cubicBezTo>
                    <a:pt x="50578" y="223171"/>
                    <a:pt x="50578" y="216122"/>
                    <a:pt x="54959" y="211836"/>
                  </a:cubicBezTo>
                  <a:cubicBezTo>
                    <a:pt x="59341" y="207455"/>
                    <a:pt x="66389" y="207455"/>
                    <a:pt x="70676" y="211836"/>
                  </a:cubicBezTo>
                  <a:lnTo>
                    <a:pt x="73914" y="215075"/>
                  </a:lnTo>
                  <a:lnTo>
                    <a:pt x="99441" y="189548"/>
                  </a:lnTo>
                  <a:cubicBezTo>
                    <a:pt x="103822" y="185166"/>
                    <a:pt x="110871" y="185166"/>
                    <a:pt x="115157" y="189548"/>
                  </a:cubicBezTo>
                  <a:cubicBezTo>
                    <a:pt x="119634" y="193834"/>
                    <a:pt x="119634" y="200882"/>
                    <a:pt x="115253" y="205264"/>
                  </a:cubicBezTo>
                  <a:close/>
                  <a:moveTo>
                    <a:pt x="115253" y="115348"/>
                  </a:moveTo>
                  <a:lnTo>
                    <a:pt x="81820" y="148781"/>
                  </a:lnTo>
                  <a:cubicBezTo>
                    <a:pt x="79629" y="150971"/>
                    <a:pt x="76771" y="152019"/>
                    <a:pt x="73914" y="152019"/>
                  </a:cubicBezTo>
                  <a:cubicBezTo>
                    <a:pt x="71056" y="152019"/>
                    <a:pt x="68199" y="150971"/>
                    <a:pt x="66008" y="148781"/>
                  </a:cubicBezTo>
                  <a:lnTo>
                    <a:pt x="54864" y="137636"/>
                  </a:lnTo>
                  <a:cubicBezTo>
                    <a:pt x="50483" y="133255"/>
                    <a:pt x="50483" y="126206"/>
                    <a:pt x="54864" y="121920"/>
                  </a:cubicBezTo>
                  <a:cubicBezTo>
                    <a:pt x="59246" y="117539"/>
                    <a:pt x="66294" y="117539"/>
                    <a:pt x="70580" y="121920"/>
                  </a:cubicBezTo>
                  <a:lnTo>
                    <a:pt x="73819" y="125159"/>
                  </a:lnTo>
                  <a:lnTo>
                    <a:pt x="99346" y="99632"/>
                  </a:lnTo>
                  <a:cubicBezTo>
                    <a:pt x="103727" y="95250"/>
                    <a:pt x="110776" y="95250"/>
                    <a:pt x="115062" y="99632"/>
                  </a:cubicBezTo>
                  <a:cubicBezTo>
                    <a:pt x="119634" y="103918"/>
                    <a:pt x="119634" y="110966"/>
                    <a:pt x="115253" y="115348"/>
                  </a:cubicBezTo>
                  <a:close/>
                  <a:moveTo>
                    <a:pt x="241173" y="320707"/>
                  </a:moveTo>
                  <a:lnTo>
                    <a:pt x="152019" y="320707"/>
                  </a:lnTo>
                  <a:cubicBezTo>
                    <a:pt x="145828" y="320707"/>
                    <a:pt x="140875" y="315754"/>
                    <a:pt x="140875" y="309563"/>
                  </a:cubicBezTo>
                  <a:cubicBezTo>
                    <a:pt x="140875" y="303371"/>
                    <a:pt x="145828" y="298418"/>
                    <a:pt x="152019" y="298418"/>
                  </a:cubicBezTo>
                  <a:lnTo>
                    <a:pt x="241173" y="298418"/>
                  </a:lnTo>
                  <a:cubicBezTo>
                    <a:pt x="247364" y="298418"/>
                    <a:pt x="252317" y="303371"/>
                    <a:pt x="252317" y="309563"/>
                  </a:cubicBezTo>
                  <a:cubicBezTo>
                    <a:pt x="252317" y="315754"/>
                    <a:pt x="247269" y="320707"/>
                    <a:pt x="241173" y="320707"/>
                  </a:cubicBezTo>
                  <a:close/>
                  <a:moveTo>
                    <a:pt x="241173" y="230791"/>
                  </a:moveTo>
                  <a:lnTo>
                    <a:pt x="152019" y="230791"/>
                  </a:lnTo>
                  <a:cubicBezTo>
                    <a:pt x="145828" y="230791"/>
                    <a:pt x="140875" y="225838"/>
                    <a:pt x="140875" y="219647"/>
                  </a:cubicBezTo>
                  <a:cubicBezTo>
                    <a:pt x="140875" y="213455"/>
                    <a:pt x="145828" y="208502"/>
                    <a:pt x="152019" y="208502"/>
                  </a:cubicBezTo>
                  <a:lnTo>
                    <a:pt x="241173" y="208502"/>
                  </a:lnTo>
                  <a:cubicBezTo>
                    <a:pt x="247364" y="208502"/>
                    <a:pt x="252317" y="213455"/>
                    <a:pt x="252317" y="219647"/>
                  </a:cubicBezTo>
                  <a:cubicBezTo>
                    <a:pt x="252317" y="225838"/>
                    <a:pt x="247269" y="230791"/>
                    <a:pt x="241173" y="230791"/>
                  </a:cubicBezTo>
                  <a:close/>
                  <a:moveTo>
                    <a:pt x="241173" y="140875"/>
                  </a:moveTo>
                  <a:lnTo>
                    <a:pt x="152019" y="140875"/>
                  </a:lnTo>
                  <a:cubicBezTo>
                    <a:pt x="145828" y="140875"/>
                    <a:pt x="140875" y="135922"/>
                    <a:pt x="140875" y="129731"/>
                  </a:cubicBezTo>
                  <a:cubicBezTo>
                    <a:pt x="140875" y="123539"/>
                    <a:pt x="145828" y="118586"/>
                    <a:pt x="152019" y="118586"/>
                  </a:cubicBezTo>
                  <a:lnTo>
                    <a:pt x="241173" y="118586"/>
                  </a:lnTo>
                  <a:cubicBezTo>
                    <a:pt x="247364" y="118586"/>
                    <a:pt x="252317" y="123539"/>
                    <a:pt x="252317" y="129731"/>
                  </a:cubicBezTo>
                  <a:cubicBezTo>
                    <a:pt x="252317" y="135922"/>
                    <a:pt x="247269" y="140875"/>
                    <a:pt x="241173" y="140875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68" name="Google Shape;168;p5"/>
          <p:cNvGrpSpPr/>
          <p:nvPr/>
        </p:nvGrpSpPr>
        <p:grpSpPr>
          <a:xfrm>
            <a:off x="5761128" y="2614054"/>
            <a:ext cx="669729" cy="725227"/>
            <a:chOff x="1437599" y="5564695"/>
            <a:chExt cx="359760" cy="389572"/>
          </a:xfrm>
        </p:grpSpPr>
        <p:sp>
          <p:nvSpPr>
            <p:cNvPr id="169" name="Google Shape;169;p5"/>
            <p:cNvSpPr/>
            <p:nvPr/>
          </p:nvSpPr>
          <p:spPr>
            <a:xfrm>
              <a:off x="1437599" y="5709380"/>
              <a:ext cx="95250" cy="152400"/>
            </a:xfrm>
            <a:custGeom>
              <a:avLst/>
              <a:gdLst/>
              <a:ahLst/>
              <a:cxnLst/>
              <a:rect l="l" t="t" r="r" b="b"/>
              <a:pathLst>
                <a:path w="95250" h="152400" extrusionOk="0">
                  <a:moveTo>
                    <a:pt x="76200" y="153543"/>
                  </a:moveTo>
                  <a:lnTo>
                    <a:pt x="48006" y="153543"/>
                  </a:lnTo>
                  <a:cubicBezTo>
                    <a:pt x="25432" y="153543"/>
                    <a:pt x="7144" y="135255"/>
                    <a:pt x="7144" y="112681"/>
                  </a:cubicBezTo>
                  <a:lnTo>
                    <a:pt x="7144" y="48006"/>
                  </a:lnTo>
                  <a:cubicBezTo>
                    <a:pt x="7144" y="25432"/>
                    <a:pt x="25432" y="7144"/>
                    <a:pt x="48006" y="7144"/>
                  </a:cubicBezTo>
                  <a:lnTo>
                    <a:pt x="76200" y="7144"/>
                  </a:lnTo>
                  <a:cubicBezTo>
                    <a:pt x="86487" y="7144"/>
                    <a:pt x="94774" y="15430"/>
                    <a:pt x="94774" y="25717"/>
                  </a:cubicBezTo>
                  <a:lnTo>
                    <a:pt x="94774" y="134969"/>
                  </a:lnTo>
                  <a:cubicBezTo>
                    <a:pt x="94774" y="145256"/>
                    <a:pt x="86392" y="153543"/>
                    <a:pt x="76200" y="153543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0" name="Google Shape;170;p5"/>
            <p:cNvSpPr/>
            <p:nvPr/>
          </p:nvSpPr>
          <p:spPr>
            <a:xfrm>
              <a:off x="1482748" y="5564695"/>
              <a:ext cx="266700" cy="133350"/>
            </a:xfrm>
            <a:custGeom>
              <a:avLst/>
              <a:gdLst/>
              <a:ahLst/>
              <a:cxnLst/>
              <a:rect l="l" t="t" r="r" b="b"/>
              <a:pathLst>
                <a:path w="266700" h="133350" extrusionOk="0">
                  <a:moveTo>
                    <a:pt x="136112" y="7144"/>
                  </a:moveTo>
                  <a:cubicBezTo>
                    <a:pt x="67151" y="7144"/>
                    <a:pt x="10573" y="61531"/>
                    <a:pt x="7144" y="129635"/>
                  </a:cubicBezTo>
                  <a:lnTo>
                    <a:pt x="29432" y="129635"/>
                  </a:lnTo>
                  <a:cubicBezTo>
                    <a:pt x="32861" y="73819"/>
                    <a:pt x="79343" y="29432"/>
                    <a:pt x="136017" y="29432"/>
                  </a:cubicBezTo>
                  <a:cubicBezTo>
                    <a:pt x="192691" y="29432"/>
                    <a:pt x="239268" y="73819"/>
                    <a:pt x="242602" y="129730"/>
                  </a:cubicBezTo>
                  <a:cubicBezTo>
                    <a:pt x="243364" y="129730"/>
                    <a:pt x="244126" y="129635"/>
                    <a:pt x="244888" y="129635"/>
                  </a:cubicBezTo>
                  <a:lnTo>
                    <a:pt x="264986" y="129635"/>
                  </a:lnTo>
                  <a:cubicBezTo>
                    <a:pt x="261556" y="61436"/>
                    <a:pt x="205073" y="7144"/>
                    <a:pt x="136112" y="7144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1" name="Google Shape;171;p5"/>
            <p:cNvSpPr/>
            <p:nvPr/>
          </p:nvSpPr>
          <p:spPr>
            <a:xfrm>
              <a:off x="1702109" y="5709380"/>
              <a:ext cx="95250" cy="152400"/>
            </a:xfrm>
            <a:custGeom>
              <a:avLst/>
              <a:gdLst/>
              <a:ahLst/>
              <a:cxnLst/>
              <a:rect l="l" t="t" r="r" b="b"/>
              <a:pathLst>
                <a:path w="95250" h="152400" extrusionOk="0">
                  <a:moveTo>
                    <a:pt x="53911" y="153543"/>
                  </a:moveTo>
                  <a:lnTo>
                    <a:pt x="25717" y="153543"/>
                  </a:lnTo>
                  <a:cubicBezTo>
                    <a:pt x="15430" y="153543"/>
                    <a:pt x="7144" y="145256"/>
                    <a:pt x="7144" y="134969"/>
                  </a:cubicBezTo>
                  <a:lnTo>
                    <a:pt x="7144" y="25717"/>
                  </a:lnTo>
                  <a:cubicBezTo>
                    <a:pt x="7144" y="15430"/>
                    <a:pt x="15430" y="7144"/>
                    <a:pt x="25717" y="7144"/>
                  </a:cubicBezTo>
                  <a:lnTo>
                    <a:pt x="53911" y="7144"/>
                  </a:lnTo>
                  <a:cubicBezTo>
                    <a:pt x="76486" y="7144"/>
                    <a:pt x="94774" y="25432"/>
                    <a:pt x="94774" y="48006"/>
                  </a:cubicBezTo>
                  <a:lnTo>
                    <a:pt x="94774" y="112681"/>
                  </a:lnTo>
                  <a:cubicBezTo>
                    <a:pt x="94774" y="135255"/>
                    <a:pt x="76390" y="153543"/>
                    <a:pt x="53911" y="153543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2" name="Google Shape;172;p5"/>
            <p:cNvSpPr/>
            <p:nvPr/>
          </p:nvSpPr>
          <p:spPr>
            <a:xfrm>
              <a:off x="1630547" y="5833367"/>
              <a:ext cx="123825" cy="95250"/>
            </a:xfrm>
            <a:custGeom>
              <a:avLst/>
              <a:gdLst/>
              <a:ahLst/>
              <a:cxnLst/>
              <a:rect l="l" t="t" r="r" b="b"/>
              <a:pathLst>
                <a:path w="123825" h="95250" extrusionOk="0">
                  <a:moveTo>
                    <a:pt x="105756" y="96421"/>
                  </a:moveTo>
                  <a:lnTo>
                    <a:pt x="13745" y="96421"/>
                  </a:lnTo>
                  <a:cubicBezTo>
                    <a:pt x="13268" y="96421"/>
                    <a:pt x="12697" y="96231"/>
                    <a:pt x="12316" y="95850"/>
                  </a:cubicBezTo>
                  <a:cubicBezTo>
                    <a:pt x="2029" y="86134"/>
                    <a:pt x="8696" y="74133"/>
                    <a:pt x="18316" y="74133"/>
                  </a:cubicBezTo>
                  <a:lnTo>
                    <a:pt x="87563" y="74133"/>
                  </a:lnTo>
                  <a:cubicBezTo>
                    <a:pt x="91659" y="74133"/>
                    <a:pt x="94993" y="70799"/>
                    <a:pt x="94993" y="66703"/>
                  </a:cubicBezTo>
                  <a:lnTo>
                    <a:pt x="94993" y="13744"/>
                  </a:lnTo>
                  <a:cubicBezTo>
                    <a:pt x="94993" y="13268"/>
                    <a:pt x="95183" y="12697"/>
                    <a:pt x="95564" y="12315"/>
                  </a:cubicBezTo>
                  <a:cubicBezTo>
                    <a:pt x="105280" y="2029"/>
                    <a:pt x="117281" y="8696"/>
                    <a:pt x="117281" y="18316"/>
                  </a:cubicBezTo>
                  <a:lnTo>
                    <a:pt x="117281" y="84991"/>
                  </a:lnTo>
                  <a:cubicBezTo>
                    <a:pt x="117281" y="91278"/>
                    <a:pt x="112138" y="96421"/>
                    <a:pt x="105756" y="9642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3" name="Google Shape;173;p5"/>
            <p:cNvSpPr/>
            <p:nvPr/>
          </p:nvSpPr>
          <p:spPr>
            <a:xfrm>
              <a:off x="1574092" y="5878067"/>
              <a:ext cx="85725" cy="76200"/>
            </a:xfrm>
            <a:custGeom>
              <a:avLst/>
              <a:gdLst/>
              <a:ahLst/>
              <a:cxnLst/>
              <a:rect l="l" t="t" r="r" b="b"/>
              <a:pathLst>
                <a:path w="85725" h="76200" extrusionOk="0">
                  <a:moveTo>
                    <a:pt x="46577" y="74009"/>
                  </a:moveTo>
                  <a:cubicBezTo>
                    <a:pt x="24860" y="74009"/>
                    <a:pt x="7144" y="58960"/>
                    <a:pt x="7144" y="40577"/>
                  </a:cubicBezTo>
                  <a:cubicBezTo>
                    <a:pt x="7144" y="22193"/>
                    <a:pt x="24860" y="7144"/>
                    <a:pt x="46577" y="7144"/>
                  </a:cubicBezTo>
                  <a:cubicBezTo>
                    <a:pt x="68294" y="7144"/>
                    <a:pt x="86011" y="22193"/>
                    <a:pt x="86011" y="40577"/>
                  </a:cubicBezTo>
                  <a:cubicBezTo>
                    <a:pt x="86011" y="58960"/>
                    <a:pt x="68390" y="74009"/>
                    <a:pt x="46577" y="74009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4" name="Google Shape;174;p5"/>
            <p:cNvSpPr/>
            <p:nvPr/>
          </p:nvSpPr>
          <p:spPr>
            <a:xfrm>
              <a:off x="1550471" y="5679948"/>
              <a:ext cx="66675" cy="104775"/>
            </a:xfrm>
            <a:custGeom>
              <a:avLst/>
              <a:gdLst/>
              <a:ahLst/>
              <a:cxnLst/>
              <a:rect l="l" t="t" r="r" b="b"/>
              <a:pathLst>
                <a:path w="66675" h="104775" extrusionOk="0">
                  <a:moveTo>
                    <a:pt x="36576" y="7144"/>
                  </a:moveTo>
                  <a:cubicBezTo>
                    <a:pt x="50959" y="7144"/>
                    <a:pt x="65437" y="16288"/>
                    <a:pt x="65437" y="33147"/>
                  </a:cubicBezTo>
                  <a:cubicBezTo>
                    <a:pt x="65437" y="60388"/>
                    <a:pt x="27146" y="69342"/>
                    <a:pt x="27146" y="80772"/>
                  </a:cubicBezTo>
                  <a:lnTo>
                    <a:pt x="27146" y="81915"/>
                  </a:lnTo>
                  <a:lnTo>
                    <a:pt x="59626" y="81915"/>
                  </a:lnTo>
                  <a:cubicBezTo>
                    <a:pt x="62770" y="81915"/>
                    <a:pt x="65437" y="85820"/>
                    <a:pt x="65437" y="90297"/>
                  </a:cubicBezTo>
                  <a:cubicBezTo>
                    <a:pt x="65437" y="94774"/>
                    <a:pt x="62674" y="98965"/>
                    <a:pt x="59626" y="98965"/>
                  </a:cubicBezTo>
                  <a:lnTo>
                    <a:pt x="15526" y="98965"/>
                  </a:lnTo>
                  <a:cubicBezTo>
                    <a:pt x="12097" y="98965"/>
                    <a:pt x="7144" y="96583"/>
                    <a:pt x="7144" y="92964"/>
                  </a:cubicBezTo>
                  <a:lnTo>
                    <a:pt x="7144" y="80772"/>
                  </a:lnTo>
                  <a:cubicBezTo>
                    <a:pt x="7144" y="61055"/>
                    <a:pt x="46196" y="49721"/>
                    <a:pt x="46196" y="33814"/>
                  </a:cubicBezTo>
                  <a:cubicBezTo>
                    <a:pt x="46196" y="29813"/>
                    <a:pt x="43720" y="24860"/>
                    <a:pt x="36766" y="24860"/>
                  </a:cubicBezTo>
                  <a:cubicBezTo>
                    <a:pt x="31813" y="24860"/>
                    <a:pt x="27527" y="27337"/>
                    <a:pt x="27527" y="34290"/>
                  </a:cubicBezTo>
                  <a:cubicBezTo>
                    <a:pt x="27527" y="37909"/>
                    <a:pt x="23717" y="41434"/>
                    <a:pt x="17335" y="41434"/>
                  </a:cubicBezTo>
                  <a:cubicBezTo>
                    <a:pt x="12382" y="41434"/>
                    <a:pt x="8668" y="39148"/>
                    <a:pt x="8668" y="31242"/>
                  </a:cubicBezTo>
                  <a:cubicBezTo>
                    <a:pt x="8572" y="16002"/>
                    <a:pt x="22479" y="7144"/>
                    <a:pt x="36576" y="7144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5" name="Google Shape;175;p5"/>
            <p:cNvSpPr/>
            <p:nvPr/>
          </p:nvSpPr>
          <p:spPr>
            <a:xfrm>
              <a:off x="1613812" y="5681091"/>
              <a:ext cx="76200" cy="104775"/>
            </a:xfrm>
            <a:custGeom>
              <a:avLst/>
              <a:gdLst/>
              <a:ahLst/>
              <a:cxnLst/>
              <a:rect l="l" t="t" r="r" b="b"/>
              <a:pathLst>
                <a:path w="76200" h="104775" extrusionOk="0">
                  <a:moveTo>
                    <a:pt x="42577" y="78581"/>
                  </a:moveTo>
                  <a:lnTo>
                    <a:pt x="13621" y="78581"/>
                  </a:lnTo>
                  <a:cubicBezTo>
                    <a:pt x="10001" y="78581"/>
                    <a:pt x="7144" y="76200"/>
                    <a:pt x="7144" y="71914"/>
                  </a:cubicBezTo>
                  <a:cubicBezTo>
                    <a:pt x="7144" y="70961"/>
                    <a:pt x="7429" y="69532"/>
                    <a:pt x="8096" y="68199"/>
                  </a:cubicBezTo>
                  <a:lnTo>
                    <a:pt x="36671" y="12097"/>
                  </a:lnTo>
                  <a:cubicBezTo>
                    <a:pt x="38576" y="8477"/>
                    <a:pt x="41624" y="7144"/>
                    <a:pt x="44768" y="7144"/>
                  </a:cubicBezTo>
                  <a:cubicBezTo>
                    <a:pt x="48101" y="7144"/>
                    <a:pt x="54388" y="10001"/>
                    <a:pt x="54388" y="14478"/>
                  </a:cubicBezTo>
                  <a:cubicBezTo>
                    <a:pt x="54388" y="15240"/>
                    <a:pt x="54102" y="16002"/>
                    <a:pt x="53816" y="16859"/>
                  </a:cubicBezTo>
                  <a:lnTo>
                    <a:pt x="31909" y="60865"/>
                  </a:lnTo>
                  <a:lnTo>
                    <a:pt x="42577" y="60865"/>
                  </a:lnTo>
                  <a:lnTo>
                    <a:pt x="42577" y="52197"/>
                  </a:lnTo>
                  <a:cubicBezTo>
                    <a:pt x="42577" y="48101"/>
                    <a:pt x="47435" y="46387"/>
                    <a:pt x="52197" y="46387"/>
                  </a:cubicBezTo>
                  <a:cubicBezTo>
                    <a:pt x="57055" y="46387"/>
                    <a:pt x="61817" y="48101"/>
                    <a:pt x="61817" y="52197"/>
                  </a:cubicBezTo>
                  <a:lnTo>
                    <a:pt x="61817" y="60865"/>
                  </a:lnTo>
                  <a:lnTo>
                    <a:pt x="67151" y="60865"/>
                  </a:lnTo>
                  <a:cubicBezTo>
                    <a:pt x="71152" y="60865"/>
                    <a:pt x="73057" y="65341"/>
                    <a:pt x="73057" y="69818"/>
                  </a:cubicBezTo>
                  <a:cubicBezTo>
                    <a:pt x="73057" y="74295"/>
                    <a:pt x="70104" y="78772"/>
                    <a:pt x="67151" y="78772"/>
                  </a:cubicBezTo>
                  <a:lnTo>
                    <a:pt x="61817" y="78772"/>
                  </a:lnTo>
                  <a:lnTo>
                    <a:pt x="61817" y="91916"/>
                  </a:lnTo>
                  <a:cubicBezTo>
                    <a:pt x="61817" y="95917"/>
                    <a:pt x="56960" y="97822"/>
                    <a:pt x="52197" y="97822"/>
                  </a:cubicBezTo>
                  <a:cubicBezTo>
                    <a:pt x="47435" y="97822"/>
                    <a:pt x="42577" y="95821"/>
                    <a:pt x="42577" y="91916"/>
                  </a:cubicBezTo>
                  <a:lnTo>
                    <a:pt x="42577" y="7858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reveal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p6"/>
          <p:cNvSpPr txBox="1"/>
          <p:nvPr/>
        </p:nvSpPr>
        <p:spPr>
          <a:xfrm>
            <a:off x="2484726" y="736854"/>
            <a:ext cx="7222548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dirty="0">
                <a:solidFill>
                  <a:schemeClr val="lt1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Порядок работы</a:t>
            </a:r>
            <a:endParaRPr sz="2800" dirty="0">
              <a:solidFill>
                <a:schemeClr val="lt1"/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</p:txBody>
      </p:sp>
      <p:cxnSp>
        <p:nvCxnSpPr>
          <p:cNvPr id="181" name="Google Shape;181;p6"/>
          <p:cNvCxnSpPr/>
          <p:nvPr/>
        </p:nvCxnSpPr>
        <p:spPr>
          <a:xfrm>
            <a:off x="733425" y="2737300"/>
            <a:ext cx="10725150" cy="0"/>
          </a:xfrm>
          <a:prstGeom prst="straightConnector1">
            <a:avLst/>
          </a:prstGeom>
          <a:noFill/>
          <a:ln w="88900" cap="rnd" cmpd="sng">
            <a:solidFill>
              <a:schemeClr val="lt1"/>
            </a:solidFill>
            <a:prstDash val="solid"/>
            <a:bevel/>
            <a:headEnd type="none" w="sm" len="sm"/>
            <a:tailEnd type="triangle" w="med" len="med"/>
          </a:ln>
        </p:spPr>
      </p:cxnSp>
      <p:sp>
        <p:nvSpPr>
          <p:cNvPr id="182" name="Google Shape;182;p6"/>
          <p:cNvSpPr/>
          <p:nvPr/>
        </p:nvSpPr>
        <p:spPr>
          <a:xfrm>
            <a:off x="1901829" y="2623004"/>
            <a:ext cx="253992" cy="253992"/>
          </a:xfrm>
          <a:prstGeom prst="ellipse">
            <a:avLst/>
          </a:prstGeom>
          <a:solidFill>
            <a:srgbClr val="650277"/>
          </a:solidFill>
          <a:ln w="63500" cap="flat" cmpd="sng">
            <a:solidFill>
              <a:schemeClr val="lt1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3" name="Google Shape;183;p6"/>
          <p:cNvSpPr txBox="1"/>
          <p:nvPr/>
        </p:nvSpPr>
        <p:spPr>
          <a:xfrm>
            <a:off x="1110763" y="3984346"/>
            <a:ext cx="1836124" cy="3077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sz="1400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4" name="Google Shape;184;p6"/>
          <p:cNvSpPr/>
          <p:nvPr/>
        </p:nvSpPr>
        <p:spPr>
          <a:xfrm>
            <a:off x="1110762" y="3600004"/>
            <a:ext cx="1836124" cy="9233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>
                <a:solidFill>
                  <a:schemeClr val="lt1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Проработка концепции. Брендинг.</a:t>
            </a:r>
            <a:endParaRPr sz="1800" dirty="0">
              <a:solidFill>
                <a:schemeClr val="lt1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  <p:sp>
        <p:nvSpPr>
          <p:cNvPr id="185" name="Google Shape;185;p6"/>
          <p:cNvSpPr/>
          <p:nvPr/>
        </p:nvSpPr>
        <p:spPr>
          <a:xfrm>
            <a:off x="4613279" y="2623004"/>
            <a:ext cx="253992" cy="253992"/>
          </a:xfrm>
          <a:prstGeom prst="ellipse">
            <a:avLst/>
          </a:prstGeom>
          <a:solidFill>
            <a:srgbClr val="6E0377"/>
          </a:solidFill>
          <a:ln w="63500" cap="flat" cmpd="sng">
            <a:solidFill>
              <a:schemeClr val="lt1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6" name="Google Shape;186;p6"/>
          <p:cNvSpPr txBox="1"/>
          <p:nvPr/>
        </p:nvSpPr>
        <p:spPr>
          <a:xfrm>
            <a:off x="3822213" y="3984346"/>
            <a:ext cx="1836124" cy="3077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sz="1400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7" name="Google Shape;187;p6"/>
          <p:cNvSpPr/>
          <p:nvPr/>
        </p:nvSpPr>
        <p:spPr>
          <a:xfrm>
            <a:off x="3580624" y="3600063"/>
            <a:ext cx="2319300" cy="14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>
                <a:solidFill>
                  <a:schemeClr val="lt1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Разработка начального варианта Web-приложения “Zenfinity”.</a:t>
            </a:r>
            <a:endParaRPr sz="1800" dirty="0">
              <a:solidFill>
                <a:schemeClr val="lt1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  <p:sp>
        <p:nvSpPr>
          <p:cNvPr id="188" name="Google Shape;188;p6"/>
          <p:cNvSpPr/>
          <p:nvPr/>
        </p:nvSpPr>
        <p:spPr>
          <a:xfrm>
            <a:off x="7324729" y="2623004"/>
            <a:ext cx="253992" cy="253992"/>
          </a:xfrm>
          <a:prstGeom prst="ellipse">
            <a:avLst/>
          </a:prstGeom>
          <a:solidFill>
            <a:srgbClr val="7A0473"/>
          </a:solidFill>
          <a:ln w="63500" cap="flat" cmpd="sng">
            <a:solidFill>
              <a:schemeClr val="lt1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9" name="Google Shape;189;p6"/>
          <p:cNvSpPr txBox="1"/>
          <p:nvPr/>
        </p:nvSpPr>
        <p:spPr>
          <a:xfrm>
            <a:off x="6533663" y="3984346"/>
            <a:ext cx="1836124" cy="3077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sz="1400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0" name="Google Shape;190;p6"/>
          <p:cNvSpPr/>
          <p:nvPr/>
        </p:nvSpPr>
        <p:spPr>
          <a:xfrm>
            <a:off x="6308035" y="3600004"/>
            <a:ext cx="2319130" cy="14773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>
                <a:solidFill>
                  <a:schemeClr val="lt1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«Допиливание» приложения и тесты.</a:t>
            </a:r>
            <a:endParaRPr sz="1800" dirty="0">
              <a:solidFill>
                <a:schemeClr val="lt1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  <p:sp>
        <p:nvSpPr>
          <p:cNvPr id="191" name="Google Shape;191;p6"/>
          <p:cNvSpPr/>
          <p:nvPr/>
        </p:nvSpPr>
        <p:spPr>
          <a:xfrm>
            <a:off x="10036179" y="2623004"/>
            <a:ext cx="253992" cy="253992"/>
          </a:xfrm>
          <a:prstGeom prst="ellipse">
            <a:avLst/>
          </a:prstGeom>
          <a:solidFill>
            <a:srgbClr val="990869"/>
          </a:solidFill>
          <a:ln w="63500" cap="flat" cmpd="sng">
            <a:solidFill>
              <a:schemeClr val="lt1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2" name="Google Shape;192;p6"/>
          <p:cNvSpPr txBox="1"/>
          <p:nvPr/>
        </p:nvSpPr>
        <p:spPr>
          <a:xfrm>
            <a:off x="9245113" y="3984346"/>
            <a:ext cx="1836124" cy="3077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sz="1400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3" name="Google Shape;193;p6"/>
          <p:cNvSpPr/>
          <p:nvPr/>
        </p:nvSpPr>
        <p:spPr>
          <a:xfrm>
            <a:off x="9245112" y="3600004"/>
            <a:ext cx="1836124" cy="9233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>
                <a:solidFill>
                  <a:schemeClr val="lt1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Финальные тесты, презентация.</a:t>
            </a:r>
            <a:endParaRPr sz="1800" dirty="0">
              <a:solidFill>
                <a:schemeClr val="lt1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reveal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000"/>
                            </p:stCondLst>
                            <p:childTnLst>
                              <p:par>
                                <p:cTn id="2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500"/>
                            </p:stCondLst>
                            <p:childTnLst>
                              <p:par>
                                <p:cTn id="3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p7"/>
          <p:cNvSpPr txBox="1"/>
          <p:nvPr/>
        </p:nvSpPr>
        <p:spPr>
          <a:xfrm>
            <a:off x="782624" y="875498"/>
            <a:ext cx="7039570" cy="584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b="0" dirty="0">
                <a:solidFill>
                  <a:schemeClr val="lt1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Используемые технологии</a:t>
            </a:r>
            <a:endParaRPr sz="3200" b="0" dirty="0">
              <a:solidFill>
                <a:schemeClr val="lt1"/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</p:txBody>
      </p:sp>
      <p:sp>
        <p:nvSpPr>
          <p:cNvPr id="199" name="Google Shape;199;p7"/>
          <p:cNvSpPr txBox="1"/>
          <p:nvPr/>
        </p:nvSpPr>
        <p:spPr>
          <a:xfrm>
            <a:off x="819948" y="1430537"/>
            <a:ext cx="6388426" cy="3385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dirty="0">
                <a:solidFill>
                  <a:schemeClr val="lt1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Web-сервисы и IDE</a:t>
            </a:r>
            <a:endParaRPr sz="1600" b="1" dirty="0">
              <a:solidFill>
                <a:schemeClr val="lt1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  <p:sp>
        <p:nvSpPr>
          <p:cNvPr id="200" name="Google Shape;200;p7"/>
          <p:cNvSpPr/>
          <p:nvPr/>
        </p:nvSpPr>
        <p:spPr>
          <a:xfrm>
            <a:off x="1905576" y="2530409"/>
            <a:ext cx="898591" cy="898591"/>
          </a:xfrm>
          <a:prstGeom prst="ellipse">
            <a:avLst/>
          </a:prstGeom>
          <a:noFill/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600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1" name="Google Shape;201;p7"/>
          <p:cNvSpPr/>
          <p:nvPr/>
        </p:nvSpPr>
        <p:spPr>
          <a:xfrm>
            <a:off x="6309783" y="2530409"/>
            <a:ext cx="898591" cy="898591"/>
          </a:xfrm>
          <a:prstGeom prst="ellipse">
            <a:avLst/>
          </a:prstGeom>
          <a:noFill/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600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2" name="Google Shape;202;p7"/>
          <p:cNvSpPr txBox="1"/>
          <p:nvPr/>
        </p:nvSpPr>
        <p:spPr>
          <a:xfrm>
            <a:off x="2974433" y="2961693"/>
            <a:ext cx="3008463" cy="7386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dirty="0">
                <a:solidFill>
                  <a:schemeClr val="lt1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Крупнейший веб-сервис для хостинга IT-проектов и их совместной разработки.</a:t>
            </a:r>
            <a:endParaRPr sz="1400" dirty="0">
              <a:solidFill>
                <a:schemeClr val="lt1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  <p:sp>
        <p:nvSpPr>
          <p:cNvPr id="203" name="Google Shape;203;p7"/>
          <p:cNvSpPr/>
          <p:nvPr/>
        </p:nvSpPr>
        <p:spPr>
          <a:xfrm>
            <a:off x="2954802" y="2584868"/>
            <a:ext cx="3028094" cy="4001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dirty="0">
                <a:solidFill>
                  <a:schemeClr val="lt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GitHub</a:t>
            </a:r>
            <a:endParaRPr sz="2000" dirty="0">
              <a:solidFill>
                <a:schemeClr val="lt1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204" name="Google Shape;204;p7"/>
          <p:cNvSpPr txBox="1"/>
          <p:nvPr/>
        </p:nvSpPr>
        <p:spPr>
          <a:xfrm>
            <a:off x="7404789" y="2961693"/>
            <a:ext cx="3008400" cy="73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>
                <a:solidFill>
                  <a:schemeClr val="lt1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Библиотека JavaScript для создания пользовательского интерфейса сайта.</a:t>
            </a:r>
            <a:endParaRPr sz="1600" dirty="0">
              <a:solidFill>
                <a:schemeClr val="lt1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  <p:sp>
        <p:nvSpPr>
          <p:cNvPr id="205" name="Google Shape;205;p7"/>
          <p:cNvSpPr/>
          <p:nvPr/>
        </p:nvSpPr>
        <p:spPr>
          <a:xfrm>
            <a:off x="7385158" y="2568357"/>
            <a:ext cx="3028094" cy="4001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dirty="0">
                <a:solidFill>
                  <a:schemeClr val="lt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React JS</a:t>
            </a:r>
            <a:endParaRPr sz="2000" dirty="0">
              <a:solidFill>
                <a:schemeClr val="lt1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206" name="Google Shape;206;p7"/>
          <p:cNvSpPr/>
          <p:nvPr/>
        </p:nvSpPr>
        <p:spPr>
          <a:xfrm>
            <a:off x="3904876" y="4492290"/>
            <a:ext cx="898500" cy="898500"/>
          </a:xfrm>
          <a:prstGeom prst="ellipse">
            <a:avLst/>
          </a:prstGeom>
          <a:noFill/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600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7" name="Google Shape;207;p7"/>
          <p:cNvSpPr txBox="1"/>
          <p:nvPr/>
        </p:nvSpPr>
        <p:spPr>
          <a:xfrm>
            <a:off x="4973733" y="4911661"/>
            <a:ext cx="3008400" cy="73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dirty="0">
                <a:solidFill>
                  <a:schemeClr val="lt1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«Лёгкий» редактор кода для кроссплатформенной разработки</a:t>
            </a:r>
            <a:endParaRPr sz="1400" dirty="0">
              <a:solidFill>
                <a:schemeClr val="lt1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  <p:sp>
        <p:nvSpPr>
          <p:cNvPr id="208" name="Google Shape;208;p7"/>
          <p:cNvSpPr/>
          <p:nvPr/>
        </p:nvSpPr>
        <p:spPr>
          <a:xfrm>
            <a:off x="4954102" y="4534836"/>
            <a:ext cx="30282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dirty="0">
                <a:solidFill>
                  <a:schemeClr val="lt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Visual Studio Code</a:t>
            </a:r>
            <a:endParaRPr sz="2000" dirty="0">
              <a:solidFill>
                <a:schemeClr val="lt1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209" name="Google Shape;209;p7"/>
          <p:cNvSpPr/>
          <p:nvPr/>
        </p:nvSpPr>
        <p:spPr>
          <a:xfrm>
            <a:off x="1996550" y="2626920"/>
            <a:ext cx="716642" cy="698736"/>
          </a:xfrm>
          <a:custGeom>
            <a:avLst/>
            <a:gdLst/>
            <a:ahLst/>
            <a:cxnLst/>
            <a:rect l="l" t="t" r="r" b="b"/>
            <a:pathLst>
              <a:path w="4724400" h="4606360" extrusionOk="0">
                <a:moveTo>
                  <a:pt x="1580198" y="3709035"/>
                </a:moveTo>
                <a:cubicBezTo>
                  <a:pt x="1580198" y="3728085"/>
                  <a:pt x="1558290" y="3743325"/>
                  <a:pt x="1530668" y="3743325"/>
                </a:cubicBezTo>
                <a:cubicBezTo>
                  <a:pt x="1499235" y="3746183"/>
                  <a:pt x="1477328" y="3730943"/>
                  <a:pt x="1477328" y="3709035"/>
                </a:cubicBezTo>
                <a:cubicBezTo>
                  <a:pt x="1477328" y="3689985"/>
                  <a:pt x="1499235" y="3674745"/>
                  <a:pt x="1526858" y="3674745"/>
                </a:cubicBezTo>
                <a:cubicBezTo>
                  <a:pt x="1555433" y="3671888"/>
                  <a:pt x="1580198" y="3687128"/>
                  <a:pt x="1580198" y="3709035"/>
                </a:cubicBezTo>
                <a:close/>
                <a:moveTo>
                  <a:pt x="1283970" y="3666173"/>
                </a:moveTo>
                <a:cubicBezTo>
                  <a:pt x="1277303" y="3685223"/>
                  <a:pt x="1296353" y="3707130"/>
                  <a:pt x="1324928" y="3712845"/>
                </a:cubicBezTo>
                <a:cubicBezTo>
                  <a:pt x="1349693" y="3722370"/>
                  <a:pt x="1378268" y="3712845"/>
                  <a:pt x="1383983" y="3693795"/>
                </a:cubicBezTo>
                <a:cubicBezTo>
                  <a:pt x="1389698" y="3674745"/>
                  <a:pt x="1371600" y="3652838"/>
                  <a:pt x="1343025" y="3644265"/>
                </a:cubicBezTo>
                <a:cubicBezTo>
                  <a:pt x="1318260" y="3637598"/>
                  <a:pt x="1290638" y="3647123"/>
                  <a:pt x="1283970" y="3666173"/>
                </a:cubicBezTo>
                <a:close/>
                <a:moveTo>
                  <a:pt x="1704975" y="3649980"/>
                </a:moveTo>
                <a:cubicBezTo>
                  <a:pt x="1677353" y="3656648"/>
                  <a:pt x="1658303" y="3674745"/>
                  <a:pt x="1661160" y="3696653"/>
                </a:cubicBezTo>
                <a:cubicBezTo>
                  <a:pt x="1664018" y="3715703"/>
                  <a:pt x="1688783" y="3728085"/>
                  <a:pt x="1717358" y="3721418"/>
                </a:cubicBezTo>
                <a:cubicBezTo>
                  <a:pt x="1744980" y="3714750"/>
                  <a:pt x="1764030" y="3696653"/>
                  <a:pt x="1761173" y="3677603"/>
                </a:cubicBezTo>
                <a:cubicBezTo>
                  <a:pt x="1758315" y="3659505"/>
                  <a:pt x="1732598" y="3647123"/>
                  <a:pt x="1704975" y="3649980"/>
                </a:cubicBezTo>
                <a:close/>
                <a:moveTo>
                  <a:pt x="2331720" y="0"/>
                </a:moveTo>
                <a:cubicBezTo>
                  <a:pt x="1010603" y="0"/>
                  <a:pt x="0" y="1002983"/>
                  <a:pt x="0" y="2324100"/>
                </a:cubicBezTo>
                <a:cubicBezTo>
                  <a:pt x="0" y="3380423"/>
                  <a:pt x="664845" y="4284345"/>
                  <a:pt x="1614488" y="4602480"/>
                </a:cubicBezTo>
                <a:cubicBezTo>
                  <a:pt x="1736408" y="4624388"/>
                  <a:pt x="1779270" y="4549140"/>
                  <a:pt x="1779270" y="4487228"/>
                </a:cubicBezTo>
                <a:cubicBezTo>
                  <a:pt x="1779270" y="4428173"/>
                  <a:pt x="1776413" y="4102418"/>
                  <a:pt x="1776413" y="3902393"/>
                </a:cubicBezTo>
                <a:cubicBezTo>
                  <a:pt x="1776413" y="3902393"/>
                  <a:pt x="1109663" y="4045268"/>
                  <a:pt x="969645" y="3618548"/>
                </a:cubicBezTo>
                <a:cubicBezTo>
                  <a:pt x="969645" y="3618548"/>
                  <a:pt x="861060" y="3341370"/>
                  <a:pt x="704850" y="3269933"/>
                </a:cubicBezTo>
                <a:cubicBezTo>
                  <a:pt x="704850" y="3269933"/>
                  <a:pt x="486728" y="3120390"/>
                  <a:pt x="720090" y="3123248"/>
                </a:cubicBezTo>
                <a:cubicBezTo>
                  <a:pt x="720090" y="3123248"/>
                  <a:pt x="957263" y="3142298"/>
                  <a:pt x="1087755" y="3368993"/>
                </a:cubicBezTo>
                <a:cubicBezTo>
                  <a:pt x="1296353" y="3736658"/>
                  <a:pt x="1645920" y="3630930"/>
                  <a:pt x="1782128" y="3568065"/>
                </a:cubicBezTo>
                <a:cubicBezTo>
                  <a:pt x="1804035" y="3415665"/>
                  <a:pt x="1865948" y="3309938"/>
                  <a:pt x="1934528" y="3247073"/>
                </a:cubicBezTo>
                <a:cubicBezTo>
                  <a:pt x="1402080" y="3188018"/>
                  <a:pt x="864870" y="3110865"/>
                  <a:pt x="864870" y="2194560"/>
                </a:cubicBezTo>
                <a:cubicBezTo>
                  <a:pt x="864870" y="1932623"/>
                  <a:pt x="937260" y="1801178"/>
                  <a:pt x="1089660" y="1633538"/>
                </a:cubicBezTo>
                <a:cubicBezTo>
                  <a:pt x="1064895" y="1571625"/>
                  <a:pt x="983933" y="1316355"/>
                  <a:pt x="1114425" y="986790"/>
                </a:cubicBezTo>
                <a:cubicBezTo>
                  <a:pt x="1313498" y="924878"/>
                  <a:pt x="1771650" y="1243965"/>
                  <a:pt x="1771650" y="1243965"/>
                </a:cubicBezTo>
                <a:cubicBezTo>
                  <a:pt x="1962150" y="1190625"/>
                  <a:pt x="2166938" y="1163003"/>
                  <a:pt x="2369820" y="1163003"/>
                </a:cubicBezTo>
                <a:cubicBezTo>
                  <a:pt x="2572703" y="1163003"/>
                  <a:pt x="2777490" y="1190625"/>
                  <a:pt x="2967990" y="1243965"/>
                </a:cubicBezTo>
                <a:cubicBezTo>
                  <a:pt x="2967990" y="1243965"/>
                  <a:pt x="3426143" y="923925"/>
                  <a:pt x="3625215" y="986790"/>
                </a:cubicBezTo>
                <a:cubicBezTo>
                  <a:pt x="3755708" y="1317308"/>
                  <a:pt x="3674745" y="1571625"/>
                  <a:pt x="3649980" y="1633538"/>
                </a:cubicBezTo>
                <a:cubicBezTo>
                  <a:pt x="3802380" y="1802130"/>
                  <a:pt x="3895725" y="1933575"/>
                  <a:pt x="3895725" y="2194560"/>
                </a:cubicBezTo>
                <a:cubicBezTo>
                  <a:pt x="3895725" y="3113723"/>
                  <a:pt x="3334703" y="3187065"/>
                  <a:pt x="2802255" y="3247073"/>
                </a:cubicBezTo>
                <a:cubicBezTo>
                  <a:pt x="2889885" y="3322320"/>
                  <a:pt x="2964180" y="3465195"/>
                  <a:pt x="2964180" y="3689033"/>
                </a:cubicBezTo>
                <a:cubicBezTo>
                  <a:pt x="2964180" y="4010025"/>
                  <a:pt x="2961323" y="4407218"/>
                  <a:pt x="2961323" y="4485323"/>
                </a:cubicBezTo>
                <a:cubicBezTo>
                  <a:pt x="2961323" y="4547235"/>
                  <a:pt x="3005138" y="4622483"/>
                  <a:pt x="3126105" y="4600575"/>
                </a:cubicBezTo>
                <a:cubicBezTo>
                  <a:pt x="4078605" y="4284345"/>
                  <a:pt x="4724400" y="3380423"/>
                  <a:pt x="4724400" y="2324100"/>
                </a:cubicBezTo>
                <a:cubicBezTo>
                  <a:pt x="4724400" y="1002983"/>
                  <a:pt x="3652838" y="0"/>
                  <a:pt x="2331720" y="0"/>
                </a:cubicBezTo>
                <a:close/>
                <a:moveTo>
                  <a:pt x="925830" y="3285173"/>
                </a:moveTo>
                <a:cubicBezTo>
                  <a:pt x="913448" y="3294698"/>
                  <a:pt x="916305" y="3316605"/>
                  <a:pt x="932498" y="3334703"/>
                </a:cubicBezTo>
                <a:cubicBezTo>
                  <a:pt x="947738" y="3349943"/>
                  <a:pt x="969645" y="3356610"/>
                  <a:pt x="982028" y="3344228"/>
                </a:cubicBezTo>
                <a:cubicBezTo>
                  <a:pt x="994410" y="3334703"/>
                  <a:pt x="991553" y="3312795"/>
                  <a:pt x="975360" y="3294698"/>
                </a:cubicBezTo>
                <a:cubicBezTo>
                  <a:pt x="960120" y="3279458"/>
                  <a:pt x="938213" y="3272790"/>
                  <a:pt x="925830" y="3285173"/>
                </a:cubicBezTo>
                <a:close/>
                <a:moveTo>
                  <a:pt x="822960" y="3208020"/>
                </a:moveTo>
                <a:cubicBezTo>
                  <a:pt x="816293" y="3220403"/>
                  <a:pt x="825818" y="3235643"/>
                  <a:pt x="844868" y="3245168"/>
                </a:cubicBezTo>
                <a:cubicBezTo>
                  <a:pt x="860108" y="3254693"/>
                  <a:pt x="879158" y="3251835"/>
                  <a:pt x="885825" y="3238500"/>
                </a:cubicBezTo>
                <a:cubicBezTo>
                  <a:pt x="892493" y="3226118"/>
                  <a:pt x="882968" y="3210878"/>
                  <a:pt x="863918" y="3201353"/>
                </a:cubicBezTo>
                <a:cubicBezTo>
                  <a:pt x="844868" y="3195638"/>
                  <a:pt x="829628" y="3198495"/>
                  <a:pt x="822960" y="3208020"/>
                </a:cubicBezTo>
                <a:close/>
                <a:moveTo>
                  <a:pt x="1131570" y="3547110"/>
                </a:moveTo>
                <a:cubicBezTo>
                  <a:pt x="1116330" y="3559493"/>
                  <a:pt x="1122045" y="3588068"/>
                  <a:pt x="1143953" y="3606165"/>
                </a:cubicBezTo>
                <a:cubicBezTo>
                  <a:pt x="1165860" y="3628073"/>
                  <a:pt x="1193483" y="3630930"/>
                  <a:pt x="1205865" y="3615690"/>
                </a:cubicBezTo>
                <a:cubicBezTo>
                  <a:pt x="1218248" y="3603308"/>
                  <a:pt x="1212533" y="3574733"/>
                  <a:pt x="1193483" y="3556635"/>
                </a:cubicBezTo>
                <a:cubicBezTo>
                  <a:pt x="1172528" y="3534728"/>
                  <a:pt x="1143953" y="3531870"/>
                  <a:pt x="1131570" y="3547110"/>
                </a:cubicBezTo>
                <a:close/>
                <a:moveTo>
                  <a:pt x="1022985" y="3407093"/>
                </a:moveTo>
                <a:cubicBezTo>
                  <a:pt x="1007745" y="3416618"/>
                  <a:pt x="1007745" y="3441383"/>
                  <a:pt x="1022985" y="3463290"/>
                </a:cubicBezTo>
                <a:cubicBezTo>
                  <a:pt x="1038225" y="3485198"/>
                  <a:pt x="1063943" y="3494723"/>
                  <a:pt x="1076325" y="3485198"/>
                </a:cubicBezTo>
                <a:cubicBezTo>
                  <a:pt x="1091565" y="3472815"/>
                  <a:pt x="1091565" y="3448050"/>
                  <a:pt x="1076325" y="3426143"/>
                </a:cubicBezTo>
                <a:cubicBezTo>
                  <a:pt x="1062990" y="3404235"/>
                  <a:pt x="1038225" y="3394710"/>
                  <a:pt x="1022985" y="3407093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210" name="Google Shape;210;p7"/>
          <p:cNvGrpSpPr/>
          <p:nvPr/>
        </p:nvGrpSpPr>
        <p:grpSpPr>
          <a:xfrm>
            <a:off x="4061653" y="4675286"/>
            <a:ext cx="536106" cy="533019"/>
            <a:chOff x="723720" y="3928496"/>
            <a:chExt cx="953078" cy="947590"/>
          </a:xfrm>
        </p:grpSpPr>
        <p:sp>
          <p:nvSpPr>
            <p:cNvPr id="211" name="Google Shape;211;p7"/>
            <p:cNvSpPr/>
            <p:nvPr/>
          </p:nvSpPr>
          <p:spPr>
            <a:xfrm>
              <a:off x="723720" y="3928505"/>
              <a:ext cx="953078" cy="719889"/>
            </a:xfrm>
            <a:custGeom>
              <a:avLst/>
              <a:gdLst/>
              <a:ahLst/>
              <a:cxnLst/>
              <a:rect l="l" t="t" r="r" b="b"/>
              <a:pathLst>
                <a:path w="953078" h="719889" extrusionOk="0">
                  <a:moveTo>
                    <a:pt x="919374" y="100370"/>
                  </a:moveTo>
                  <a:lnTo>
                    <a:pt x="723116" y="5875"/>
                  </a:lnTo>
                  <a:cubicBezTo>
                    <a:pt x="700399" y="-5062"/>
                    <a:pt x="673251" y="-448"/>
                    <a:pt x="655423" y="17380"/>
                  </a:cubicBezTo>
                  <a:lnTo>
                    <a:pt x="12948" y="603166"/>
                  </a:lnTo>
                  <a:cubicBezTo>
                    <a:pt x="-4333" y="618921"/>
                    <a:pt x="-4313" y="646128"/>
                    <a:pt x="12991" y="661859"/>
                  </a:cubicBezTo>
                  <a:lnTo>
                    <a:pt x="65470" y="709568"/>
                  </a:lnTo>
                  <a:cubicBezTo>
                    <a:pt x="79617" y="722428"/>
                    <a:pt x="100922" y="723375"/>
                    <a:pt x="116153" y="711820"/>
                  </a:cubicBezTo>
                  <a:lnTo>
                    <a:pt x="889842" y="124884"/>
                  </a:lnTo>
                  <a:cubicBezTo>
                    <a:pt x="915798" y="105193"/>
                    <a:pt x="953079" y="123706"/>
                    <a:pt x="953079" y="156286"/>
                  </a:cubicBezTo>
                  <a:lnTo>
                    <a:pt x="953079" y="154008"/>
                  </a:lnTo>
                  <a:cubicBezTo>
                    <a:pt x="953079" y="131138"/>
                    <a:pt x="939978" y="110291"/>
                    <a:pt x="919374" y="10037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2" name="Google Shape;212;p7"/>
            <p:cNvSpPr/>
            <p:nvPr/>
          </p:nvSpPr>
          <p:spPr>
            <a:xfrm>
              <a:off x="723720" y="4156187"/>
              <a:ext cx="953078" cy="719890"/>
            </a:xfrm>
            <a:custGeom>
              <a:avLst/>
              <a:gdLst/>
              <a:ahLst/>
              <a:cxnLst/>
              <a:rect l="l" t="t" r="r" b="b"/>
              <a:pathLst>
                <a:path w="953078" h="719890" extrusionOk="0">
                  <a:moveTo>
                    <a:pt x="919374" y="619519"/>
                  </a:moveTo>
                  <a:lnTo>
                    <a:pt x="723116" y="714014"/>
                  </a:lnTo>
                  <a:cubicBezTo>
                    <a:pt x="700399" y="724954"/>
                    <a:pt x="673251" y="720338"/>
                    <a:pt x="655423" y="702510"/>
                  </a:cubicBezTo>
                  <a:lnTo>
                    <a:pt x="12948" y="116724"/>
                  </a:lnTo>
                  <a:cubicBezTo>
                    <a:pt x="-4333" y="100968"/>
                    <a:pt x="-4313" y="73761"/>
                    <a:pt x="12991" y="58030"/>
                  </a:cubicBezTo>
                  <a:lnTo>
                    <a:pt x="65470" y="10321"/>
                  </a:lnTo>
                  <a:cubicBezTo>
                    <a:pt x="79617" y="-2539"/>
                    <a:pt x="100922" y="-3486"/>
                    <a:pt x="116153" y="8069"/>
                  </a:cubicBezTo>
                  <a:lnTo>
                    <a:pt x="889842" y="595005"/>
                  </a:lnTo>
                  <a:cubicBezTo>
                    <a:pt x="915798" y="614696"/>
                    <a:pt x="953079" y="596183"/>
                    <a:pt x="953079" y="563604"/>
                  </a:cubicBezTo>
                  <a:lnTo>
                    <a:pt x="953079" y="565882"/>
                  </a:lnTo>
                  <a:cubicBezTo>
                    <a:pt x="953079" y="588751"/>
                    <a:pt x="939978" y="609598"/>
                    <a:pt x="919374" y="619519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3" name="Google Shape;213;p7"/>
            <p:cNvSpPr/>
            <p:nvPr/>
          </p:nvSpPr>
          <p:spPr>
            <a:xfrm>
              <a:off x="1379142" y="3928496"/>
              <a:ext cx="297656" cy="947590"/>
            </a:xfrm>
            <a:custGeom>
              <a:avLst/>
              <a:gdLst/>
              <a:ahLst/>
              <a:cxnLst/>
              <a:rect l="l" t="t" r="r" b="b"/>
              <a:pathLst>
                <a:path w="297656" h="947590" extrusionOk="0">
                  <a:moveTo>
                    <a:pt x="67702" y="941723"/>
                  </a:moveTo>
                  <a:cubicBezTo>
                    <a:pt x="44978" y="952655"/>
                    <a:pt x="17830" y="948030"/>
                    <a:pt x="0" y="930201"/>
                  </a:cubicBezTo>
                  <a:cubicBezTo>
                    <a:pt x="21968" y="952169"/>
                    <a:pt x="59531" y="936610"/>
                    <a:pt x="59531" y="905542"/>
                  </a:cubicBezTo>
                  <a:lnTo>
                    <a:pt x="59531" y="42047"/>
                  </a:lnTo>
                  <a:cubicBezTo>
                    <a:pt x="59531" y="10979"/>
                    <a:pt x="21968" y="-4580"/>
                    <a:pt x="0" y="17388"/>
                  </a:cubicBezTo>
                  <a:cubicBezTo>
                    <a:pt x="17830" y="-441"/>
                    <a:pt x="44978" y="-5062"/>
                    <a:pt x="67702" y="5866"/>
                  </a:cubicBezTo>
                  <a:lnTo>
                    <a:pt x="263925" y="100231"/>
                  </a:lnTo>
                  <a:cubicBezTo>
                    <a:pt x="284544" y="110147"/>
                    <a:pt x="297656" y="131002"/>
                    <a:pt x="297656" y="153881"/>
                  </a:cubicBezTo>
                  <a:lnTo>
                    <a:pt x="297656" y="793712"/>
                  </a:lnTo>
                  <a:cubicBezTo>
                    <a:pt x="297656" y="816591"/>
                    <a:pt x="284544" y="837446"/>
                    <a:pt x="263924" y="847362"/>
                  </a:cubicBezTo>
                  <a:lnTo>
                    <a:pt x="67702" y="941723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4" name="Google Shape;214;p7"/>
            <p:cNvSpPr/>
            <p:nvPr/>
          </p:nvSpPr>
          <p:spPr>
            <a:xfrm>
              <a:off x="723720" y="3928496"/>
              <a:ext cx="952499" cy="947589"/>
            </a:xfrm>
            <a:custGeom>
              <a:avLst/>
              <a:gdLst/>
              <a:ahLst/>
              <a:cxnLst/>
              <a:rect l="l" t="t" r="r" b="b"/>
              <a:pathLst>
                <a:path w="952499" h="947589" extrusionOk="0">
                  <a:moveTo>
                    <a:pt x="675436" y="943540"/>
                  </a:moveTo>
                  <a:cubicBezTo>
                    <a:pt x="690438" y="949383"/>
                    <a:pt x="707544" y="949009"/>
                    <a:pt x="722685" y="941723"/>
                  </a:cubicBezTo>
                  <a:lnTo>
                    <a:pt x="918789" y="847362"/>
                  </a:lnTo>
                  <a:cubicBezTo>
                    <a:pt x="939395" y="837447"/>
                    <a:pt x="952500" y="816591"/>
                    <a:pt x="952500" y="793711"/>
                  </a:cubicBezTo>
                  <a:lnTo>
                    <a:pt x="952500" y="153881"/>
                  </a:lnTo>
                  <a:cubicBezTo>
                    <a:pt x="952500" y="131001"/>
                    <a:pt x="939396" y="110146"/>
                    <a:pt x="918790" y="100231"/>
                  </a:cubicBezTo>
                  <a:lnTo>
                    <a:pt x="722685" y="5866"/>
                  </a:lnTo>
                  <a:cubicBezTo>
                    <a:pt x="702814" y="-3696"/>
                    <a:pt x="679557" y="-1354"/>
                    <a:pt x="662116" y="11326"/>
                  </a:cubicBezTo>
                  <a:cubicBezTo>
                    <a:pt x="659625" y="13137"/>
                    <a:pt x="657252" y="15160"/>
                    <a:pt x="655025" y="17388"/>
                  </a:cubicBezTo>
                  <a:lnTo>
                    <a:pt x="279607" y="359889"/>
                  </a:lnTo>
                  <a:lnTo>
                    <a:pt x="116083" y="235761"/>
                  </a:lnTo>
                  <a:cubicBezTo>
                    <a:pt x="100861" y="224205"/>
                    <a:pt x="79568" y="225153"/>
                    <a:pt x="65430" y="238012"/>
                  </a:cubicBezTo>
                  <a:lnTo>
                    <a:pt x="12983" y="285721"/>
                  </a:lnTo>
                  <a:cubicBezTo>
                    <a:pt x="-4311" y="301453"/>
                    <a:pt x="-4330" y="328659"/>
                    <a:pt x="12940" y="344415"/>
                  </a:cubicBezTo>
                  <a:lnTo>
                    <a:pt x="154753" y="473794"/>
                  </a:lnTo>
                  <a:lnTo>
                    <a:pt x="12940" y="603174"/>
                  </a:lnTo>
                  <a:cubicBezTo>
                    <a:pt x="-4330" y="618931"/>
                    <a:pt x="-4311" y="646137"/>
                    <a:pt x="12983" y="661867"/>
                  </a:cubicBezTo>
                  <a:lnTo>
                    <a:pt x="65430" y="709576"/>
                  </a:lnTo>
                  <a:cubicBezTo>
                    <a:pt x="79568" y="722437"/>
                    <a:pt x="100861" y="723384"/>
                    <a:pt x="116083" y="711829"/>
                  </a:cubicBezTo>
                  <a:lnTo>
                    <a:pt x="279607" y="587700"/>
                  </a:lnTo>
                  <a:lnTo>
                    <a:pt x="655025" y="930201"/>
                  </a:lnTo>
                  <a:cubicBezTo>
                    <a:pt x="660963" y="936143"/>
                    <a:pt x="667937" y="940618"/>
                    <a:pt x="675436" y="943540"/>
                  </a:cubicBezTo>
                  <a:close/>
                  <a:moveTo>
                    <a:pt x="714520" y="257566"/>
                  </a:moveTo>
                  <a:lnTo>
                    <a:pt x="429664" y="473794"/>
                  </a:lnTo>
                  <a:lnTo>
                    <a:pt x="714520" y="690023"/>
                  </a:lnTo>
                  <a:lnTo>
                    <a:pt x="714520" y="257566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pic>
        <p:nvPicPr>
          <p:cNvPr id="215" name="Google Shape;215;p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062197" y="2483579"/>
            <a:ext cx="1393757" cy="9854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reveal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500"/>
                            </p:stCondLst>
                            <p:childTnLst>
                              <p:par>
                                <p:cTn id="3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2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2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Google Shape;220;p8"/>
          <p:cNvSpPr txBox="1"/>
          <p:nvPr/>
        </p:nvSpPr>
        <p:spPr>
          <a:xfrm>
            <a:off x="3613317" y="3869657"/>
            <a:ext cx="4965366" cy="3077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dirty="0"/>
          </a:p>
        </p:txBody>
      </p:sp>
      <p:sp>
        <p:nvSpPr>
          <p:cNvPr id="221" name="Google Shape;221;p8"/>
          <p:cNvSpPr/>
          <p:nvPr/>
        </p:nvSpPr>
        <p:spPr>
          <a:xfrm>
            <a:off x="2873829" y="2394316"/>
            <a:ext cx="6444342" cy="3258458"/>
          </a:xfrm>
          <a:prstGeom prst="roundRect">
            <a:avLst>
              <a:gd name="adj" fmla="val 6422"/>
            </a:avLst>
          </a:prstGeom>
          <a:noFill/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600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2" name="Google Shape;222;p8"/>
          <p:cNvSpPr txBox="1"/>
          <p:nvPr/>
        </p:nvSpPr>
        <p:spPr>
          <a:xfrm>
            <a:off x="782624" y="875498"/>
            <a:ext cx="7039570" cy="584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b="0" dirty="0">
                <a:solidFill>
                  <a:schemeClr val="lt1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Используемые технологии</a:t>
            </a:r>
            <a:endParaRPr sz="3200" b="0" dirty="0">
              <a:solidFill>
                <a:schemeClr val="lt1"/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</p:txBody>
      </p:sp>
      <p:sp>
        <p:nvSpPr>
          <p:cNvPr id="223" name="Google Shape;223;p8"/>
          <p:cNvSpPr txBox="1"/>
          <p:nvPr/>
        </p:nvSpPr>
        <p:spPr>
          <a:xfrm>
            <a:off x="819948" y="1430537"/>
            <a:ext cx="6388426" cy="3385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dirty="0">
                <a:solidFill>
                  <a:schemeClr val="lt1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Язык программирования</a:t>
            </a:r>
            <a:endParaRPr sz="1600" b="1" dirty="0">
              <a:solidFill>
                <a:schemeClr val="lt1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  <p:sp>
        <p:nvSpPr>
          <p:cNvPr id="224" name="Google Shape;224;p8"/>
          <p:cNvSpPr txBox="1"/>
          <p:nvPr/>
        </p:nvSpPr>
        <p:spPr>
          <a:xfrm>
            <a:off x="3048000" y="2703783"/>
            <a:ext cx="6096000" cy="258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>
                <a:solidFill>
                  <a:schemeClr val="lt1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Web-приложение было разработано с использованием React JS. Также реализован адаптивный отзывчивый дизайн.</a:t>
            </a:r>
            <a:endParaRPr dirty="0"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chemeClr val="lt1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>
                <a:solidFill>
                  <a:schemeClr val="lt1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React JS - JavaScript-библиотека с открытым исходным кодом для разработки пользовательских интерфейсов. Его цель — предоставить высокую скорость разработки, простоту и масштабируемость.</a:t>
            </a:r>
            <a:endParaRPr dirty="0"/>
          </a:p>
        </p:txBody>
      </p:sp>
      <p:sp>
        <p:nvSpPr>
          <p:cNvPr id="225" name="Google Shape;225;p8"/>
          <p:cNvSpPr/>
          <p:nvPr/>
        </p:nvSpPr>
        <p:spPr>
          <a:xfrm>
            <a:off x="819948" y="3304068"/>
            <a:ext cx="1209198" cy="1438953"/>
          </a:xfrm>
          <a:custGeom>
            <a:avLst/>
            <a:gdLst/>
            <a:ahLst/>
            <a:cxnLst/>
            <a:rect l="l" t="t" r="r" b="b"/>
            <a:pathLst>
              <a:path w="1209198" h="1438953" extrusionOk="0">
                <a:moveTo>
                  <a:pt x="1010985" y="760407"/>
                </a:moveTo>
                <a:cubicBezTo>
                  <a:pt x="1010343" y="642507"/>
                  <a:pt x="1063671" y="553520"/>
                  <a:pt x="1171612" y="487984"/>
                </a:cubicBezTo>
                <a:cubicBezTo>
                  <a:pt x="1111216" y="401567"/>
                  <a:pt x="1019980" y="354021"/>
                  <a:pt x="899510" y="344705"/>
                </a:cubicBezTo>
                <a:cubicBezTo>
                  <a:pt x="785465" y="335710"/>
                  <a:pt x="660819" y="411205"/>
                  <a:pt x="615201" y="411205"/>
                </a:cubicBezTo>
                <a:cubicBezTo>
                  <a:pt x="567013" y="411205"/>
                  <a:pt x="456501" y="347918"/>
                  <a:pt x="369763" y="347918"/>
                </a:cubicBezTo>
                <a:cubicBezTo>
                  <a:pt x="190503" y="350809"/>
                  <a:pt x="0" y="490875"/>
                  <a:pt x="0" y="775827"/>
                </a:cubicBezTo>
                <a:cubicBezTo>
                  <a:pt x="0" y="859996"/>
                  <a:pt x="15420" y="946948"/>
                  <a:pt x="46261" y="1036685"/>
                </a:cubicBezTo>
                <a:cubicBezTo>
                  <a:pt x="87381" y="1154585"/>
                  <a:pt x="235800" y="1443713"/>
                  <a:pt x="390644" y="1438895"/>
                </a:cubicBezTo>
                <a:cubicBezTo>
                  <a:pt x="471600" y="1436967"/>
                  <a:pt x="528784" y="1381390"/>
                  <a:pt x="634155" y="1381390"/>
                </a:cubicBezTo>
                <a:cubicBezTo>
                  <a:pt x="736313" y="1381390"/>
                  <a:pt x="789320" y="1438895"/>
                  <a:pt x="879592" y="1438895"/>
                </a:cubicBezTo>
                <a:cubicBezTo>
                  <a:pt x="1035722" y="1436646"/>
                  <a:pt x="1170006" y="1173860"/>
                  <a:pt x="1209199" y="1055639"/>
                </a:cubicBezTo>
                <a:cubicBezTo>
                  <a:pt x="999741" y="957014"/>
                  <a:pt x="1010985" y="766511"/>
                  <a:pt x="1010985" y="760407"/>
                </a:cubicBezTo>
                <a:close/>
                <a:moveTo>
                  <a:pt x="829156" y="232909"/>
                </a:moveTo>
                <a:cubicBezTo>
                  <a:pt x="916858" y="128823"/>
                  <a:pt x="908827" y="34053"/>
                  <a:pt x="906257" y="0"/>
                </a:cubicBezTo>
                <a:cubicBezTo>
                  <a:pt x="828834" y="4498"/>
                  <a:pt x="739205" y="52686"/>
                  <a:pt x="688125" y="112117"/>
                </a:cubicBezTo>
                <a:cubicBezTo>
                  <a:pt x="631906" y="175726"/>
                  <a:pt x="598817" y="254433"/>
                  <a:pt x="605884" y="343099"/>
                </a:cubicBezTo>
                <a:cubicBezTo>
                  <a:pt x="689732" y="349524"/>
                  <a:pt x="766190" y="306476"/>
                  <a:pt x="829156" y="232909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6" name="Google Shape;226;p8"/>
          <p:cNvSpPr/>
          <p:nvPr/>
        </p:nvSpPr>
        <p:spPr>
          <a:xfrm>
            <a:off x="9757424" y="3567854"/>
            <a:ext cx="1614628" cy="911379"/>
          </a:xfrm>
          <a:custGeom>
            <a:avLst/>
            <a:gdLst/>
            <a:ahLst/>
            <a:cxnLst/>
            <a:rect l="l" t="t" r="r" b="b"/>
            <a:pathLst>
              <a:path w="1614628" h="911379" extrusionOk="0">
                <a:moveTo>
                  <a:pt x="1178875" y="681323"/>
                </a:moveTo>
                <a:cubicBezTo>
                  <a:pt x="1141719" y="681323"/>
                  <a:pt x="1111599" y="651202"/>
                  <a:pt x="1111599" y="614047"/>
                </a:cubicBezTo>
                <a:cubicBezTo>
                  <a:pt x="1111599" y="576891"/>
                  <a:pt x="1141719" y="546771"/>
                  <a:pt x="1178875" y="546771"/>
                </a:cubicBezTo>
                <a:cubicBezTo>
                  <a:pt x="1216030" y="546771"/>
                  <a:pt x="1246151" y="576891"/>
                  <a:pt x="1246151" y="614047"/>
                </a:cubicBezTo>
                <a:cubicBezTo>
                  <a:pt x="1246151" y="651202"/>
                  <a:pt x="1216030" y="681323"/>
                  <a:pt x="1178875" y="681323"/>
                </a:cubicBezTo>
                <a:moveTo>
                  <a:pt x="435753" y="681323"/>
                </a:moveTo>
                <a:cubicBezTo>
                  <a:pt x="398598" y="681323"/>
                  <a:pt x="368477" y="651202"/>
                  <a:pt x="368477" y="614047"/>
                </a:cubicBezTo>
                <a:cubicBezTo>
                  <a:pt x="368477" y="576891"/>
                  <a:pt x="398598" y="546771"/>
                  <a:pt x="435753" y="546771"/>
                </a:cubicBezTo>
                <a:cubicBezTo>
                  <a:pt x="472909" y="546771"/>
                  <a:pt x="503030" y="576891"/>
                  <a:pt x="503030" y="614047"/>
                </a:cubicBezTo>
                <a:cubicBezTo>
                  <a:pt x="503030" y="651202"/>
                  <a:pt x="472909" y="681323"/>
                  <a:pt x="435753" y="681323"/>
                </a:cubicBezTo>
                <a:moveTo>
                  <a:pt x="1202982" y="276321"/>
                </a:moveTo>
                <a:lnTo>
                  <a:pt x="1337366" y="43657"/>
                </a:lnTo>
                <a:cubicBezTo>
                  <a:pt x="1345992" y="30801"/>
                  <a:pt x="1342564" y="13387"/>
                  <a:pt x="1329708" y="4761"/>
                </a:cubicBezTo>
                <a:cubicBezTo>
                  <a:pt x="1316853" y="-3865"/>
                  <a:pt x="1299438" y="-437"/>
                  <a:pt x="1290812" y="12419"/>
                </a:cubicBezTo>
                <a:cubicBezTo>
                  <a:pt x="1290123" y="13446"/>
                  <a:pt x="1289503" y="14517"/>
                  <a:pt x="1288955" y="15625"/>
                </a:cubicBezTo>
                <a:lnTo>
                  <a:pt x="1288955" y="15625"/>
                </a:lnTo>
                <a:lnTo>
                  <a:pt x="1152889" y="251288"/>
                </a:lnTo>
                <a:cubicBezTo>
                  <a:pt x="933055" y="152692"/>
                  <a:pt x="681573" y="152692"/>
                  <a:pt x="461739" y="251288"/>
                </a:cubicBezTo>
                <a:lnTo>
                  <a:pt x="325673" y="15625"/>
                </a:lnTo>
                <a:cubicBezTo>
                  <a:pt x="318817" y="1744"/>
                  <a:pt x="302007" y="-3951"/>
                  <a:pt x="288126" y="2904"/>
                </a:cubicBezTo>
                <a:cubicBezTo>
                  <a:pt x="274245" y="9760"/>
                  <a:pt x="268550" y="26570"/>
                  <a:pt x="275405" y="40451"/>
                </a:cubicBezTo>
                <a:cubicBezTo>
                  <a:pt x="275953" y="41559"/>
                  <a:pt x="276573" y="42630"/>
                  <a:pt x="277262" y="43657"/>
                </a:cubicBezTo>
                <a:lnTo>
                  <a:pt x="277262" y="43657"/>
                </a:lnTo>
                <a:lnTo>
                  <a:pt x="411646" y="276321"/>
                </a:lnTo>
                <a:cubicBezTo>
                  <a:pt x="180889" y="401819"/>
                  <a:pt x="23098" y="635407"/>
                  <a:pt x="0" y="911380"/>
                </a:cubicBezTo>
                <a:lnTo>
                  <a:pt x="1614628" y="911380"/>
                </a:lnTo>
                <a:cubicBezTo>
                  <a:pt x="1591530" y="635407"/>
                  <a:pt x="1433711" y="401819"/>
                  <a:pt x="1202982" y="276321"/>
                </a:cubicBezTo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reveal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1" name="Google Shape;231;p1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21925" y="1203149"/>
            <a:ext cx="6814549" cy="5654861"/>
          </a:xfrm>
          <a:prstGeom prst="rect">
            <a:avLst/>
          </a:prstGeom>
          <a:noFill/>
          <a:ln>
            <a:noFill/>
          </a:ln>
        </p:spPr>
      </p:pic>
      <p:pic>
        <p:nvPicPr>
          <p:cNvPr id="232" name="Google Shape;232;p10"/>
          <p:cNvPicPr preferRelativeResize="0">
            <a:picLocks noGrp="1"/>
          </p:cNvPicPr>
          <p:nvPr>
            <p:ph type="pic" idx="2"/>
          </p:nvPr>
        </p:nvPicPr>
        <p:blipFill rotWithShape="1">
          <a:blip r:embed="rId4">
            <a:alphaModFix/>
          </a:blip>
          <a:srcRect l="2534" r="2543"/>
          <a:stretch/>
        </p:blipFill>
        <p:spPr>
          <a:xfrm>
            <a:off x="734475" y="1471600"/>
            <a:ext cx="6389451" cy="3784500"/>
          </a:xfrm>
          <a:prstGeom prst="rect">
            <a:avLst/>
          </a:prstGeom>
          <a:solidFill>
            <a:srgbClr val="F2F2F2"/>
          </a:solidFill>
          <a:ln>
            <a:noFill/>
          </a:ln>
        </p:spPr>
      </p:pic>
      <p:sp>
        <p:nvSpPr>
          <p:cNvPr id="233" name="Google Shape;233;p10"/>
          <p:cNvSpPr txBox="1"/>
          <p:nvPr/>
        </p:nvSpPr>
        <p:spPr>
          <a:xfrm>
            <a:off x="7737127" y="933025"/>
            <a:ext cx="3961200" cy="83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dirty="0">
                <a:solidFill>
                  <a:schemeClr val="lt1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Адаптация под любое устройство </a:t>
            </a:r>
            <a:endParaRPr sz="2400" b="0" dirty="0">
              <a:solidFill>
                <a:schemeClr val="lt1"/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</p:txBody>
      </p:sp>
      <p:sp>
        <p:nvSpPr>
          <p:cNvPr id="234" name="Google Shape;234;p10"/>
          <p:cNvSpPr txBox="1"/>
          <p:nvPr/>
        </p:nvSpPr>
        <p:spPr>
          <a:xfrm>
            <a:off x="7862846" y="4498627"/>
            <a:ext cx="4217100" cy="27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dirty="0"/>
          </a:p>
        </p:txBody>
      </p:sp>
      <p:pic>
        <p:nvPicPr>
          <p:cNvPr id="235" name="Google Shape;235;p10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605137" y="2255524"/>
            <a:ext cx="2223675" cy="4602475"/>
          </a:xfrm>
          <a:prstGeom prst="rect">
            <a:avLst/>
          </a:prstGeom>
          <a:noFill/>
          <a:ln>
            <a:noFill/>
          </a:ln>
        </p:spPr>
      </p:pic>
      <p:sp>
        <p:nvSpPr>
          <p:cNvPr id="236" name="Google Shape;236;p10"/>
          <p:cNvSpPr/>
          <p:nvPr/>
        </p:nvSpPr>
        <p:spPr>
          <a:xfrm>
            <a:off x="7609175" y="905725"/>
            <a:ext cx="4217100" cy="885600"/>
          </a:xfrm>
          <a:prstGeom prst="round2DiagRect">
            <a:avLst>
              <a:gd name="adj1" fmla="val 16667"/>
              <a:gd name="adj2" fmla="val 0"/>
            </a:avLst>
          </a:prstGeom>
          <a:noFill/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pic>
        <p:nvPicPr>
          <p:cNvPr id="237" name="Google Shape;237;p10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672350" y="2779962"/>
            <a:ext cx="2089250" cy="371422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reveal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2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2" name="Google Shape;242;p1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009775" y="3793592"/>
            <a:ext cx="377825" cy="377825"/>
          </a:xfrm>
          <a:prstGeom prst="rect">
            <a:avLst/>
          </a:prstGeom>
          <a:noFill/>
          <a:ln>
            <a:noFill/>
          </a:ln>
        </p:spPr>
      </p:pic>
      <p:sp>
        <p:nvSpPr>
          <p:cNvPr id="243" name="Google Shape;243;p11"/>
          <p:cNvSpPr txBox="1"/>
          <p:nvPr/>
        </p:nvSpPr>
        <p:spPr>
          <a:xfrm>
            <a:off x="2484726" y="736854"/>
            <a:ext cx="7222548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dirty="0">
                <a:solidFill>
                  <a:schemeClr val="lt1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Что было реализовано?</a:t>
            </a:r>
            <a:endParaRPr sz="2800" dirty="0">
              <a:solidFill>
                <a:schemeClr val="lt1"/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</p:txBody>
      </p:sp>
      <p:pic>
        <p:nvPicPr>
          <p:cNvPr id="244" name="Google Shape;244;p1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009775" y="2333441"/>
            <a:ext cx="377825" cy="377825"/>
          </a:xfrm>
          <a:prstGeom prst="rect">
            <a:avLst/>
          </a:prstGeom>
          <a:noFill/>
          <a:ln>
            <a:noFill/>
          </a:ln>
        </p:spPr>
      </p:pic>
      <p:sp>
        <p:nvSpPr>
          <p:cNvPr id="245" name="Google Shape;245;p11"/>
          <p:cNvSpPr txBox="1"/>
          <p:nvPr/>
        </p:nvSpPr>
        <p:spPr>
          <a:xfrm>
            <a:off x="2603500" y="2371541"/>
            <a:ext cx="74040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>
                <a:solidFill>
                  <a:schemeClr val="lt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Адаптивный и отзывчивый макет сайта</a:t>
            </a:r>
            <a:endParaRPr sz="1400" dirty="0">
              <a:solidFill>
                <a:schemeClr val="lt1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246" name="Google Shape;246;p11"/>
          <p:cNvSpPr txBox="1"/>
          <p:nvPr/>
        </p:nvSpPr>
        <p:spPr>
          <a:xfrm>
            <a:off x="2603500" y="3078134"/>
            <a:ext cx="74040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>
                <a:solidFill>
                  <a:schemeClr val="lt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Получение постов через API в JSON формате</a:t>
            </a:r>
            <a:endParaRPr sz="1400" dirty="0">
              <a:solidFill>
                <a:schemeClr val="lt1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247" name="Google Shape;247;p11"/>
          <p:cNvSpPr txBox="1"/>
          <p:nvPr/>
        </p:nvSpPr>
        <p:spPr>
          <a:xfrm>
            <a:off x="2603500" y="3829542"/>
            <a:ext cx="74040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en-US" dirty="0">
                <a:solidFill>
                  <a:schemeClr val="lt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Бесконечная лента публикаций (посты подгружаются при прокрутке)</a:t>
            </a:r>
            <a:endParaRPr sz="1400" dirty="0">
              <a:solidFill>
                <a:schemeClr val="lt1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pic>
        <p:nvPicPr>
          <p:cNvPr id="248" name="Google Shape;248;p1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009775" y="3039731"/>
            <a:ext cx="377825" cy="377825"/>
          </a:xfrm>
          <a:prstGeom prst="rect">
            <a:avLst/>
          </a:prstGeom>
          <a:noFill/>
          <a:ln>
            <a:noFill/>
          </a:ln>
        </p:spPr>
      </p:pic>
      <p:sp>
        <p:nvSpPr>
          <p:cNvPr id="249" name="Google Shape;249;p11"/>
          <p:cNvSpPr/>
          <p:nvPr/>
        </p:nvSpPr>
        <p:spPr>
          <a:xfrm>
            <a:off x="4811250" y="5973600"/>
            <a:ext cx="2569500" cy="738900"/>
          </a:xfrm>
          <a:prstGeom prst="round2DiagRect">
            <a:avLst>
              <a:gd name="adj1" fmla="val 16667"/>
              <a:gd name="adj2" fmla="val 0"/>
            </a:avLst>
          </a:prstGeom>
          <a:noFill/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250" name="Google Shape;250;p11"/>
          <p:cNvSpPr txBox="1"/>
          <p:nvPr/>
        </p:nvSpPr>
        <p:spPr>
          <a:xfrm>
            <a:off x="4863300" y="6013200"/>
            <a:ext cx="2465400" cy="659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dirty="0">
                <a:solidFill>
                  <a:srgbClr val="FAFAFA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rPr>
              <a:t>TulaHack 2.0 Accelerator</a:t>
            </a:r>
            <a:endParaRPr sz="1600" dirty="0">
              <a:latin typeface="Montserrat ExtraBold"/>
              <a:ea typeface="Montserrat ExtraBold"/>
              <a:cs typeface="Montserrat ExtraBold"/>
              <a:sym typeface="Montserrat ExtraBold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reveal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5" name="Google Shape;255;p12"/>
          <p:cNvSpPr txBox="1"/>
          <p:nvPr/>
        </p:nvSpPr>
        <p:spPr>
          <a:xfrm>
            <a:off x="0" y="1097335"/>
            <a:ext cx="12192000" cy="92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5400" b="0" dirty="0">
                <a:solidFill>
                  <a:schemeClr val="lt1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Спасибо за внимание! :)</a:t>
            </a:r>
            <a:endParaRPr sz="5400" b="0" dirty="0">
              <a:solidFill>
                <a:schemeClr val="lt1"/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</p:txBody>
      </p:sp>
      <p:sp>
        <p:nvSpPr>
          <p:cNvPr id="256" name="Google Shape;256;p12"/>
          <p:cNvSpPr txBox="1"/>
          <p:nvPr/>
        </p:nvSpPr>
        <p:spPr>
          <a:xfrm>
            <a:off x="379350" y="5988850"/>
            <a:ext cx="5433600" cy="64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>
                <a:solidFill>
                  <a:schemeClr val="lt1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E-mail: community@pro100byte.ru</a:t>
            </a:r>
            <a:endParaRPr sz="1800" dirty="0">
              <a:solidFill>
                <a:schemeClr val="lt1"/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>
                <a:solidFill>
                  <a:schemeClr val="lt1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GitHub: github.com/PRO100BYTE</a:t>
            </a:r>
            <a:endParaRPr sz="1800" dirty="0">
              <a:solidFill>
                <a:schemeClr val="lt1"/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</p:txBody>
      </p:sp>
      <p:sp>
        <p:nvSpPr>
          <p:cNvPr id="257" name="Google Shape;257;p12"/>
          <p:cNvSpPr txBox="1"/>
          <p:nvPr/>
        </p:nvSpPr>
        <p:spPr>
          <a:xfrm>
            <a:off x="1125050" y="5431350"/>
            <a:ext cx="24462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 dirty="0">
                <a:solidFill>
                  <a:schemeClr val="lt1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PRO100BYTE Team</a:t>
            </a:r>
            <a:endParaRPr sz="1800" b="1" dirty="0">
              <a:solidFill>
                <a:schemeClr val="lt1"/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</p:txBody>
      </p:sp>
      <p:pic>
        <p:nvPicPr>
          <p:cNvPr id="258" name="Google Shape;258;p1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79350" y="5243150"/>
            <a:ext cx="745700" cy="745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59" name="Google Shape;259;p1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0054225" y="4720303"/>
            <a:ext cx="2035200" cy="2035200"/>
          </a:xfrm>
          <a:prstGeom prst="rect">
            <a:avLst/>
          </a:prstGeom>
          <a:noFill/>
          <a:ln>
            <a:noFill/>
          </a:ln>
        </p:spPr>
      </p:pic>
      <p:sp>
        <p:nvSpPr>
          <p:cNvPr id="260" name="Google Shape;260;p12"/>
          <p:cNvSpPr txBox="1"/>
          <p:nvPr/>
        </p:nvSpPr>
        <p:spPr>
          <a:xfrm>
            <a:off x="5616200" y="5431350"/>
            <a:ext cx="4306500" cy="83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dirty="0">
                <a:solidFill>
                  <a:schemeClr val="lt1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Исходный код проекта</a:t>
            </a:r>
            <a:endParaRPr sz="2400" dirty="0">
              <a:solidFill>
                <a:schemeClr val="lt1"/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dirty="0">
                <a:solidFill>
                  <a:schemeClr val="lt1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доступен на GitHub</a:t>
            </a:r>
            <a:endParaRPr sz="2400" b="0" dirty="0">
              <a:solidFill>
                <a:schemeClr val="lt1"/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reveal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5" name="Google Shape;265;g291e90e44f3_0_22"/>
          <p:cNvSpPr txBox="1"/>
          <p:nvPr/>
        </p:nvSpPr>
        <p:spPr>
          <a:xfrm>
            <a:off x="0" y="1097335"/>
            <a:ext cx="12192000" cy="83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800" dirty="0">
                <a:solidFill>
                  <a:schemeClr val="lt1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А теперь - вопросы экспертов :)</a:t>
            </a:r>
            <a:endParaRPr sz="5400" dirty="0">
              <a:solidFill>
                <a:schemeClr val="lt1"/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</p:txBody>
      </p:sp>
      <p:sp>
        <p:nvSpPr>
          <p:cNvPr id="266" name="Google Shape;266;g291e90e44f3_0_22"/>
          <p:cNvSpPr txBox="1"/>
          <p:nvPr/>
        </p:nvSpPr>
        <p:spPr>
          <a:xfrm>
            <a:off x="379350" y="5988850"/>
            <a:ext cx="5433600" cy="64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>
                <a:solidFill>
                  <a:schemeClr val="lt1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E-mail: community@pro100byte.ru</a:t>
            </a:r>
            <a:endParaRPr sz="1800" dirty="0">
              <a:solidFill>
                <a:schemeClr val="lt1"/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>
                <a:solidFill>
                  <a:schemeClr val="lt1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GitHub: github.com/PRO100BYTE</a:t>
            </a:r>
            <a:endParaRPr sz="1800" dirty="0">
              <a:solidFill>
                <a:schemeClr val="lt1"/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</p:txBody>
      </p:sp>
      <p:sp>
        <p:nvSpPr>
          <p:cNvPr id="267" name="Google Shape;267;g291e90e44f3_0_22"/>
          <p:cNvSpPr txBox="1"/>
          <p:nvPr/>
        </p:nvSpPr>
        <p:spPr>
          <a:xfrm>
            <a:off x="1125050" y="5431350"/>
            <a:ext cx="24462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 dirty="0">
                <a:solidFill>
                  <a:schemeClr val="lt1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PRO100BYTE Team</a:t>
            </a:r>
            <a:endParaRPr sz="1800" b="1" dirty="0">
              <a:solidFill>
                <a:schemeClr val="lt1"/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</p:txBody>
      </p:sp>
      <p:pic>
        <p:nvPicPr>
          <p:cNvPr id="268" name="Google Shape;268;g291e90e44f3_0_2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79350" y="5243150"/>
            <a:ext cx="745700" cy="745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69" name="Google Shape;269;g291e90e44f3_0_2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0054225" y="4720303"/>
            <a:ext cx="2035200" cy="2035200"/>
          </a:xfrm>
          <a:prstGeom prst="rect">
            <a:avLst/>
          </a:prstGeom>
          <a:noFill/>
          <a:ln>
            <a:noFill/>
          </a:ln>
        </p:spPr>
      </p:pic>
      <p:sp>
        <p:nvSpPr>
          <p:cNvPr id="270" name="Google Shape;270;g291e90e44f3_0_22"/>
          <p:cNvSpPr txBox="1"/>
          <p:nvPr/>
        </p:nvSpPr>
        <p:spPr>
          <a:xfrm>
            <a:off x="5616200" y="5431350"/>
            <a:ext cx="4306500" cy="83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dirty="0">
                <a:solidFill>
                  <a:schemeClr val="lt1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Исходный код проекта</a:t>
            </a:r>
            <a:endParaRPr sz="2400" dirty="0">
              <a:solidFill>
                <a:schemeClr val="lt1"/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dirty="0">
                <a:solidFill>
                  <a:schemeClr val="lt1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доступен на GitHub</a:t>
            </a:r>
            <a:endParaRPr sz="2400" b="0" dirty="0">
              <a:solidFill>
                <a:schemeClr val="lt1"/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reveal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PPTMON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</TotalTime>
  <Words>508</Words>
  <Application>Microsoft Office PowerPoint</Application>
  <PresentationFormat>Широкоэкранный</PresentationFormat>
  <Paragraphs>104</Paragraphs>
  <Slides>14</Slides>
  <Notes>14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8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23" baseType="lpstr">
      <vt:lpstr>Montserrat</vt:lpstr>
      <vt:lpstr>Montserrat Medium</vt:lpstr>
      <vt:lpstr>Arial</vt:lpstr>
      <vt:lpstr>Montserrat ExtraBold</vt:lpstr>
      <vt:lpstr>Montserrat Light</vt:lpstr>
      <vt:lpstr>Calibri</vt:lpstr>
      <vt:lpstr>Malgun Gothic</vt:lpstr>
      <vt:lpstr>Montserrat SemiBold</vt:lpstr>
      <vt:lpstr>PPTMON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#TheDayG0ne, PRO100BYTE</dc:creator>
  <cp:lastModifiedBy>Evgeniy Struchkov</cp:lastModifiedBy>
  <cp:revision>5</cp:revision>
  <dcterms:created xsi:type="dcterms:W3CDTF">2019-04-06T05:20:47Z</dcterms:created>
  <dcterms:modified xsi:type="dcterms:W3CDTF">2023-10-22T09:50:55Z</dcterms:modified>
</cp:coreProperties>
</file>