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78" r:id="rId6"/>
    <p:sldId id="291" r:id="rId7"/>
    <p:sldId id="301" r:id="rId8"/>
    <p:sldId id="300" r:id="rId9"/>
    <p:sldId id="299" r:id="rId10"/>
    <p:sldId id="292" r:id="rId11"/>
    <p:sldId id="293" r:id="rId12"/>
    <p:sldId id="294" r:id="rId13"/>
    <p:sldId id="295" r:id="rId14"/>
    <p:sldId id="296" r:id="rId15"/>
    <p:sldId id="281" r:id="rId16"/>
    <p:sldId id="297" r:id="rId17"/>
    <p:sldId id="282" r:id="rId18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23" d="100"/>
          <a:sy n="123" d="100"/>
        </p:scale>
        <p:origin x="696" y="125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Autofit/>
          </a:bodyPr>
          <a:lstStyle/>
          <a:p>
            <a:r>
              <a:rPr lang="ru-RU" sz="2000" dirty="0"/>
              <a:t>Прогнозирование отказов механизмов силовых электроприводов за счет вибродиагностики подшипниковых узлов с дальнейшей обработкой при помощи искусственного интеллекта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сократим ваши расходы на ремонт!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1953208" y="2855168"/>
            <a:ext cx="5001208" cy="3502655"/>
          </a:xfrm>
          <a:prstGeom prst="rect">
            <a:avLst/>
          </a:prstGeom>
          <a:noFill/>
          <a:ln w="25400" cap="flat">
            <a:prstDash val="lg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10"/>
            <a:ext cx="6724340" cy="1872158"/>
          </a:xfrm>
        </p:spPr>
        <p:txBody>
          <a:bodyPr>
            <a:noAutofit/>
          </a:bodyPr>
          <a:lstStyle/>
          <a:p>
            <a:pPr marL="0"/>
            <a:r>
              <a:rPr lang="ru-RU" sz="2000" dirty="0"/>
              <a:t>Несвоевременность ремонтов, неправильная последовательность ремонтов </a:t>
            </a:r>
            <a:r>
              <a:rPr lang="ru-RU" sz="2000" dirty="0" smtClean="0"/>
              <a:t>(отремонтировали то, </a:t>
            </a:r>
            <a:r>
              <a:rPr lang="ru-RU" sz="2000" dirty="0"/>
              <a:t>что </a:t>
            </a:r>
            <a:r>
              <a:rPr lang="ru-RU" sz="2000" dirty="0" smtClean="0"/>
              <a:t>могло </a:t>
            </a:r>
            <a:r>
              <a:rPr lang="ru-RU" sz="2000" dirty="0"/>
              <a:t>подождать</a:t>
            </a:r>
            <a:r>
              <a:rPr lang="ru-RU" sz="2000" dirty="0" smtClean="0"/>
              <a:t>),содержание обслуживающего персонала, </a:t>
            </a:r>
            <a:r>
              <a:rPr lang="ru-RU" sz="2000" dirty="0"/>
              <a:t>планы </a:t>
            </a:r>
            <a:r>
              <a:rPr lang="ru-RU" sz="2000" dirty="0" smtClean="0"/>
              <a:t>закупок — приводят к большим материальным издержкам компании.</a:t>
            </a:r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356" y="1338685"/>
            <a:ext cx="3785944" cy="418221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9445" y="4450701"/>
            <a:ext cx="1175657" cy="5660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754155" y="4450701"/>
            <a:ext cx="1032588" cy="5660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Требуется замена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23118" y="3592285"/>
            <a:ext cx="2718319" cy="57849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023118" y="5113174"/>
            <a:ext cx="1244082" cy="584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78219" y="5113174"/>
            <a:ext cx="1163217" cy="584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984031" y="4351174"/>
            <a:ext cx="1423949" cy="6655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79445" y="4595229"/>
            <a:ext cx="1175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Диагностика</a:t>
            </a:r>
          </a:p>
        </p:txBody>
      </p:sp>
      <p:cxnSp>
        <p:nvCxnSpPr>
          <p:cNvPr id="15" name="Соединительная линия уступом 14"/>
          <p:cNvCxnSpPr>
            <a:stCxn id="7" idx="0"/>
            <a:endCxn id="8" idx="1"/>
          </p:cNvCxnSpPr>
          <p:nvPr/>
        </p:nvCxnSpPr>
        <p:spPr>
          <a:xfrm rot="5400000" flipH="1" flipV="1">
            <a:off x="2362200" y="3789784"/>
            <a:ext cx="569167" cy="75266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7" idx="2"/>
            <a:endCxn id="9" idx="1"/>
          </p:cNvCxnSpPr>
          <p:nvPr/>
        </p:nvCxnSpPr>
        <p:spPr>
          <a:xfrm rot="16200000" flipH="1">
            <a:off x="2452395" y="4834811"/>
            <a:ext cx="388776" cy="75266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30066" y="3681479"/>
            <a:ext cx="2104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Взять со склада</a:t>
            </a:r>
            <a:endParaRPr lang="ru-RU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075612" y="5220867"/>
            <a:ext cx="1139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Заказать</a:t>
            </a:r>
            <a:endParaRPr lang="ru-RU" sz="1800" dirty="0"/>
          </a:p>
        </p:txBody>
      </p:sp>
      <p:sp>
        <p:nvSpPr>
          <p:cNvPr id="24" name="TextBox 23"/>
          <p:cNvSpPr txBox="1"/>
          <p:nvPr/>
        </p:nvSpPr>
        <p:spPr>
          <a:xfrm>
            <a:off x="4577695" y="5220868"/>
            <a:ext cx="119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Привезти</a:t>
            </a:r>
            <a:endParaRPr lang="ru-RU" sz="1800" dirty="0"/>
          </a:p>
        </p:txBody>
      </p:sp>
      <p:cxnSp>
        <p:nvCxnSpPr>
          <p:cNvPr id="28" name="Прямая со стрелкой 27"/>
          <p:cNvCxnSpPr>
            <a:stCxn id="13" idx="3"/>
            <a:endCxn id="7" idx="1"/>
          </p:cNvCxnSpPr>
          <p:nvPr/>
        </p:nvCxnSpPr>
        <p:spPr>
          <a:xfrm>
            <a:off x="1555102" y="4733729"/>
            <a:ext cx="19905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9" idx="3"/>
            <a:endCxn id="24" idx="1"/>
          </p:cNvCxnSpPr>
          <p:nvPr/>
        </p:nvCxnSpPr>
        <p:spPr>
          <a:xfrm>
            <a:off x="4267200" y="5405534"/>
            <a:ext cx="3104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24" idx="3"/>
            <a:endCxn id="11" idx="2"/>
          </p:cNvCxnSpPr>
          <p:nvPr/>
        </p:nvCxnSpPr>
        <p:spPr>
          <a:xfrm flipV="1">
            <a:off x="5769431" y="5016757"/>
            <a:ext cx="926575" cy="3887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stCxn id="8" idx="3"/>
            <a:endCxn id="11" idx="0"/>
          </p:cNvCxnSpPr>
          <p:nvPr/>
        </p:nvCxnSpPr>
        <p:spPr>
          <a:xfrm>
            <a:off x="5741437" y="3881534"/>
            <a:ext cx="954569" cy="4696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025086" y="4483910"/>
            <a:ext cx="1335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Заменить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2196948" y="3349556"/>
            <a:ext cx="839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Есть на складе</a:t>
            </a:r>
            <a:endParaRPr lang="ru-RU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2238345" y="5506740"/>
            <a:ext cx="839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 на складе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293263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Мы </a:t>
            </a:r>
            <a:r>
              <a:rPr lang="ru-RU" dirty="0" smtClean="0"/>
              <a:t>предлагаем создать </a:t>
            </a:r>
            <a:r>
              <a:rPr lang="ru-RU" dirty="0"/>
              <a:t>программное обеспечение, которое использует </a:t>
            </a:r>
            <a:r>
              <a:rPr lang="ru-RU" b="1" dirty="0"/>
              <a:t>искусственный интеллект </a:t>
            </a:r>
            <a:r>
              <a:rPr lang="ru-RU" dirty="0"/>
              <a:t>и базу данных вибродиагностики для анализа состояния машинного оборудования. Программа </a:t>
            </a:r>
            <a:r>
              <a:rPr lang="ru-RU" b="1" dirty="0"/>
              <a:t>определяет</a:t>
            </a:r>
            <a:r>
              <a:rPr lang="ru-RU" dirty="0"/>
              <a:t> </a:t>
            </a:r>
            <a:r>
              <a:rPr lang="ru-RU" b="1" dirty="0"/>
              <a:t>необходимость ремонта</a:t>
            </a:r>
            <a:r>
              <a:rPr lang="ru-RU" dirty="0"/>
              <a:t> или </a:t>
            </a:r>
            <a:r>
              <a:rPr lang="ru-RU" b="1" dirty="0"/>
              <a:t>обслуживания оборудования </a:t>
            </a:r>
            <a:r>
              <a:rPr lang="ru-RU" dirty="0"/>
              <a:t>и может автоматически </a:t>
            </a:r>
            <a:r>
              <a:rPr lang="ru-RU" b="1" dirty="0"/>
              <a:t>отправлять запросы</a:t>
            </a:r>
            <a:r>
              <a:rPr lang="ru-RU" dirty="0"/>
              <a:t> на покупку необходимых запасных частей </a:t>
            </a:r>
            <a:r>
              <a:rPr lang="ru-RU" b="1" dirty="0"/>
              <a:t>в соответствии </a:t>
            </a:r>
            <a:r>
              <a:rPr lang="ru-RU" b="1" dirty="0" smtClean="0"/>
              <a:t>с оставшимся ресурсом </a:t>
            </a:r>
            <a:r>
              <a:rPr lang="ru-RU" dirty="0" smtClean="0"/>
              <a:t>работы оборудования</a:t>
            </a:r>
            <a:r>
              <a:rPr lang="ru-RU" dirty="0"/>
              <a:t>.</a:t>
            </a:r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10" y="3308382"/>
            <a:ext cx="3529890" cy="19386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08" y="3684347"/>
            <a:ext cx="3407959" cy="19569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039" y="4055786"/>
            <a:ext cx="3420152" cy="19996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433" y="4504404"/>
            <a:ext cx="3743268" cy="19935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959" y="3505668"/>
            <a:ext cx="4718713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" t="18365"/>
          <a:stretch/>
        </p:blipFill>
        <p:spPr>
          <a:xfrm>
            <a:off x="8508779" y="2993587"/>
            <a:ext cx="2255763" cy="14929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" t="18881"/>
          <a:stretch/>
        </p:blipFill>
        <p:spPr>
          <a:xfrm>
            <a:off x="5098054" y="2993587"/>
            <a:ext cx="2264274" cy="14835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" t="19479"/>
          <a:stretch/>
        </p:blipFill>
        <p:spPr>
          <a:xfrm>
            <a:off x="8123084" y="4953235"/>
            <a:ext cx="2236662" cy="145559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" t="20375"/>
          <a:stretch/>
        </p:blipFill>
        <p:spPr>
          <a:xfrm>
            <a:off x="6624618" y="1011717"/>
            <a:ext cx="2267888" cy="145618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" t="18817"/>
          <a:stretch/>
        </p:blipFill>
        <p:spPr>
          <a:xfrm>
            <a:off x="5049179" y="5002779"/>
            <a:ext cx="2362023" cy="153764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t="17531"/>
          <a:stretch/>
        </p:blipFill>
        <p:spPr>
          <a:xfrm>
            <a:off x="2062411" y="4992328"/>
            <a:ext cx="2264963" cy="150819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7" t="18600"/>
          <a:stretch/>
        </p:blipFill>
        <p:spPr>
          <a:xfrm>
            <a:off x="1704613" y="2988448"/>
            <a:ext cx="2246990" cy="148864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" t="19794"/>
          <a:stretch/>
        </p:blipFill>
        <p:spPr>
          <a:xfrm>
            <a:off x="3410965" y="1006404"/>
            <a:ext cx="2220410" cy="1466807"/>
          </a:xfrm>
          <a:prstGeom prst="rect">
            <a:avLst/>
          </a:prstGeom>
        </p:spPr>
      </p:pic>
      <p:cxnSp>
        <p:nvCxnSpPr>
          <p:cNvPr id="24" name="Прямая со стрелкой 23"/>
          <p:cNvCxnSpPr/>
          <p:nvPr/>
        </p:nvCxnSpPr>
        <p:spPr>
          <a:xfrm flipV="1">
            <a:off x="6927073" y="2467899"/>
            <a:ext cx="210510" cy="5256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5315361" y="2473211"/>
            <a:ext cx="263137" cy="5152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2" idx="1"/>
            <a:endCxn id="17" idx="3"/>
          </p:cNvCxnSpPr>
          <p:nvPr/>
        </p:nvCxnSpPr>
        <p:spPr>
          <a:xfrm flipH="1" flipV="1">
            <a:off x="3951603" y="3732770"/>
            <a:ext cx="1146451" cy="25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2" idx="3"/>
            <a:endCxn id="11" idx="1"/>
          </p:cNvCxnSpPr>
          <p:nvPr/>
        </p:nvCxnSpPr>
        <p:spPr>
          <a:xfrm>
            <a:off x="7362328" y="3735339"/>
            <a:ext cx="1146451" cy="47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7362328" y="4486528"/>
            <a:ext cx="760756" cy="4667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2" idx="2"/>
            <a:endCxn id="15" idx="0"/>
          </p:cNvCxnSpPr>
          <p:nvPr/>
        </p:nvCxnSpPr>
        <p:spPr>
          <a:xfrm>
            <a:off x="6230191" y="4477091"/>
            <a:ext cx="0" cy="5256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327374" y="4477091"/>
            <a:ext cx="770680" cy="5256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73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811896"/>
              </p:ext>
            </p:extLst>
          </p:nvPr>
        </p:nvGraphicFramePr>
        <p:xfrm>
          <a:off x="730205" y="1820751"/>
          <a:ext cx="10446528" cy="4587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2720">
                  <a:extLst>
                    <a:ext uri="{9D8B030D-6E8A-4147-A177-3AD203B41FA5}">
                      <a16:colId xmlns:a16="http://schemas.microsoft.com/office/drawing/2014/main" val="767630640"/>
                    </a:ext>
                  </a:extLst>
                </a:gridCol>
                <a:gridCol w="1824509">
                  <a:extLst>
                    <a:ext uri="{9D8B030D-6E8A-4147-A177-3AD203B41FA5}">
                      <a16:colId xmlns:a16="http://schemas.microsoft.com/office/drawing/2014/main" val="932968461"/>
                    </a:ext>
                  </a:extLst>
                </a:gridCol>
                <a:gridCol w="2115139">
                  <a:extLst>
                    <a:ext uri="{9D8B030D-6E8A-4147-A177-3AD203B41FA5}">
                      <a16:colId xmlns:a16="http://schemas.microsoft.com/office/drawing/2014/main" val="3939833015"/>
                    </a:ext>
                  </a:extLst>
                </a:gridCol>
                <a:gridCol w="1420858">
                  <a:extLst>
                    <a:ext uri="{9D8B030D-6E8A-4147-A177-3AD203B41FA5}">
                      <a16:colId xmlns:a16="http://schemas.microsoft.com/office/drawing/2014/main" val="2870995722"/>
                    </a:ext>
                  </a:extLst>
                </a:gridCol>
                <a:gridCol w="2421916">
                  <a:extLst>
                    <a:ext uri="{9D8B030D-6E8A-4147-A177-3AD203B41FA5}">
                      <a16:colId xmlns:a16="http://schemas.microsoft.com/office/drawing/2014/main" val="897981644"/>
                    </a:ext>
                  </a:extLst>
                </a:gridCol>
                <a:gridCol w="1921386">
                  <a:extLst>
                    <a:ext uri="{9D8B030D-6E8A-4147-A177-3AD203B41FA5}">
                      <a16:colId xmlns:a16="http://schemas.microsoft.com/office/drawing/2014/main" val="1238375529"/>
                    </a:ext>
                  </a:extLst>
                </a:gridCol>
              </a:tblGrid>
              <a:tr h="563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№ п/п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Место установки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№ подшипника по ГОСТ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Количество, шт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Срок службы по паспорту, ч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Оставшийся ресурс, ч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944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Редуктор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32 256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8593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Коробка передач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31 856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7494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Фартук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28 789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8396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Редуктор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35 698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7028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Редуктор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34 658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69556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Передняя бабка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33 584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9759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Фартук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29 658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1138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Передняя бабка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30 569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20036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Коробка передач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32 125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3266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Фартук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29 169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84425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Станина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34 578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0197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Фартук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31 458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120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Редуктор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40 354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7325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Передняя бабка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16 398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0867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Коробка передач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28 740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539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Станина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42 365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8985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Редуктор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33 245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3882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Передняя бабка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18 542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3153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Редуктор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32 120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7551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Фартук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1000099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28 700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7927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Фартук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1000900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26 865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0834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Суппорт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1000900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80 640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32 780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33942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24950" y="1026233"/>
            <a:ext cx="507517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Токарно-винторезный станок 1П611</a:t>
            </a:r>
          </a:p>
        </p:txBody>
      </p:sp>
    </p:spTree>
    <p:extLst>
      <p:ext uri="{BB962C8B-B14F-4D97-AF65-F5344CB8AC3E}">
        <p14:creationId xmlns:p14="http://schemas.microsoft.com/office/powerpoint/2010/main" val="142660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71757" y="1350384"/>
            <a:ext cx="4009135" cy="4087002"/>
          </a:xfrm>
        </p:spPr>
        <p:txBody>
          <a:bodyPr>
            <a:noAutofit/>
          </a:bodyPr>
          <a:lstStyle/>
          <a:p>
            <a:pPr marL="0" indent="0"/>
            <a:r>
              <a:rPr lang="ru-RU" b="1" dirty="0" smtClean="0"/>
              <a:t>CSI </a:t>
            </a:r>
            <a:r>
              <a:rPr lang="ru-RU" b="1" dirty="0"/>
              <a:t>2600 </a:t>
            </a:r>
            <a:r>
              <a:rPr lang="ru-RU" b="1" dirty="0" err="1"/>
              <a:t>Machinery</a:t>
            </a:r>
            <a:r>
              <a:rPr lang="ru-RU" b="1" dirty="0"/>
              <a:t> </a:t>
            </a:r>
            <a:r>
              <a:rPr lang="ru-RU" b="1" dirty="0" err="1"/>
              <a:t>Health</a:t>
            </a:r>
            <a:r>
              <a:rPr lang="ru-RU" b="1" dirty="0"/>
              <a:t> </a:t>
            </a:r>
            <a:r>
              <a:rPr lang="ru-RU" b="1" dirty="0" err="1"/>
              <a:t>Expert</a:t>
            </a:r>
            <a:r>
              <a:rPr lang="ru-RU" dirty="0"/>
              <a:t> предназначена для </a:t>
            </a:r>
            <a:r>
              <a:rPr lang="ru-RU" b="1" dirty="0"/>
              <a:t>беспрерывного мониторинга вибрации и температуры </a:t>
            </a:r>
            <a:r>
              <a:rPr lang="ru-RU" dirty="0"/>
              <a:t>на любых группах оборудования, включая ответственное и </a:t>
            </a:r>
            <a:r>
              <a:rPr lang="ru-RU" dirty="0" smtClean="0"/>
              <a:t>критичное.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350" y="4654283"/>
            <a:ext cx="2216435" cy="6676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90" y="1350384"/>
            <a:ext cx="6508028" cy="488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2" t="32808" r="24346" b="36827"/>
          <a:stretch/>
        </p:blipFill>
        <p:spPr>
          <a:xfrm>
            <a:off x="4303617" y="3281867"/>
            <a:ext cx="3134175" cy="10557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656" y="1011704"/>
            <a:ext cx="2305908" cy="17038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823" y="1798819"/>
            <a:ext cx="2571750" cy="6191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28" y="4282550"/>
            <a:ext cx="1258410" cy="15929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14" y="4785592"/>
            <a:ext cx="2267863" cy="72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708561"/>
              </p:ext>
            </p:extLst>
          </p:nvPr>
        </p:nvGraphicFramePr>
        <p:xfrm>
          <a:off x="311110" y="1165225"/>
          <a:ext cx="11566077" cy="4880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9615">
                  <a:extLst>
                    <a:ext uri="{9D8B030D-6E8A-4147-A177-3AD203B41FA5}">
                      <a16:colId xmlns:a16="http://schemas.microsoft.com/office/drawing/2014/main" val="1645375182"/>
                    </a:ext>
                  </a:extLst>
                </a:gridCol>
                <a:gridCol w="2149615">
                  <a:extLst>
                    <a:ext uri="{9D8B030D-6E8A-4147-A177-3AD203B41FA5}">
                      <a16:colId xmlns:a16="http://schemas.microsoft.com/office/drawing/2014/main" val="1898592295"/>
                    </a:ext>
                  </a:extLst>
                </a:gridCol>
                <a:gridCol w="2492034">
                  <a:extLst>
                    <a:ext uri="{9D8B030D-6E8A-4147-A177-3AD203B41FA5}">
                      <a16:colId xmlns:a16="http://schemas.microsoft.com/office/drawing/2014/main" val="445875784"/>
                    </a:ext>
                  </a:extLst>
                </a:gridCol>
                <a:gridCol w="1921340">
                  <a:extLst>
                    <a:ext uri="{9D8B030D-6E8A-4147-A177-3AD203B41FA5}">
                      <a16:colId xmlns:a16="http://schemas.microsoft.com/office/drawing/2014/main" val="2418805413"/>
                    </a:ext>
                  </a:extLst>
                </a:gridCol>
                <a:gridCol w="2853473">
                  <a:extLst>
                    <a:ext uri="{9D8B030D-6E8A-4147-A177-3AD203B41FA5}">
                      <a16:colId xmlns:a16="http://schemas.microsoft.com/office/drawing/2014/main" val="926649600"/>
                    </a:ext>
                  </a:extLst>
                </a:gridCol>
              </a:tblGrid>
              <a:tr h="1982823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</a:rPr>
                        <a:t>Ключевые партнеры:</a:t>
                      </a:r>
                      <a:r>
                        <a:rPr lang="ru-RU" sz="1400" u="none" strike="noStrike" dirty="0">
                          <a:effectLst/>
                        </a:rPr>
                        <a:t/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ПАО "Северсталь";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ЧГУ;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</a:rPr>
                        <a:t>Ключевые виды деятельности:</a:t>
                      </a:r>
                      <a:r>
                        <a:rPr lang="ru-RU" sz="1200" u="none" strike="noStrike" dirty="0">
                          <a:effectLst/>
                        </a:rPr>
                        <a:t/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– Программа по сокращению экономических потерь на ремонте оборудования и содержанию складских помещений;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– Продажа или лицензирование патента;</a:t>
                      </a:r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</a:rPr>
                        <a:t>Ценностные предложения:</a:t>
                      </a:r>
                      <a:r>
                        <a:rPr lang="ru-RU" sz="1400" u="none" strike="noStrike" dirty="0">
                          <a:effectLst/>
                        </a:rPr>
                        <a:t/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Экономия средств;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Новизна;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Качество;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</a:rPr>
                        <a:t>Взаимоотношения с клиентами:</a:t>
                      </a:r>
                      <a:r>
                        <a:rPr lang="ru-RU" sz="1400" u="none" strike="noStrike" dirty="0">
                          <a:effectLst/>
                        </a:rPr>
                        <a:t/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Поддержание обратной связи для улучшения конечного продукта;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</a:rPr>
                        <a:t>Потребительские сегменты:</a:t>
                      </a:r>
                      <a:r>
                        <a:rPr lang="ru-RU" sz="1400" u="none" strike="noStrike" dirty="0">
                          <a:effectLst/>
                        </a:rPr>
                        <a:t/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предприятия, имеющие большое количество оборудования и высокие затраты на его ремонт и обслуживание, а также на поддержание запасов запасных частей. К таким относятся: </a:t>
                      </a:r>
                      <a:r>
                        <a:rPr lang="ru-RU" sz="1400" u="none" strike="noStrike" dirty="0" err="1">
                          <a:effectLst/>
                        </a:rPr>
                        <a:t>ПАО«Северсталь</a:t>
                      </a:r>
                      <a:r>
                        <a:rPr lang="ru-RU" sz="1400" u="none" strike="noStrike" dirty="0">
                          <a:effectLst/>
                        </a:rPr>
                        <a:t>», ООО «</a:t>
                      </a:r>
                      <a:r>
                        <a:rPr lang="ru-RU" sz="1400" u="none" strike="noStrike" dirty="0" err="1">
                          <a:effectLst/>
                        </a:rPr>
                        <a:t>Устьелес</a:t>
                      </a:r>
                      <a:r>
                        <a:rPr lang="ru-RU" sz="1400" u="none" strike="noStrike" dirty="0">
                          <a:effectLst/>
                        </a:rPr>
                        <a:t>», ПАО «ФосАгро», ЗАО «Вологодский подшипниковый завод», ОАО «Вологодский вагоноремонтный завод»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557876"/>
                  </a:ext>
                </a:extLst>
              </a:tr>
              <a:tr h="16995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</a:rPr>
                        <a:t>Ключевые ресурсы:</a:t>
                      </a:r>
                      <a:r>
                        <a:rPr lang="ru-RU" sz="1400" u="none" strike="noStrike" dirty="0">
                          <a:effectLst/>
                        </a:rPr>
                        <a:t/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Команда инженеров;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IT специалисты;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u="none" strike="noStrike" dirty="0">
                          <a:effectLst/>
                        </a:rPr>
                        <a:t>Каналы сбыта:</a:t>
                      </a:r>
                      <a:r>
                        <a:rPr lang="ru-RU" sz="1050" u="none" strike="noStrike" dirty="0">
                          <a:effectLst/>
                        </a:rPr>
                        <a:t/>
                      </a:r>
                      <a:br>
                        <a:rPr lang="ru-RU" sz="1050" u="none" strike="noStrike" dirty="0">
                          <a:effectLst/>
                        </a:rPr>
                      </a:br>
                      <a:r>
                        <a:rPr lang="ru-RU" sz="1050" u="none" strike="noStrike" dirty="0">
                          <a:effectLst/>
                        </a:rPr>
                        <a:t>– Реклама в интернете;</a:t>
                      </a:r>
                      <a:br>
                        <a:rPr lang="ru-RU" sz="1050" u="none" strike="noStrike" dirty="0">
                          <a:effectLst/>
                        </a:rPr>
                      </a:br>
                      <a:r>
                        <a:rPr lang="ru-RU" sz="1050" u="none" strike="noStrike" dirty="0">
                          <a:effectLst/>
                        </a:rPr>
                        <a:t>– публикация в специализированных изданиях;</a:t>
                      </a:r>
                      <a:br>
                        <a:rPr lang="ru-RU" sz="1050" u="none" strike="noStrike" dirty="0">
                          <a:effectLst/>
                        </a:rPr>
                      </a:br>
                      <a:r>
                        <a:rPr lang="ru-RU" sz="1050" u="none" strike="noStrike" dirty="0">
                          <a:effectLst/>
                        </a:rPr>
                        <a:t>– Участие в Международных </a:t>
                      </a:r>
                      <a:r>
                        <a:rPr lang="ru-RU" sz="1050" u="none" strike="noStrike" dirty="0" err="1">
                          <a:effectLst/>
                        </a:rPr>
                        <a:t>выстваках</a:t>
                      </a:r>
                      <a:r>
                        <a:rPr lang="ru-RU" sz="1050" u="none" strike="noStrike" dirty="0">
                          <a:effectLst/>
                        </a:rPr>
                        <a:t>-форумах(Россия);</a:t>
                      </a:r>
                      <a:br>
                        <a:rPr lang="ru-RU" sz="1050" u="none" strike="noStrike" dirty="0">
                          <a:effectLst/>
                        </a:rPr>
                      </a:br>
                      <a:r>
                        <a:rPr lang="ru-RU" sz="1050" u="none" strike="noStrike" dirty="0">
                          <a:effectLst/>
                        </a:rPr>
                        <a:t>– Социальные сети(</a:t>
                      </a:r>
                      <a:r>
                        <a:rPr lang="ru-RU" sz="1050" u="none" strike="noStrike" dirty="0" err="1">
                          <a:effectLst/>
                        </a:rPr>
                        <a:t>Вконтакте</a:t>
                      </a:r>
                      <a:r>
                        <a:rPr lang="ru-RU" sz="1050" u="none" strike="noStrike" dirty="0">
                          <a:effectLst/>
                        </a:rPr>
                        <a:t>);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949008"/>
                  </a:ext>
                </a:extLst>
              </a:tr>
              <a:tr h="1197955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</a:rPr>
                        <a:t>Структура издержек:</a:t>
                      </a:r>
                      <a:r>
                        <a:rPr lang="ru-RU" sz="1100" u="none" strike="noStrike" dirty="0">
                          <a:effectLst/>
                        </a:rPr>
                        <a:t/>
                      </a:r>
                      <a:br>
                        <a:rPr lang="ru-RU" sz="1100" u="none" strike="noStrike" dirty="0">
                          <a:effectLst/>
                        </a:rPr>
                      </a:br>
                      <a:r>
                        <a:rPr lang="ru-RU" sz="1100" u="none" strike="noStrike" dirty="0">
                          <a:effectLst/>
                        </a:rPr>
                        <a:t>– Оборудование и датчики для вибродиагностики - 300 </a:t>
                      </a:r>
                      <a:r>
                        <a:rPr lang="ru-RU" sz="1100" u="none" strike="noStrike" dirty="0" err="1"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effectLst/>
                        </a:rPr>
                        <a:t>.</a:t>
                      </a:r>
                      <a:br>
                        <a:rPr lang="ru-RU" sz="1100" u="none" strike="noStrike" dirty="0">
                          <a:effectLst/>
                        </a:rPr>
                      </a:br>
                      <a:r>
                        <a:rPr lang="ru-RU" sz="1100" u="none" strike="noStrike" dirty="0">
                          <a:effectLst/>
                        </a:rPr>
                        <a:t>– Услуги механиков по установке оборудования на промышленное оборудование - 120 </a:t>
                      </a:r>
                      <a:r>
                        <a:rPr lang="ru-RU" sz="1100" u="none" strike="noStrike" dirty="0" err="1"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effectLst/>
                        </a:rPr>
                        <a:t>.</a:t>
                      </a:r>
                      <a:br>
                        <a:rPr lang="ru-RU" sz="1100" u="none" strike="noStrike" dirty="0">
                          <a:effectLst/>
                        </a:rPr>
                      </a:br>
                      <a:r>
                        <a:rPr lang="ru-RU" sz="1100" u="none" strike="noStrike" dirty="0">
                          <a:effectLst/>
                        </a:rPr>
                        <a:t>– Услуги </a:t>
                      </a:r>
                      <a:r>
                        <a:rPr lang="ru-RU" sz="1100" u="none" strike="noStrike" dirty="0" err="1">
                          <a:effectLst/>
                        </a:rPr>
                        <a:t>програмистов</a:t>
                      </a:r>
                      <a:r>
                        <a:rPr lang="ru-RU" sz="1100" u="none" strike="noStrike" dirty="0">
                          <a:effectLst/>
                        </a:rPr>
                        <a:t> по созданию ПО для нашего проекта - 450 </a:t>
                      </a:r>
                      <a:r>
                        <a:rPr lang="ru-RU" sz="1100" u="none" strike="noStrike" dirty="0" err="1"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effectLst/>
                        </a:rPr>
                        <a:t>.</a:t>
                      </a:r>
                      <a:br>
                        <a:rPr lang="ru-RU" sz="1100" u="none" strike="noStrike" dirty="0">
                          <a:effectLst/>
                        </a:rPr>
                      </a:br>
                      <a:r>
                        <a:rPr lang="ru-RU" sz="1100" u="none" strike="noStrike" dirty="0">
                          <a:effectLst/>
                        </a:rPr>
                        <a:t>– Сервер для сбора данных - 50 </a:t>
                      </a:r>
                      <a:r>
                        <a:rPr lang="ru-RU" sz="1100" u="none" strike="noStrike" dirty="0" err="1"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effectLst/>
                        </a:rPr>
                        <a:t>.</a:t>
                      </a:r>
                      <a:br>
                        <a:rPr lang="ru-RU" sz="1100" u="none" strike="noStrike" dirty="0">
                          <a:effectLst/>
                        </a:rPr>
                      </a:br>
                      <a:r>
                        <a:rPr lang="ru-RU" sz="1100" u="none" strike="noStrike" dirty="0">
                          <a:effectLst/>
                        </a:rPr>
                        <a:t>– ПК для обработки данных - 150 </a:t>
                      </a:r>
                      <a:r>
                        <a:rPr lang="ru-RU" sz="1100" u="none" strike="noStrike" dirty="0" err="1"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effectLst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</a:rPr>
                        <a:t>Потоки поступления доходов:</a:t>
                      </a:r>
                      <a:r>
                        <a:rPr lang="ru-RU" sz="1400" u="none" strike="noStrike" dirty="0">
                          <a:effectLst/>
                        </a:rPr>
                        <a:t/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– </a:t>
                      </a:r>
                      <a:r>
                        <a:rPr lang="ru-RU" sz="1400" u="none" strike="noStrike" dirty="0" smtClean="0">
                          <a:effectLst/>
                        </a:rPr>
                        <a:t>Продажа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лицензии на пользование оборудованием и программой</a:t>
                      </a:r>
                      <a:r>
                        <a:rPr lang="ru-RU" sz="1400" u="none" strike="noStrike" dirty="0" smtClean="0">
                          <a:effectLst/>
                        </a:rPr>
                        <a:t>;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5" marR="5475" marT="547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0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3376803" y="1226656"/>
            <a:ext cx="5131167" cy="513116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795570" y="2064191"/>
            <a:ext cx="4293632" cy="429363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751692" y="1395678"/>
            <a:ext cx="2381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PAM 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Невозможно оценить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1692" y="2166508"/>
            <a:ext cx="2381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TAM 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7</a:t>
            </a:r>
            <a:r>
              <a:rPr lang="ru-RU" sz="1600" b="1" dirty="0" smtClean="0">
                <a:solidFill>
                  <a:schemeClr val="bg1"/>
                </a:solidFill>
              </a:rPr>
              <a:t> млн. руб.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249481" y="2877663"/>
            <a:ext cx="3480160" cy="34801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689671" y="3758044"/>
            <a:ext cx="2599779" cy="259977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798866" y="3004043"/>
            <a:ext cx="2381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SAM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3 млн. руб.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8866" y="4180770"/>
            <a:ext cx="2381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SOM 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1,5 млн. руб.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59"/>
          <a:stretch/>
        </p:blipFill>
        <p:spPr>
          <a:xfrm>
            <a:off x="2262369" y="1377078"/>
            <a:ext cx="1329446" cy="11542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670" y="1582337"/>
            <a:ext cx="2289800" cy="7437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87" b="7212"/>
          <a:stretch/>
        </p:blipFill>
        <p:spPr>
          <a:xfrm>
            <a:off x="851032" y="2735866"/>
            <a:ext cx="4023574" cy="36406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83" y="2735865"/>
            <a:ext cx="5406078" cy="362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– Заинтересованность возможных потребителей в лице ПАО «Северсталь» в реализации проекта;</a:t>
            </a:r>
          </a:p>
          <a:p>
            <a:endParaRPr lang="ru-RU" sz="2000" dirty="0" smtClean="0"/>
          </a:p>
          <a:p>
            <a:r>
              <a:rPr lang="ru-RU" sz="2000" b="1" dirty="0"/>
              <a:t>Количественные показатели:</a:t>
            </a:r>
          </a:p>
          <a:p>
            <a:r>
              <a:rPr lang="ru-RU" sz="2000" dirty="0"/>
              <a:t>– </a:t>
            </a:r>
            <a:r>
              <a:rPr lang="ru-RU" sz="2000" dirty="0" smtClean="0"/>
              <a:t>Создано </a:t>
            </a:r>
            <a:r>
              <a:rPr lang="ru-RU" sz="2000" b="1" dirty="0" smtClean="0"/>
              <a:t>визуальное представление решения</a:t>
            </a:r>
            <a:r>
              <a:rPr lang="ru-RU" sz="2000" dirty="0" smtClean="0"/>
              <a:t>, а также подробно описан принцип и эффективность использования проекта;</a:t>
            </a:r>
            <a:endParaRPr lang="ru-RU" sz="2000" dirty="0"/>
          </a:p>
          <a:p>
            <a:r>
              <a:rPr lang="ru-RU" sz="2000" b="1" dirty="0"/>
              <a:t>Качественные показатели:</a:t>
            </a:r>
          </a:p>
          <a:p>
            <a:r>
              <a:rPr lang="ru-RU" sz="2000" dirty="0"/>
              <a:t>– </a:t>
            </a:r>
            <a:r>
              <a:rPr lang="ru-RU" sz="2000" b="1" dirty="0" smtClean="0"/>
              <a:t>Уменьшение экономических затрат </a:t>
            </a:r>
            <a:r>
              <a:rPr lang="ru-RU" sz="2000" dirty="0" smtClean="0"/>
              <a:t>на ремонт оборудования и содержание складских помещений под запасные детали;</a:t>
            </a:r>
          </a:p>
          <a:p>
            <a:r>
              <a:rPr lang="ru-RU" sz="2000" dirty="0" smtClean="0"/>
              <a:t>– </a:t>
            </a:r>
            <a:r>
              <a:rPr lang="ru-RU" sz="2000" b="1" dirty="0" smtClean="0"/>
              <a:t>Уменьшение времени простоя </a:t>
            </a:r>
            <a:r>
              <a:rPr lang="ru-RU" sz="2000" dirty="0" smtClean="0"/>
              <a:t>оборудования в результате поломки;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 smtClean="0"/>
              <a:t>Для поиска проблемы, анализа рынка, обзора существующих решений и реализации проекта потребовалось пройти через </a:t>
            </a:r>
            <a:r>
              <a:rPr lang="ru-RU" sz="2000" b="1" dirty="0" smtClean="0"/>
              <a:t>лекции</a:t>
            </a:r>
            <a:r>
              <a:rPr lang="ru-RU" sz="2000" dirty="0" smtClean="0"/>
              <a:t> и </a:t>
            </a:r>
            <a:r>
              <a:rPr lang="ru-RU" sz="2000" b="1" dirty="0" smtClean="0"/>
              <a:t>мастер-классы</a:t>
            </a:r>
            <a:r>
              <a:rPr lang="ru-RU" sz="2000" dirty="0" smtClean="0"/>
              <a:t> в рамках акселерационной программы </a:t>
            </a:r>
            <a:r>
              <a:rPr lang="ru-RU" sz="2000" b="1" dirty="0" smtClean="0"/>
              <a:t>«Энергия роста».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9" t="7914" r="9806" b="24441"/>
          <a:stretch/>
        </p:blipFill>
        <p:spPr>
          <a:xfrm>
            <a:off x="10021179" y="5386352"/>
            <a:ext cx="1694982" cy="74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1" y="4736460"/>
            <a:ext cx="10971372" cy="1621363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План на 2-5 лет</a:t>
            </a:r>
          </a:p>
          <a:p>
            <a:r>
              <a:rPr lang="ru-RU" dirty="0" smtClean="0"/>
              <a:t>Мы </a:t>
            </a:r>
            <a:r>
              <a:rPr lang="ru-RU" dirty="0"/>
              <a:t>планируем продолжить работу </a:t>
            </a:r>
            <a:r>
              <a:rPr lang="ru-RU" b="1" dirty="0"/>
              <a:t>по улучшению</a:t>
            </a:r>
            <a:r>
              <a:rPr lang="ru-RU" dirty="0"/>
              <a:t> нашего программного обеспечения и </a:t>
            </a:r>
            <a:r>
              <a:rPr lang="ru-RU" b="1" dirty="0"/>
              <a:t>расширению его функциональных возможностей</a:t>
            </a:r>
            <a:r>
              <a:rPr lang="ru-RU" dirty="0"/>
              <a:t>. Мы также продолжим </a:t>
            </a:r>
            <a:r>
              <a:rPr lang="ru-RU" b="1" dirty="0"/>
              <a:t>обучение</a:t>
            </a:r>
            <a:r>
              <a:rPr lang="ru-RU" dirty="0"/>
              <a:t> нашего </a:t>
            </a:r>
            <a:r>
              <a:rPr lang="ru-RU" b="1" dirty="0"/>
              <a:t>искусственного интеллекта</a:t>
            </a:r>
            <a:r>
              <a:rPr lang="ru-RU" dirty="0"/>
              <a:t>, чтобы </a:t>
            </a:r>
            <a:r>
              <a:rPr lang="ru-RU" b="1" dirty="0"/>
              <a:t>улучшить качество анализа </a:t>
            </a:r>
            <a:r>
              <a:rPr lang="ru-RU" dirty="0"/>
              <a:t>данных и его способность к самообучению.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566533" y="1709632"/>
            <a:ext cx="293564" cy="463856"/>
          </a:xfrm>
          <a:prstGeom prst="rect">
            <a:avLst/>
          </a:prstGeom>
        </p:spPr>
        <p:txBody>
          <a:bodyPr wrap="none" lIns="108850" tIns="54425" rIns="108850" bIns="54425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25" name="Стрелка вправо 24"/>
          <p:cNvSpPr/>
          <p:nvPr/>
        </p:nvSpPr>
        <p:spPr>
          <a:xfrm>
            <a:off x="540695" y="1534218"/>
            <a:ext cx="10467299" cy="64822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2155572" y="141258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75897" y="895377"/>
            <a:ext cx="2024030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2023-2024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19615" y="895377"/>
            <a:ext cx="2975943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2025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61277" y="895377"/>
            <a:ext cx="2495954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 smtClean="0"/>
              <a:t>2027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143557" y="2233464"/>
            <a:ext cx="2024029" cy="8534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03434" y="2240945"/>
            <a:ext cx="3008252" cy="817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defPPr>
              <a:defRPr lang="ru-RU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Европейская часть России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613111" y="2240945"/>
            <a:ext cx="1953422" cy="8177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defPPr>
              <a:defRPr lang="ru-RU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Вологодская область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6536" y="2240946"/>
            <a:ext cx="2159351" cy="817799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 smtClean="0"/>
              <a:t>Череповецкий район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255887" y="3280954"/>
            <a:ext cx="2975942" cy="1587240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/>
              <a:t>ЗАО </a:t>
            </a:r>
            <a:r>
              <a:rPr lang="ru-RU" sz="1600" dirty="0"/>
              <a:t>«Вологодский подшипниковый завод</a:t>
            </a:r>
            <a:r>
              <a:rPr lang="ru-RU" sz="1600" dirty="0" smtClean="0"/>
              <a:t>»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ОАО «Вологодский вагоноремонтный завод</a:t>
            </a:r>
            <a:r>
              <a:rPr lang="ru-RU" sz="1600" dirty="0" smtClean="0"/>
              <a:t>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V="1">
            <a:off x="4307587" y="141258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10207560" y="141258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97031" y="2240946"/>
            <a:ext cx="2223111" cy="8459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defPPr>
              <a:defRPr lang="ru-RU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СЗФО</a:t>
            </a:r>
            <a:endParaRPr lang="ru-RU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V="1">
            <a:off x="7618190" y="141258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097031" y="895377"/>
            <a:ext cx="2495954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6293" y="3272002"/>
            <a:ext cx="2975942" cy="802923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err="1"/>
              <a:t>ПАО«Северсталь</a:t>
            </a:r>
            <a:r>
              <a:rPr lang="ru-RU" sz="1600" dirty="0" smtClean="0"/>
              <a:t>»</a:t>
            </a:r>
            <a:endParaRPr lang="en-US" sz="16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/>
              <a:t>АО «Апатит»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7031" y="3301649"/>
            <a:ext cx="2975942" cy="126407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Кольская ГМК (ГК </a:t>
            </a:r>
            <a:r>
              <a:rPr lang="ru-RU" sz="1600" dirty="0" err="1"/>
              <a:t>Норникель</a:t>
            </a:r>
            <a:r>
              <a:rPr lang="ru-RU" sz="1600" dirty="0" smtClean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err="1"/>
              <a:t>Автотор</a:t>
            </a:r>
            <a:r>
              <a:rPr lang="ru-RU" sz="1600" dirty="0"/>
              <a:t> (ГК </a:t>
            </a:r>
            <a:r>
              <a:rPr lang="ru-RU" sz="1600" dirty="0" err="1"/>
              <a:t>Автотор</a:t>
            </a:r>
            <a:r>
              <a:rPr lang="ru-RU" sz="1600" dirty="0"/>
              <a:t>)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33138" y="3280954"/>
            <a:ext cx="2975942" cy="1217909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Хендэ Мотор </a:t>
            </a:r>
            <a:r>
              <a:rPr lang="ru-RU" sz="1600" dirty="0" err="1"/>
              <a:t>Мануфактуринг</a:t>
            </a:r>
            <a:r>
              <a:rPr lang="ru-RU" sz="1600" dirty="0"/>
              <a:t> </a:t>
            </a:r>
            <a:r>
              <a:rPr lang="ru-RU" sz="1600" dirty="0" smtClean="0"/>
              <a:t>Рус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ГК Акрон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Себестоимость нашего проекта составляет 1,1 </a:t>
            </a:r>
            <a:r>
              <a:rPr lang="ru-RU" dirty="0" err="1" smtClean="0"/>
              <a:t>млн.руб</a:t>
            </a:r>
            <a:r>
              <a:rPr lang="ru-RU" dirty="0" smtClean="0"/>
              <a:t>.</a:t>
            </a:r>
          </a:p>
          <a:p>
            <a:r>
              <a:rPr lang="ru-RU" dirty="0" smtClean="0"/>
              <a:t>– Создание программного обеспечения – 450 </a:t>
            </a:r>
            <a:r>
              <a:rPr lang="ru-RU" dirty="0" err="1" smtClean="0"/>
              <a:t>тыс.руб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– Оборудование по вибродиагностике и его установка – 420 </a:t>
            </a:r>
            <a:r>
              <a:rPr lang="ru-RU" dirty="0" err="1" smtClean="0"/>
              <a:t>тыс.руб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– Оборудование для сбора и анализа данных – 200 </a:t>
            </a:r>
            <a:r>
              <a:rPr lang="ru-RU" dirty="0" err="1" smtClean="0"/>
              <a:t>тыс.руб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– Реклама проекта в интернете и на телевидении – 30 </a:t>
            </a:r>
            <a:r>
              <a:rPr lang="ru-RU" dirty="0" err="1" smtClean="0"/>
              <a:t>тыс.руб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 результате внедрения разработанной методики инвестор </a:t>
            </a:r>
            <a:r>
              <a:rPr lang="ru-RU" dirty="0" smtClean="0"/>
              <a:t>получит: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Получение части прибыли после прохождения точки безубыточности;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Снижение денежных потерь на ремонте оборудования и содержании складских помещений;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Увеличение </a:t>
            </a:r>
            <a:r>
              <a:rPr lang="ru-RU" dirty="0"/>
              <a:t>производительности </a:t>
            </a:r>
            <a:r>
              <a:rPr lang="ru-RU" dirty="0" smtClean="0"/>
              <a:t>оборудования </a:t>
            </a:r>
            <a:r>
              <a:rPr lang="ru-RU" dirty="0"/>
              <a:t>за счет снижения времени </a:t>
            </a:r>
            <a:r>
              <a:rPr lang="ru-RU" dirty="0" smtClean="0"/>
              <a:t>простоя.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64" y="1548485"/>
            <a:ext cx="1310357" cy="1684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4731" y="1664340"/>
            <a:ext cx="144067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Исаенко Иван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en-US" sz="1100" dirty="0"/>
              <a:t>CEO </a:t>
            </a:r>
            <a:r>
              <a:rPr lang="ru-RU" sz="1100" dirty="0"/>
              <a:t>специалист. Работа по организации команды, а также поддержание обратной связи с экспертами и заказчиком.</a:t>
            </a:r>
          </a:p>
          <a:p>
            <a:endParaRPr lang="ru-RU" sz="11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8" t="17041" r="12578" b="17041"/>
          <a:stretch/>
        </p:blipFill>
        <p:spPr>
          <a:xfrm>
            <a:off x="4427469" y="981490"/>
            <a:ext cx="1407701" cy="16530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25931" y="952786"/>
            <a:ext cx="1440673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Обрядин Иван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en-US" sz="1100" dirty="0"/>
              <a:t>CTO </a:t>
            </a:r>
            <a:r>
              <a:rPr lang="ru-RU" sz="1100" dirty="0"/>
              <a:t>специалист. Отвечает за создание и продвижение продукта с точки зрения организации технологических </a:t>
            </a:r>
            <a:r>
              <a:rPr lang="ru-RU" sz="1100" dirty="0" smtClean="0"/>
              <a:t>процессов.</a:t>
            </a:r>
            <a:endParaRPr lang="ru-RU" sz="11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3" t="34691" r="37399" b="43898"/>
          <a:stretch/>
        </p:blipFill>
        <p:spPr>
          <a:xfrm>
            <a:off x="8046226" y="1664340"/>
            <a:ext cx="1400370" cy="16533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67006" y="1653307"/>
            <a:ext cx="1440673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Синицын Игорь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en-US" sz="1100" dirty="0"/>
              <a:t>CTO </a:t>
            </a:r>
            <a:r>
              <a:rPr lang="ru-RU" sz="1100" dirty="0"/>
              <a:t>специалист. Отвечает за создание и продвижение продукта с точки зрения организации технологических процессов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2124" r="7396" b="7334"/>
          <a:stretch/>
        </p:blipFill>
        <p:spPr>
          <a:xfrm>
            <a:off x="4590944" y="5034202"/>
            <a:ext cx="1279761" cy="16726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93212" y="5000693"/>
            <a:ext cx="158460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Полянский Семен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en-US" sz="1100" dirty="0"/>
              <a:t>CMO</a:t>
            </a:r>
            <a:r>
              <a:rPr lang="ru-RU" sz="1100" dirty="0"/>
              <a:t> специалист. </a:t>
            </a:r>
            <a:r>
              <a:rPr lang="ru-RU" sz="1100" dirty="0" smtClean="0"/>
              <a:t>Оценивает потенциал рынка и выполняет патентный поиск.</a:t>
            </a:r>
            <a:endParaRPr lang="ru-RU" sz="11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1" t="7289" r="10319" b="11579"/>
          <a:stretch/>
        </p:blipFill>
        <p:spPr>
          <a:xfrm>
            <a:off x="8130614" y="4413192"/>
            <a:ext cx="1231594" cy="17108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406752" y="4413192"/>
            <a:ext cx="171302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Каталевский Павел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en-US" sz="1100" dirty="0"/>
              <a:t>CMO</a:t>
            </a:r>
            <a:r>
              <a:rPr lang="ru-RU" sz="1100" dirty="0"/>
              <a:t> специалист. </a:t>
            </a:r>
            <a:r>
              <a:rPr lang="ru-RU" sz="1100" dirty="0" smtClean="0"/>
              <a:t>Составляет бизнес-модель проекта. Определяет план развития проекта.</a:t>
            </a:r>
            <a:endParaRPr lang="ru-RU" sz="11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58" y="4004699"/>
            <a:ext cx="1310357" cy="16359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14731" y="4004699"/>
            <a:ext cx="159389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Питерцев Алексей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en-US" sz="1100" dirty="0"/>
              <a:t>CMO</a:t>
            </a:r>
            <a:r>
              <a:rPr lang="ru-RU" sz="1100" dirty="0"/>
              <a:t> специалист. Определяет и утверждает маркетинговую стратегию проекта.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321" y="3233229"/>
            <a:ext cx="1292128" cy="126736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650792" y="3176650"/>
            <a:ext cx="1771133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/>
              <a:t>Недворягин</a:t>
            </a:r>
            <a:r>
              <a:rPr lang="ru-RU" sz="1200" b="1" dirty="0" smtClean="0"/>
              <a:t> Артем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en-US" sz="1100" dirty="0"/>
              <a:t>CMO</a:t>
            </a:r>
            <a:r>
              <a:rPr lang="ru-RU" sz="1100" dirty="0"/>
              <a:t> специалист. </a:t>
            </a:r>
            <a:r>
              <a:rPr lang="ru-RU" sz="1100" dirty="0" smtClean="0"/>
              <a:t>Определение проблемы у заказчика. Поиск возможных решений.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c612441-9502-4d03-96ef-459065c861af"/>
    <ds:schemaRef ds:uri="http://purl.org/dc/terms/"/>
    <ds:schemaRef ds:uri="http://schemas.openxmlformats.org/package/2006/metadata/core-propertie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3172</TotalTime>
  <Words>660</Words>
  <Application>Microsoft Office PowerPoint</Application>
  <PresentationFormat>Произвольный</PresentationFormat>
  <Paragraphs>236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Презентация</vt:lpstr>
      <vt:lpstr>Прогнозирование отказов механизмов силовых электроприводов за счет вибродиагностики подшипниковых узлов с дальнейшей обработкой при помощи искусственного интеллекта</vt:lpstr>
      <vt:lpstr>Актуальность проекта и проблема клиента</vt:lpstr>
      <vt:lpstr>Решение</vt:lpstr>
      <vt:lpstr>Решение</vt:lpstr>
      <vt:lpstr>Решение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Иван</cp:lastModifiedBy>
  <cp:revision>394</cp:revision>
  <dcterms:created xsi:type="dcterms:W3CDTF">2022-04-04T12:37:27Z</dcterms:created>
  <dcterms:modified xsi:type="dcterms:W3CDTF">2023-11-17T07:51:44Z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