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47" d="100"/>
          <a:sy n="147" d="100"/>
        </p:scale>
        <p:origin x="-642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0414-CE23-4033-AAF7-15885260D006}" type="datetimeFigureOut">
              <a:rPr lang="ru-RU" smtClean="0"/>
              <a:pPr/>
              <a:t>24.06.2022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93A24-B44C-4F65-B826-87310DDFC0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8163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0414-CE23-4033-AAF7-15885260D006}" type="datetimeFigureOut">
              <a:rPr lang="ru-RU" smtClean="0"/>
              <a:pPr/>
              <a:t>24.06.2022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93A24-B44C-4F65-B826-87310DDFC0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1809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0414-CE23-4033-AAF7-15885260D006}" type="datetimeFigureOut">
              <a:rPr lang="ru-RU" smtClean="0"/>
              <a:pPr/>
              <a:t>24.06.2022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93A24-B44C-4F65-B826-87310DDFC0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5136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0414-CE23-4033-AAF7-15885260D006}" type="datetimeFigureOut">
              <a:rPr lang="ru-RU" smtClean="0"/>
              <a:pPr/>
              <a:t>24.06.2022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93A24-B44C-4F65-B826-87310DDFC0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37150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0414-CE23-4033-AAF7-15885260D006}" type="datetimeFigureOut">
              <a:rPr lang="ru-RU" smtClean="0"/>
              <a:pPr/>
              <a:t>24.06.2022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93A24-B44C-4F65-B826-87310DDFC0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56765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0414-CE23-4033-AAF7-15885260D006}" type="datetimeFigureOut">
              <a:rPr lang="ru-RU" smtClean="0"/>
              <a:pPr/>
              <a:t>24.06.2022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93A24-B44C-4F65-B826-87310DDFC0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93083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0414-CE23-4033-AAF7-15885260D006}" type="datetimeFigureOut">
              <a:rPr lang="ru-RU" smtClean="0"/>
              <a:pPr/>
              <a:t>24.06.2022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93A24-B44C-4F65-B826-87310DDFC0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12665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0414-CE23-4033-AAF7-15885260D006}" type="datetimeFigureOut">
              <a:rPr lang="ru-RU" smtClean="0"/>
              <a:pPr/>
              <a:t>24.06.2022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93A24-B44C-4F65-B826-87310DDFC0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00367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0414-CE23-4033-AAF7-15885260D006}" type="datetimeFigureOut">
              <a:rPr lang="ru-RU" smtClean="0"/>
              <a:pPr/>
              <a:t>24.06.2022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93A24-B44C-4F65-B826-87310DDFC0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9266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0414-CE23-4033-AAF7-15885260D006}" type="datetimeFigureOut">
              <a:rPr lang="ru-RU" smtClean="0"/>
              <a:pPr/>
              <a:t>24.06.2022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93A24-B44C-4F65-B826-87310DDFC0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92752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0414-CE23-4033-AAF7-15885260D006}" type="datetimeFigureOut">
              <a:rPr lang="ru-RU" smtClean="0"/>
              <a:pPr/>
              <a:t>24.06.2022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93A24-B44C-4F65-B826-87310DDFC0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5907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70414-CE23-4033-AAF7-15885260D006}" type="datetimeFigureOut">
              <a:rPr lang="ru-RU" smtClean="0"/>
              <a:pPr/>
              <a:t>24.06.2022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93A24-B44C-4F65-B826-87310DDFC0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0212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air63.00@mail.ru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76" y="16458"/>
            <a:ext cx="823021" cy="539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576" y="16458"/>
            <a:ext cx="9127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latin typeface="Century Gothic" panose="020B0502020202020204" pitchFamily="34" charset="0"/>
              </a:rPr>
              <a:t>Технологии профилактики осложнений в интенсивной терапии</a:t>
            </a:r>
            <a:endParaRPr lang="ru-RU" sz="1400" dirty="0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576" y="619185"/>
            <a:ext cx="2179160" cy="473975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000" b="1" u="sng" dirty="0" smtClean="0">
                <a:latin typeface="Century Gothic" panose="020B0502020202020204" pitchFamily="34" charset="0"/>
              </a:rPr>
              <a:t>Команда</a:t>
            </a:r>
            <a:r>
              <a:rPr lang="ru-RU" sz="1000" dirty="0" smtClean="0">
                <a:latin typeface="Century Gothic" panose="020B0502020202020204" pitchFamily="34" charset="0"/>
              </a:rPr>
              <a:t>:</a:t>
            </a:r>
          </a:p>
          <a:p>
            <a:pPr marL="85725">
              <a:buAutoNum type="arabicPeriod"/>
            </a:pPr>
            <a:r>
              <a:rPr lang="ru-RU" sz="1000" b="1" dirty="0" smtClean="0">
                <a:latin typeface="Century Gothic" panose="020B0502020202020204" pitchFamily="34" charset="0"/>
              </a:rPr>
              <a:t> Александр Поляев, </a:t>
            </a:r>
            <a:r>
              <a:rPr lang="ru-RU" sz="1000" dirty="0" smtClean="0">
                <a:latin typeface="Century Gothic" panose="020B0502020202020204" pitchFamily="34" charset="0"/>
              </a:rPr>
              <a:t>детский анестезиолог-реаниматолог. Опыт внедрения в практику ОРИТ современных лечебных и диагностических технологий. </a:t>
            </a:r>
          </a:p>
          <a:p>
            <a:pPr marL="85725"/>
            <a:r>
              <a:rPr lang="ru-RU" sz="1000" b="1" dirty="0" smtClean="0">
                <a:latin typeface="Century Gothic" panose="020B0502020202020204" pitchFamily="34" charset="0"/>
              </a:rPr>
              <a:t>Пётр Муравьев,         </a:t>
            </a:r>
            <a:r>
              <a:rPr lang="ru-RU" sz="1000" dirty="0" smtClean="0">
                <a:latin typeface="Century Gothic" panose="020B0502020202020204" pitchFamily="34" charset="0"/>
              </a:rPr>
              <a:t>инженер-медтехник.  </a:t>
            </a:r>
            <a:r>
              <a:rPr lang="ru-RU" sz="10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ea typeface="Microsoft YaHei"/>
              </a:rPr>
              <a:t>Разработка, конструирование и сервис медицинских приборов </a:t>
            </a:r>
          </a:p>
          <a:p>
            <a:r>
              <a:rPr lang="ru-RU" sz="1000" b="1" dirty="0" smtClean="0">
                <a:latin typeface="Century Gothic" panose="020B0502020202020204" pitchFamily="34" charset="0"/>
              </a:rPr>
              <a:t>2</a:t>
            </a:r>
            <a:r>
              <a:rPr lang="ru-RU" sz="1000" dirty="0" smtClean="0">
                <a:latin typeface="Century Gothic" panose="020B0502020202020204" pitchFamily="34" charset="0"/>
              </a:rPr>
              <a:t>.  Дизайн и эргономика:</a:t>
            </a:r>
          </a:p>
          <a:p>
            <a:r>
              <a:rPr lang="ru-RU" sz="1000" dirty="0" smtClean="0">
                <a:latin typeface="Century Gothic" panose="020B0502020202020204" pitchFamily="34" charset="0"/>
              </a:rPr>
              <a:t>     - </a:t>
            </a:r>
            <a:r>
              <a:rPr lang="ru-RU" sz="1000" b="1" dirty="0" smtClean="0">
                <a:latin typeface="Century Gothic" panose="020B0502020202020204" pitchFamily="34" charset="0"/>
              </a:rPr>
              <a:t>Николай Куклев, </a:t>
            </a:r>
            <a:r>
              <a:rPr lang="ru-RU" sz="1000" dirty="0" smtClean="0">
                <a:latin typeface="Century Gothic" panose="020B0502020202020204" pitchFamily="34" charset="0"/>
              </a:rPr>
              <a:t>скульптор, художник</a:t>
            </a:r>
            <a:r>
              <a:rPr lang="ru-RU" sz="1000" dirty="0" smtClean="0">
                <a:latin typeface="Century Gothic" panose="020B0502020202020204" pitchFamily="34" charset="0"/>
              </a:rPr>
              <a:t>.</a:t>
            </a:r>
          </a:p>
          <a:p>
            <a:r>
              <a:rPr lang="ru-RU" sz="1000" b="1" dirty="0" smtClean="0">
                <a:latin typeface="Century Gothic" panose="020B0502020202020204" pitchFamily="34" charset="0"/>
              </a:rPr>
              <a:t>3. </a:t>
            </a:r>
            <a:r>
              <a:rPr lang="ru-RU" sz="1000" dirty="0" smtClean="0">
                <a:latin typeface="Century Gothic" panose="020B0502020202020204" pitchFamily="34" charset="0"/>
              </a:rPr>
              <a:t>Маркетинг </a:t>
            </a:r>
            <a:r>
              <a:rPr lang="ru-RU" sz="1000" dirty="0" smtClean="0">
                <a:latin typeface="Century Gothic" panose="020B0502020202020204" pitchFamily="34" charset="0"/>
              </a:rPr>
              <a:t>и продажи:</a:t>
            </a:r>
          </a:p>
          <a:p>
            <a:r>
              <a:rPr lang="ru-RU" sz="1000" dirty="0">
                <a:latin typeface="Century Gothic" panose="020B0502020202020204" pitchFamily="34" charset="0"/>
              </a:rPr>
              <a:t> </a:t>
            </a:r>
            <a:r>
              <a:rPr lang="ru-RU" sz="1000" dirty="0" smtClean="0">
                <a:latin typeface="Century Gothic" panose="020B0502020202020204" pitchFamily="34" charset="0"/>
              </a:rPr>
              <a:t>   - </a:t>
            </a:r>
            <a:r>
              <a:rPr lang="ru-RU" sz="1000" b="1" dirty="0" smtClean="0">
                <a:latin typeface="Century Gothic" panose="020B0502020202020204" pitchFamily="34" charset="0"/>
              </a:rPr>
              <a:t>Максим Аравин</a:t>
            </a:r>
          </a:p>
          <a:p>
            <a:r>
              <a:rPr lang="ru-RU" sz="1000" b="1" dirty="0" smtClean="0">
                <a:latin typeface="Century Gothic" panose="020B0502020202020204" pitchFamily="34" charset="0"/>
              </a:rPr>
              <a:t>4</a:t>
            </a:r>
            <a:r>
              <a:rPr lang="ru-RU" sz="1000" b="1" dirty="0" smtClean="0">
                <a:latin typeface="Century Gothic" panose="020B0502020202020204" pitchFamily="34" charset="0"/>
              </a:rPr>
              <a:t>.  </a:t>
            </a:r>
            <a:r>
              <a:rPr lang="ru-RU" sz="1000" dirty="0" smtClean="0">
                <a:latin typeface="Century Gothic" panose="020B0502020202020204" pitchFamily="34" charset="0"/>
              </a:rPr>
              <a:t>Менторы/Советники:</a:t>
            </a:r>
          </a:p>
          <a:p>
            <a:r>
              <a:rPr lang="ru-RU" sz="1000" dirty="0" smtClean="0">
                <a:latin typeface="Century Gothic" panose="020B0502020202020204" pitchFamily="34" charset="0"/>
              </a:rPr>
              <a:t> </a:t>
            </a:r>
            <a:r>
              <a:rPr lang="ru-RU" sz="1000" b="1" dirty="0" smtClean="0">
                <a:latin typeface="Century Gothic" panose="020B0502020202020204" pitchFamily="34" charset="0"/>
              </a:rPr>
              <a:t>Владимир Стадлер, </a:t>
            </a:r>
            <a:r>
              <a:rPr lang="ru-RU" sz="1000" dirty="0" smtClean="0">
                <a:latin typeface="Century Gothic" panose="020B0502020202020204" pitchFamily="34" charset="0"/>
              </a:rPr>
              <a:t>член совета Федерации Анестезиологов и Реаниматологов РФ</a:t>
            </a:r>
            <a:r>
              <a:rPr lang="ru-RU" sz="1000" b="1" dirty="0" smtClean="0">
                <a:latin typeface="Century Gothic" panose="020B0502020202020204" pitchFamily="34" charset="0"/>
              </a:rPr>
              <a:t>;</a:t>
            </a:r>
          </a:p>
          <a:p>
            <a:r>
              <a:rPr lang="ru-RU" sz="1000" b="1" dirty="0" smtClean="0">
                <a:latin typeface="Century Gothic" panose="020B0502020202020204" pitchFamily="34" charset="0"/>
              </a:rPr>
              <a:t>Александр Максимов, </a:t>
            </a:r>
            <a:r>
              <a:rPr lang="ru-RU" sz="1000" dirty="0" smtClean="0">
                <a:latin typeface="Century Gothic" panose="020B0502020202020204" pitchFamily="34" charset="0"/>
              </a:rPr>
              <a:t>преподаватель курса практического менеджмента в инновациях МФТИ</a:t>
            </a:r>
            <a:r>
              <a:rPr lang="ru-RU" sz="1000" b="1" dirty="0" smtClean="0">
                <a:latin typeface="Century Gothic" panose="020B0502020202020204" pitchFamily="34" charset="0"/>
              </a:rPr>
              <a:t>;</a:t>
            </a:r>
          </a:p>
          <a:p>
            <a:r>
              <a:rPr lang="ru-RU" sz="1000" b="1" dirty="0" smtClean="0">
                <a:latin typeface="Century Gothic" panose="020B0502020202020204" pitchFamily="34" charset="0"/>
              </a:rPr>
              <a:t>Елена Пожарнова, </a:t>
            </a:r>
            <a:r>
              <a:rPr lang="ru-RU" sz="10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ea typeface="Microsoft YaHei"/>
              </a:rPr>
              <a:t>директор Фонда содействия развитию венчурных инвестиций СО</a:t>
            </a:r>
            <a:r>
              <a:rPr lang="ru-RU" sz="1000" b="1" dirty="0">
                <a:latin typeface="Century Gothic" panose="020B0502020202020204" pitchFamily="34" charset="0"/>
              </a:rPr>
              <a:t>.</a:t>
            </a:r>
            <a:endParaRPr lang="ru-RU" sz="1000" b="1" dirty="0" smtClean="0">
              <a:latin typeface="Century Gothic" panose="020B0502020202020204" pitchFamily="34" charset="0"/>
            </a:endParaRPr>
          </a:p>
          <a:p>
            <a:r>
              <a:rPr lang="ru-RU" sz="1200" dirty="0" smtClean="0">
                <a:latin typeface="Century Gothic" panose="020B0502020202020204" pitchFamily="34" charset="0"/>
              </a:rPr>
              <a:t> </a:t>
            </a:r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51720" y="555526"/>
            <a:ext cx="2376263" cy="30162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000" b="1" u="sng" dirty="0" smtClean="0">
                <a:latin typeface="Century Gothic" panose="020B0502020202020204" pitchFamily="34" charset="0"/>
              </a:rPr>
              <a:t>Проблема</a:t>
            </a:r>
            <a:r>
              <a:rPr lang="ru-RU" sz="1000" dirty="0" smtClean="0">
                <a:latin typeface="Century Gothic" panose="020B0502020202020204" pitchFamily="34" charset="0"/>
              </a:rPr>
              <a:t>: ежегодно около 1млн. человек проводится  ИВЛ, 80%  получат осложнения, 20% которых необратимы, а 10% - летальны.</a:t>
            </a:r>
          </a:p>
          <a:p>
            <a:r>
              <a:rPr lang="ru-RU" sz="1000" b="1" u="sng" dirty="0" smtClean="0">
                <a:latin typeface="Century Gothic" panose="020B0502020202020204" pitchFamily="34" charset="0"/>
              </a:rPr>
              <a:t>Наше решение</a:t>
            </a:r>
            <a:r>
              <a:rPr lang="ru-RU" sz="1000" dirty="0" smtClean="0">
                <a:latin typeface="Century Gothic" panose="020B0502020202020204" pitchFamily="34" charset="0"/>
              </a:rPr>
              <a:t>: система комплексной профилактики осложнений ИВЛ уменьшит или предотвратит наиболее распространенные осложнения, связанные с ИВЛ, и позволит сберечь голосовые связки от ларингомаляции, трахею – от трахеомаляции, легкие пациента от ВАП*. </a:t>
            </a:r>
          </a:p>
          <a:p>
            <a:r>
              <a:rPr lang="ru-RU" sz="1000" b="1" u="sng" dirty="0" smtClean="0">
                <a:latin typeface="Century Gothic" panose="020B0502020202020204" pitchFamily="34" charset="0"/>
              </a:rPr>
              <a:t>Продукт</a:t>
            </a:r>
            <a:r>
              <a:rPr lang="ru-RU" sz="1000" dirty="0" smtClean="0">
                <a:latin typeface="Century Gothic" panose="020B0502020202020204" pitchFamily="34" charset="0"/>
              </a:rPr>
              <a:t> </a:t>
            </a:r>
            <a:r>
              <a:rPr lang="ru-RU" sz="1000" dirty="0" smtClean="0">
                <a:latin typeface="Century Gothic" panose="020B0502020202020204" pitchFamily="34" charset="0"/>
              </a:rPr>
              <a:t>состоит из прибора – приставки к аппарату ИВЛ для динамического контроля и управления давлением в манжетах </a:t>
            </a:r>
            <a:r>
              <a:rPr lang="ru-RU" sz="1000" dirty="0" smtClean="0">
                <a:latin typeface="Century Gothic" panose="020B0502020202020204" pitchFamily="34" charset="0"/>
              </a:rPr>
              <a:t>ЭТТ</a:t>
            </a:r>
            <a:endParaRPr lang="ru-RU" sz="1000" dirty="0">
              <a:latin typeface="Century Gothic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4948014"/>
            <a:ext cx="73083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Century Gothic" panose="020B0502020202020204" pitchFamily="34" charset="0"/>
              </a:rPr>
              <a:t>ВАП* – вентилятор-ассоциированная пневмония, тяжелая пневмония, связанная с проведением ИВЛ.</a:t>
            </a:r>
            <a:endParaRPr lang="ru-RU" sz="1000" dirty="0">
              <a:latin typeface="Century Gothic" panose="020B0502020202020204" pitchFamily="34" charset="0"/>
            </a:endParaRPr>
          </a:p>
        </p:txBody>
      </p:sp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1" y="3481507"/>
            <a:ext cx="1368152" cy="870642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1720" y="4359798"/>
            <a:ext cx="2316345" cy="457364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3357554" y="3286130"/>
            <a:ext cx="11604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Century Gothic" panose="020B0502020202020204" pitchFamily="34" charset="0"/>
              </a:rPr>
              <a:t>и особых ЭТТ, являющихся уникальной расходным материалом для ИВЛ:</a:t>
            </a:r>
            <a:endParaRPr lang="ru-RU" sz="1000" dirty="0"/>
          </a:p>
        </p:txBody>
      </p:sp>
      <p:sp>
        <p:nvSpPr>
          <p:cNvPr id="14" name="TextBox 13"/>
          <p:cNvSpPr txBox="1"/>
          <p:nvPr/>
        </p:nvSpPr>
        <p:spPr>
          <a:xfrm>
            <a:off x="4427983" y="556146"/>
            <a:ext cx="47160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u="sng" dirty="0" smtClean="0">
                <a:latin typeface="Century Gothic" panose="020B0502020202020204" pitchFamily="34" charset="0"/>
              </a:rPr>
              <a:t>Сравнение с аналогами</a:t>
            </a:r>
            <a:r>
              <a:rPr lang="ru-RU" sz="1000" b="1" dirty="0" smtClean="0">
                <a:latin typeface="Century Gothic" panose="020B0502020202020204" pitchFamily="34" charset="0"/>
              </a:rPr>
              <a:t>:</a:t>
            </a:r>
            <a:endParaRPr lang="ru-RU" sz="1000" b="1" dirty="0">
              <a:latin typeface="Century Gothic" panose="020B0502020202020204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68065" y="767965"/>
            <a:ext cx="4775935" cy="1562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368065" y="2330834"/>
            <a:ext cx="466843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u="sng" dirty="0" smtClean="0">
                <a:latin typeface="Century Gothic" panose="020B0502020202020204" pitchFamily="34" charset="0"/>
              </a:rPr>
              <a:t>Состояние рынка</a:t>
            </a:r>
            <a:r>
              <a:rPr lang="ru-RU" sz="1000" dirty="0" smtClean="0">
                <a:latin typeface="Century Gothic" panose="020B0502020202020204" pitchFamily="34" charset="0"/>
              </a:rPr>
              <a:t>: </a:t>
            </a:r>
            <a:r>
              <a:rPr lang="en-US" sz="1000" dirty="0" smtClean="0">
                <a:latin typeface="Century Gothic" panose="020B0502020202020204" pitchFamily="34" charset="0"/>
              </a:rPr>
              <a:t>SOM=2,5</a:t>
            </a:r>
            <a:r>
              <a:rPr lang="ru-RU" sz="1000" dirty="0" smtClean="0">
                <a:latin typeface="Century Gothic" panose="020B0502020202020204" pitchFamily="34" charset="0"/>
              </a:rPr>
              <a:t>млрд </a:t>
            </a:r>
            <a:r>
              <a:rPr lang="ru-RU" sz="1000" dirty="0" err="1" smtClean="0">
                <a:latin typeface="Century Gothic" panose="020B0502020202020204" pitchFamily="34" charset="0"/>
              </a:rPr>
              <a:t>руб</a:t>
            </a:r>
            <a:r>
              <a:rPr lang="ru-RU" sz="1000" dirty="0" smtClean="0">
                <a:latin typeface="Century Gothic" panose="020B0502020202020204" pitchFamily="34" charset="0"/>
              </a:rPr>
              <a:t>, </a:t>
            </a:r>
            <a:r>
              <a:rPr lang="en-US" sz="1000" dirty="0" smtClean="0">
                <a:latin typeface="Century Gothic" panose="020B0502020202020204" pitchFamily="34" charset="0"/>
              </a:rPr>
              <a:t>SAM=11,5</a:t>
            </a:r>
            <a:r>
              <a:rPr lang="ru-RU" sz="1000" dirty="0" smtClean="0">
                <a:latin typeface="Century Gothic" panose="020B0502020202020204" pitchFamily="34" charset="0"/>
              </a:rPr>
              <a:t> млрд </a:t>
            </a:r>
            <a:r>
              <a:rPr lang="ru-RU" sz="1000" dirty="0" err="1" smtClean="0">
                <a:latin typeface="Century Gothic" panose="020B0502020202020204" pitchFamily="34" charset="0"/>
              </a:rPr>
              <a:t>руб</a:t>
            </a:r>
            <a:r>
              <a:rPr lang="ru-RU" sz="1000" dirty="0" smtClean="0">
                <a:latin typeface="Century Gothic" panose="020B0502020202020204" pitchFamily="34" charset="0"/>
              </a:rPr>
              <a:t>, + продажа расходного материала </a:t>
            </a:r>
            <a:r>
              <a:rPr lang="en-US" sz="1000" dirty="0" smtClean="0">
                <a:latin typeface="Century Gothic" panose="020B0502020202020204" pitchFamily="34" charset="0"/>
              </a:rPr>
              <a:t>SAM</a:t>
            </a:r>
            <a:r>
              <a:rPr lang="ru-RU" sz="1000" dirty="0" smtClean="0">
                <a:latin typeface="Century Gothic" panose="020B0502020202020204" pitchFamily="34" charset="0"/>
              </a:rPr>
              <a:t>(трубки)</a:t>
            </a:r>
            <a:r>
              <a:rPr lang="en-US" sz="1000" dirty="0" smtClean="0">
                <a:latin typeface="Century Gothic" panose="020B0502020202020204" pitchFamily="34" charset="0"/>
              </a:rPr>
              <a:t>=</a:t>
            </a:r>
            <a:r>
              <a:rPr lang="ru-RU" sz="1000" dirty="0" smtClean="0">
                <a:latin typeface="Century Gothic" panose="020B0502020202020204" pitchFamily="34" charset="0"/>
              </a:rPr>
              <a:t>150млн/ ежегодно</a:t>
            </a:r>
          </a:p>
          <a:p>
            <a:r>
              <a:rPr lang="ru-RU" sz="1000" b="1" dirty="0" smtClean="0">
                <a:latin typeface="Century Gothic" panose="020B0502020202020204" pitchFamily="34" charset="0"/>
              </a:rPr>
              <a:t>Инвестиции: 0,5млн+0,5млн от СЕО и СТО в 2019-2021гг.</a:t>
            </a:r>
          </a:p>
          <a:p>
            <a:pPr marL="712788" indent="-712788"/>
            <a:r>
              <a:rPr lang="ru-RU" sz="1000" b="1" dirty="0" smtClean="0">
                <a:latin typeface="Century Gothic" panose="020B0502020202020204" pitchFamily="34" charset="0"/>
              </a:rPr>
              <a:t>Потребно: этап создания </a:t>
            </a:r>
            <a:r>
              <a:rPr lang="en-US" sz="1000" b="1" dirty="0" smtClean="0">
                <a:latin typeface="Century Gothic" panose="020B0502020202020204" pitchFamily="34" charset="0"/>
              </a:rPr>
              <a:t>MVP</a:t>
            </a:r>
            <a:r>
              <a:rPr lang="en-US" sz="1000" dirty="0" smtClean="0">
                <a:latin typeface="Century Gothic" panose="020B0502020202020204" pitchFamily="34" charset="0"/>
              </a:rPr>
              <a:t> </a:t>
            </a:r>
            <a:r>
              <a:rPr lang="ru-RU" sz="1000" dirty="0" smtClean="0">
                <a:latin typeface="Century Gothic" panose="020B0502020202020204" pitchFamily="34" charset="0"/>
              </a:rPr>
              <a:t>и тех. документации (1год): </a:t>
            </a:r>
            <a:r>
              <a:rPr lang="ru-RU" sz="1000" b="1" dirty="0" smtClean="0">
                <a:latin typeface="Century Gothic" panose="020B0502020202020204" pitchFamily="34" charset="0"/>
              </a:rPr>
              <a:t>3</a:t>
            </a:r>
            <a:r>
              <a:rPr lang="ru-RU" sz="1000" dirty="0" smtClean="0">
                <a:latin typeface="Century Gothic" panose="020B0502020202020204" pitchFamily="34" charset="0"/>
              </a:rPr>
              <a:t> </a:t>
            </a:r>
            <a:r>
              <a:rPr lang="ru-RU" sz="1000" b="1" dirty="0" smtClean="0">
                <a:latin typeface="Century Gothic" panose="020B0502020202020204" pitchFamily="34" charset="0"/>
              </a:rPr>
              <a:t>млн</a:t>
            </a:r>
            <a:r>
              <a:rPr lang="ru-RU" sz="1000" dirty="0" smtClean="0">
                <a:latin typeface="Century Gothic" panose="020B0502020202020204" pitchFamily="34" charset="0"/>
              </a:rPr>
              <a:t>.</a:t>
            </a:r>
          </a:p>
          <a:p>
            <a:r>
              <a:rPr lang="ru-RU" sz="1000" b="1" dirty="0" smtClean="0">
                <a:latin typeface="Century Gothic" panose="020B0502020202020204" pitchFamily="34" charset="0"/>
              </a:rPr>
              <a:t>На этапе регистрации </a:t>
            </a:r>
            <a:r>
              <a:rPr lang="ru-RU" sz="1000" dirty="0" smtClean="0">
                <a:latin typeface="Century Gothic" panose="020B0502020202020204" pitchFamily="34" charset="0"/>
              </a:rPr>
              <a:t>и сертификации (2 и 3й год):  </a:t>
            </a:r>
            <a:r>
              <a:rPr lang="ru-RU" sz="1000" b="1" dirty="0" smtClean="0">
                <a:latin typeface="Century Gothic" panose="020B0502020202020204" pitchFamily="34" charset="0"/>
              </a:rPr>
              <a:t>11,15</a:t>
            </a:r>
            <a:r>
              <a:rPr lang="ru-RU" sz="1000" dirty="0" smtClean="0">
                <a:latin typeface="Century Gothic" panose="020B0502020202020204" pitchFamily="34" charset="0"/>
              </a:rPr>
              <a:t> </a:t>
            </a:r>
            <a:r>
              <a:rPr lang="ru-RU" sz="1000" b="1" dirty="0" smtClean="0">
                <a:latin typeface="Century Gothic" panose="020B0502020202020204" pitchFamily="34" charset="0"/>
              </a:rPr>
              <a:t>млн</a:t>
            </a:r>
            <a:r>
              <a:rPr lang="ru-RU" sz="1000" dirty="0" smtClean="0">
                <a:latin typeface="Century Gothic" panose="020B0502020202020204" pitchFamily="34" charset="0"/>
              </a:rPr>
              <a:t>.</a:t>
            </a:r>
          </a:p>
          <a:p>
            <a:r>
              <a:rPr lang="ru-RU" sz="1000" b="1" dirty="0" smtClean="0">
                <a:latin typeface="Century Gothic" panose="020B0502020202020204" pitchFamily="34" charset="0"/>
              </a:rPr>
              <a:t>На этапе опытных партий </a:t>
            </a:r>
            <a:r>
              <a:rPr lang="ru-RU" sz="1000" dirty="0" smtClean="0">
                <a:latin typeface="Century Gothic" panose="020B0502020202020204" pitchFamily="34" charset="0"/>
              </a:rPr>
              <a:t>и первых продаж(4й год)</a:t>
            </a:r>
            <a:r>
              <a:rPr lang="ru-RU" sz="1000" b="1" dirty="0" smtClean="0">
                <a:latin typeface="Century Gothic" panose="020B0502020202020204" pitchFamily="34" charset="0"/>
              </a:rPr>
              <a:t>: 9,56млн</a:t>
            </a:r>
          </a:p>
          <a:p>
            <a:r>
              <a:rPr lang="ru-RU" sz="1000" b="1" dirty="0" smtClean="0">
                <a:latin typeface="Century Gothic" panose="020B0502020202020204" pitchFamily="34" charset="0"/>
              </a:rPr>
              <a:t>На 5году </a:t>
            </a:r>
            <a:r>
              <a:rPr lang="ru-RU" sz="1000" dirty="0" smtClean="0">
                <a:latin typeface="Century Gothic" panose="020B0502020202020204" pitchFamily="34" charset="0"/>
              </a:rPr>
              <a:t>развития проекта прибыль превысит общие инвестиции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27983" y="3500385"/>
            <a:ext cx="4608513" cy="116955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00" b="1" u="sng" dirty="0" smtClean="0">
                <a:latin typeface="Century Gothic" panose="020B0502020202020204" pitchFamily="34" charset="0"/>
              </a:rPr>
              <a:t>Почему сейчас?</a:t>
            </a:r>
          </a:p>
          <a:p>
            <a:r>
              <a:rPr lang="ru-RU" sz="1000" dirty="0" smtClean="0">
                <a:latin typeface="Century Gothic" panose="020B0502020202020204" pitchFamily="34" charset="0"/>
              </a:rPr>
              <a:t>Пандемия </a:t>
            </a:r>
            <a:r>
              <a:rPr lang="en-US" sz="1000" dirty="0" smtClean="0">
                <a:latin typeface="Century Gothic" panose="020B0502020202020204" pitchFamily="34" charset="0"/>
              </a:rPr>
              <a:t>COVID-19</a:t>
            </a:r>
            <a:r>
              <a:rPr lang="ru-RU" sz="1000" dirty="0" smtClean="0">
                <a:latin typeface="Century Gothic" panose="020B0502020202020204" pitchFamily="34" charset="0"/>
              </a:rPr>
              <a:t> отлично</a:t>
            </a:r>
            <a:r>
              <a:rPr lang="en-US" sz="1000" dirty="0" smtClean="0">
                <a:latin typeface="Century Gothic" panose="020B0502020202020204" pitchFamily="34" charset="0"/>
              </a:rPr>
              <a:t> </a:t>
            </a:r>
            <a:r>
              <a:rPr lang="ru-RU" sz="1000" dirty="0" smtClean="0">
                <a:latin typeface="Century Gothic" panose="020B0502020202020204" pitchFamily="34" charset="0"/>
              </a:rPr>
              <a:t>подготовила рынок ИВЛ к нашему приходу – система здравоохранения перенасыщена аппаратами ИВЛ предшествующих поколений. Сопоставимые технологии профилактики осложнений ИВЛ от наших зарубежных партнеров будут значимы на рынке не раньше чем через 10 лет, и будут стоить значительно дороже, если вообще будут доступны в РФ.</a:t>
            </a:r>
            <a:endParaRPr lang="ru-RU" sz="1000" dirty="0">
              <a:latin typeface="Century Gothic" panose="020B0502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27983" y="4731990"/>
            <a:ext cx="4608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u="sng" dirty="0" smtClean="0">
                <a:latin typeface="Century Gothic" panose="020B0502020202020204" pitchFamily="34" charset="0"/>
              </a:rPr>
              <a:t>Контакты</a:t>
            </a:r>
            <a:r>
              <a:rPr lang="ru-RU" sz="1000" dirty="0" smtClean="0">
                <a:latin typeface="Century Gothic" panose="020B0502020202020204" pitchFamily="34" charset="0"/>
              </a:rPr>
              <a:t>:+79371777189,</a:t>
            </a:r>
            <a:r>
              <a:rPr lang="ru-RU" sz="1000" u="sng" dirty="0" smtClean="0">
                <a:latin typeface="Century Gothic" panose="020B0502020202020204" pitchFamily="34" charset="0"/>
              </a:rPr>
              <a:t> </a:t>
            </a:r>
            <a:r>
              <a:rPr lang="en-US" altLang="ru-RU" sz="1000" dirty="0" smtClean="0">
                <a:solidFill>
                  <a:schemeClr val="tx1"/>
                </a:solidFill>
                <a:latin typeface="Century Gothic" panose="020B0502020202020204" pitchFamily="34" charset="0"/>
                <a:ea typeface="Proxima Nova Bold" charset="0"/>
                <a:cs typeface="Times New Roman" pitchFamily="18" charset="0"/>
                <a:hlinkClick r:id="rId6"/>
              </a:rPr>
              <a:t>air63.00@mail.ru</a:t>
            </a:r>
            <a:r>
              <a:rPr lang="ru-RU" altLang="ru-RU" sz="1000" dirty="0" smtClean="0">
                <a:latin typeface="Century Gothic" panose="020B0502020202020204" pitchFamily="34" charset="0"/>
              </a:rPr>
              <a:t>, </a:t>
            </a:r>
            <a:r>
              <a:rPr lang="en-US" altLang="ru-RU" sz="1000" dirty="0" smtClean="0">
                <a:latin typeface="Century Gothic" panose="020B0502020202020204" pitchFamily="34" charset="0"/>
              </a:rPr>
              <a:t>alexandrpolyajev@yandex.ru</a:t>
            </a:r>
            <a:endParaRPr lang="ru-RU" altLang="ru-RU" sz="1000" dirty="0" smtClean="0">
              <a:solidFill>
                <a:schemeClr val="tx1"/>
              </a:solidFill>
              <a:latin typeface="Times New Roman" pitchFamily="18" charset="0"/>
              <a:ea typeface="Proxima Nova Bold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539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</TotalTime>
  <Words>352</Words>
  <Application>Microsoft Office PowerPoint</Application>
  <PresentationFormat>Экран (16:9)</PresentationFormat>
  <Paragraphs>28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Мурчание</dc:creator>
  <cp:lastModifiedBy>Пользователь Windows</cp:lastModifiedBy>
  <cp:revision>23</cp:revision>
  <dcterms:created xsi:type="dcterms:W3CDTF">2022-06-24T10:53:55Z</dcterms:created>
  <dcterms:modified xsi:type="dcterms:W3CDTF">2022-06-24T19:08:54Z</dcterms:modified>
</cp:coreProperties>
</file>