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Montserrat Light"/>
      <p:regular r:id="rId18"/>
      <p:bold r:id="rId19"/>
      <p:italic r:id="rId20"/>
      <p:boldItalic r:id="rId21"/>
    </p:embeddedFont>
    <p:embeddedFont>
      <p:font typeface="Arial Black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32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pos="7401">
          <p15:clr>
            <a:srgbClr val="A4A3A4"/>
          </p15:clr>
        </p15:guide>
        <p15:guide id="6" pos="2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56A197-0720-42B4-812B-095F6C61AF4C}">
  <a:tblStyle styleId="{A656A197-0720-42B4-812B-095F6C61AF4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37" orient="horz"/>
        <p:guide pos="3840"/>
        <p:guide pos="232" orient="horz"/>
        <p:guide pos="4065" orient="horz"/>
        <p:guide pos="7401"/>
        <p:guide pos="27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italic.fntdata"/><Relationship Id="rId11" Type="http://schemas.openxmlformats.org/officeDocument/2006/relationships/slide" Target="slides/slide5.xml"/><Relationship Id="rId22" Type="http://schemas.openxmlformats.org/officeDocument/2006/relationships/font" Target="fonts/ArialBlack-regular.fntdata"/><Relationship Id="rId10" Type="http://schemas.openxmlformats.org/officeDocument/2006/relationships/slide" Target="slides/slide4.xml"/><Relationship Id="rId21" Type="http://schemas.openxmlformats.org/officeDocument/2006/relationships/font" Target="fonts/MontserratLigh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showMasterSp="0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showMasterSp="0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showMasterSp="0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7"/>
          <p:cNvSpPr txBox="1"/>
          <p:nvPr>
            <p:ph idx="3" type="body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showMasterSp="0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/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" type="body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9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9" name="Google Shape;6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0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1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7" name="Google Shape;7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showMasterSp="0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" type="body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84" name="Google Shape;8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showMasterSp="0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H:\Кванториум\17-01-30 Урок технологии\img\shutterstock_475051996 [Converted]-01.png" id="15" name="Google Shape;1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 flipH="1">
            <a:off x="0" y="3"/>
            <a:ext cx="12192000" cy="14730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Кванториум\лого кванториум.png" id="16" name="Google Shape;16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72597" y="6349572"/>
            <a:ext cx="583736" cy="5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9241689" y="646186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6977779" y="2967812"/>
            <a:ext cx="4872941" cy="3457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8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8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Название проекта:</a:t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 проекта:</a:t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2400" u="none" cap="none" strike="noStrik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Система сбора и транспортировки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Солнечного света</a:t>
            </a:r>
            <a:endParaRPr i="1" sz="24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Редченков А.А., Хлябин А.А., Фомин Д.В.</a:t>
            </a:r>
            <a:endParaRPr i="1" sz="24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/>
          </a:p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487680" y="914400"/>
            <a:ext cx="10836183" cy="61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Неэффективность методов решения проблемы освещения и обеспечения УФ излучением тёмных помещений днём</a:t>
            </a:r>
            <a:endParaRPr i="1" sz="24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487682" y="1706880"/>
            <a:ext cx="11261407" cy="189356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None/>
            </a:pPr>
            <a:r>
              <a:rPr b="0" i="1" lang="ru-RU" sz="2200" u="none" cap="none" strike="noStrik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Для обеспечения освещением и УФ излучением тёмных помещений днём люди используют неэкологичные и неэкономичные методы.</a:t>
            </a:r>
            <a:endParaRPr b="0" i="1" sz="22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pp.userapi.com/c639430/v639430339/2d759/BfAoVXVWfwg.jpg" id="112" name="Google Shape;11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2560" y="3437166"/>
            <a:ext cx="1944181" cy="2592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4327" y="3437165"/>
            <a:ext cx="3456321" cy="2592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442915" y="877658"/>
            <a:ext cx="11306174" cy="61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0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Система сбора и транспортировки солнечного света </a:t>
            </a:r>
            <a:endParaRPr i="1" sz="20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442915" y="1651089"/>
            <a:ext cx="11306174" cy="317222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53100" marR="0" rtl="0" algn="l"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None/>
            </a:pPr>
            <a:r>
              <a:rPr i="1" lang="ru-RU" sz="22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Мы предлагаем использовать для решение данной проблемы естественный солнечный свет. Наша система будет собирать солнечный свет с помощью фокусирующей линзы, направленной с помощью специальной поворотной системы прямо на солнце, затем по оптоволокну вести его до места назначения, а потом рассеивать его в пункте назначения.</a:t>
            </a:r>
            <a:endParaRPr i="1" sz="22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sabirovsk.ru/uploads/product/100/102/3-450-3-0-75.jpg" id="122" name="Google Shape;12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5200" y="3695966"/>
            <a:ext cx="2572204" cy="257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4350" y="3872405"/>
            <a:ext cx="6315075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639536" y="641394"/>
            <a:ext cx="109428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53100" marR="0" rtl="0" algn="l"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1800"/>
              <a:buFont typeface="Calibri"/>
              <a:buNone/>
            </a:pPr>
            <a:r>
              <a:t/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4211249" y="185792"/>
            <a:ext cx="379943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Принцип работы</a:t>
            </a:r>
            <a:endParaRPr b="1" sz="30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1" name="Google Shape;131;p16"/>
          <p:cNvPicPr preferRelativeResize="0"/>
          <p:nvPr/>
        </p:nvPicPr>
        <p:blipFill rotWithShape="1">
          <a:blip r:embed="rId3">
            <a:alphaModFix/>
          </a:blip>
          <a:srcRect b="31945" l="32788" r="39553" t="30325"/>
          <a:stretch/>
        </p:blipFill>
        <p:spPr>
          <a:xfrm>
            <a:off x="3300035" y="1195392"/>
            <a:ext cx="5621866" cy="4793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7" name="Google Shape;137;p17"/>
          <p:cNvSpPr/>
          <p:nvPr/>
        </p:nvSpPr>
        <p:spPr>
          <a:xfrm>
            <a:off x="598714" y="356525"/>
            <a:ext cx="10983685" cy="2939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Наши основные плюсы:</a:t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Автономность (Наша сиcтема не зависит ни от чего, кроме чистоты линзы)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Экономичность (Наша система не требует затрат на энергию или частую замену деталей)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Экологичность (Наша система использует солнечную энергию для своей работы и никак не загрязняет природу)</a:t>
            </a:r>
            <a:endParaRPr i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Удобство (Наша система способна достаточно легко доставить свет в необходимое место)</a:t>
            </a:r>
            <a:endParaRPr i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Комфорт (Наша система перенаправляет чистые и приятные глазу солнечные лучи)</a:t>
            </a:r>
            <a:endParaRPr i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Инновационность (Наша система представляет собой технологичное и современное решение стандартной потребности человека)</a:t>
            </a:r>
            <a:endParaRPr i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3100" marR="0" rtl="0" algn="l">
              <a:spcBef>
                <a:spcPts val="600"/>
              </a:spcBef>
              <a:spcAft>
                <a:spcPts val="0"/>
              </a:spcAft>
              <a:buClr>
                <a:srgbClr val="0084B4"/>
              </a:buClr>
              <a:buSzPts val="1800"/>
              <a:buFont typeface="Calibri"/>
              <a:buNone/>
            </a:pPr>
            <a:r>
              <a:t/>
            </a:r>
            <a:endParaRPr i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598714" y="2875002"/>
            <a:ext cx="11593286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Наши основные минусы:</a:t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Зависимость от времени года (Зимой солнце выдаёт значительно меньше света, что будет сказываться на нашей системе) Можно решить с помощь увеличения количества линз и регулирования степени их открытости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Относительная дороговизна (Наша система нуждается в достаточно большой площади линз, что в свою очередь делает нашу систему относительно дорогой)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/>
          <p:nvPr/>
        </p:nvSpPr>
        <p:spPr>
          <a:xfrm>
            <a:off x="3554569" y="72779"/>
            <a:ext cx="44298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/>
          </a:p>
        </p:txBody>
      </p:sp>
      <p:sp>
        <p:nvSpPr>
          <p:cNvPr id="145" name="Google Shape;145;p18"/>
          <p:cNvSpPr txBox="1"/>
          <p:nvPr>
            <p:ph idx="12" type="sldNum"/>
          </p:nvPr>
        </p:nvSpPr>
        <p:spPr>
          <a:xfrm>
            <a:off x="8737600" y="6356353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6824139" y="1282836"/>
            <a:ext cx="4960500" cy="4369500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8346230" y="5833133"/>
            <a:ext cx="195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Россия</a:t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506569" y="1382119"/>
            <a:ext cx="6096000" cy="36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Мы предоставляем достаточно многогранный товар.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Наша система способна заинтересовать: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Дизайнеров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Садоводов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Обладателей подвальных помещений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Обладателей “Тёмных” квартир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Застройщиков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Косметологов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Врачей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Геологов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7307036" y="2108365"/>
            <a:ext cx="4023300" cy="3543900"/>
          </a:xfrm>
          <a:prstGeom prst="ellipse">
            <a:avLst/>
          </a:prstGeom>
          <a:solidFill>
            <a:srgbClr val="FFC000"/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7707086" y="2809718"/>
            <a:ext cx="3223200" cy="2839200"/>
          </a:xfrm>
          <a:prstGeom prst="ellipse">
            <a:avLst/>
          </a:prstGeom>
          <a:solidFill>
            <a:srgbClr val="FFFF00"/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8065938" y="3445329"/>
            <a:ext cx="2505600" cy="2207100"/>
          </a:xfrm>
          <a:prstGeom prst="ellipse">
            <a:avLst/>
          </a:prstGeom>
          <a:solidFill>
            <a:srgbClr val="92D050"/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8354175" y="1593100"/>
            <a:ext cx="2055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1,105 трлн рублей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8277914" y="2400241"/>
            <a:ext cx="1901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910 млрд рублей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8257714" y="3054216"/>
            <a:ext cx="215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143,65 млрд рублей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8374733" y="4270457"/>
            <a:ext cx="203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123,5 млн рублей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Конкуренты и ваши преимущества</a:t>
            </a:r>
            <a:endParaRPr/>
          </a:p>
        </p:txBody>
      </p:sp>
      <p:sp>
        <p:nvSpPr>
          <p:cNvPr id="161" name="Google Shape;161;p1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70C0"/>
                </a:solidFill>
              </a:rPr>
              <a:t>‹#›</a:t>
            </a:fld>
            <a:endParaRPr>
              <a:solidFill>
                <a:srgbClr val="0070C0"/>
              </a:solidFill>
            </a:endParaRPr>
          </a:p>
        </p:txBody>
      </p:sp>
      <p:graphicFrame>
        <p:nvGraphicFramePr>
          <p:cNvPr id="162" name="Google Shape;162;p19"/>
          <p:cNvGraphicFramePr/>
          <p:nvPr/>
        </p:nvGraphicFramePr>
        <p:xfrm>
          <a:off x="442911" y="114328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{A656A197-0720-42B4-812B-095F6C61AF4C}</a:tableStyleId>
              </a:tblPr>
              <a:tblGrid>
                <a:gridCol w="2472750"/>
                <a:gridCol w="3844375"/>
                <a:gridCol w="4822375"/>
              </a:tblGrid>
              <a:tr h="329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Параметр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Создаваемый продукт</a:t>
                      </a:r>
                      <a:endParaRPr b="1" sz="1400" u="none" cap="none" strike="noStrik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конкуренты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  <a:tr h="1004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«Система сбора и транспортировки солнечного света»</a:t>
                      </a:r>
                      <a:endParaRPr b="1" sz="1400" u="none" cap="none" strike="noStrik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«Parans»</a:t>
                      </a:r>
                      <a:endParaRPr b="1" sz="1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  <a:tr h="560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Покрытие рынка</a:t>
                      </a:r>
                      <a:endParaRPr b="1" i="0" sz="1400" u="none" cap="none" strike="noStrik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 будет продвигаться в широкие массы</a:t>
                      </a:r>
                      <a:endParaRPr b="1" sz="1400" u="none" cap="none" strike="noStrik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 рассчитан на достаточно узкую аудиторию</a:t>
                      </a:r>
                      <a:endParaRPr b="1" sz="1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  <a:tr h="560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Применение в садоводстве</a:t>
                      </a:r>
                      <a:endParaRPr b="1" i="0" sz="1400" u="none" cap="none" strike="noStrik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Одна из основных областей применения</a:t>
                      </a:r>
                      <a:endParaRPr b="1" sz="1400" u="none" cap="none" strike="noStrik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 не предназначен для применения в данной области</a:t>
                      </a:r>
                      <a:endParaRPr b="1" sz="1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  <a:tr h="539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Доступность</a:t>
                      </a:r>
                      <a:endParaRPr b="1" i="0" sz="1400" u="none" cap="none" strike="noStrik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 будет удобен в приобретении и установке на территории РФ</a:t>
                      </a:r>
                      <a:endParaRPr b="1" sz="1400" u="none" cap="none" strike="noStrik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 сложно приобрести и установить на терретории РФ (Разные страны, разные языки, санкции, сложности в сервисе)</a:t>
                      </a:r>
                      <a:endParaRPr b="1" sz="1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  <a:tr h="79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Производство</a:t>
                      </a:r>
                      <a:endParaRPr b="1" i="0" sz="1400" u="none" cap="none" strike="noStrik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 данный момент не имеет настроенного производства и полноценно разработанного продукта</a:t>
                      </a:r>
                      <a:endParaRPr b="1" sz="1400" u="none" cap="none" strike="noStrik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Обладают производственными мощностями и проверенной временем разработкой</a:t>
                      </a:r>
                      <a:endParaRPr b="1" sz="1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  <a:tr h="59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(ср.)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Предположительно средняя</a:t>
                      </a:r>
                      <a:endParaRPr b="1" sz="1400" u="none" cap="none" strike="noStrik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</a:t>
                      </a:r>
                      <a:endParaRPr b="1" sz="1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  <a:tr h="501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Страна-производитель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b="1" sz="1400" u="none" cap="none" strike="noStrik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Швейцария</a:t>
                      </a:r>
                      <a:endParaRPr b="1" sz="1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D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«Lean canvas»</a:t>
            </a:r>
            <a:endParaRPr/>
          </a:p>
        </p:txBody>
      </p:sp>
      <p:sp>
        <p:nvSpPr>
          <p:cNvPr id="168" name="Google Shape;168;p2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graphicFrame>
        <p:nvGraphicFramePr>
          <p:cNvPr id="169" name="Google Shape;169;p20"/>
          <p:cNvGraphicFramePr/>
          <p:nvPr/>
        </p:nvGraphicFramePr>
        <p:xfrm>
          <a:off x="442913" y="82180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{A656A197-0720-42B4-812B-095F6C61AF4C}</a:tableStyleId>
              </a:tblPr>
              <a:tblGrid>
                <a:gridCol w="1649650"/>
                <a:gridCol w="2627475"/>
                <a:gridCol w="3054150"/>
                <a:gridCol w="2245700"/>
                <a:gridCol w="1729200"/>
              </a:tblGrid>
              <a:tr h="55887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b="1" lang="ru-RU" sz="14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Проблема и существующие альтернативы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Неэффективные способы решения проблемы нужды в освещении и УФ излучении тёмных помещений днём.</a:t>
                      </a:r>
                      <a:endParaRPr b="0" sz="12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Альтернатив, не продолжающих данную проблему на данный момент не существует</a:t>
                      </a:r>
                      <a:endParaRPr b="0" sz="12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Решение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Использование естественного солнечного света с регулированием УФ излучения</a:t>
                      </a:r>
                      <a:endParaRPr b="0" sz="12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Ценностные предложения</a:t>
                      </a:r>
                      <a:endParaRPr b="1" sz="14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Мы предлагаем установку нашей системы с учётом потребностей клиента и его индивидуальной ситуации.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Характеристики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Экологичность</a:t>
                      </a:r>
                      <a:endParaRPr b="0" sz="12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Удобство установки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Экономичность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Новизна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Индивидуальный подбор характеристик света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 Скрытое преимущество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Мы предоставляем подстраиваемую под клиента систему.</a:t>
                      </a:r>
                      <a:endParaRPr b="0" sz="1200" u="none" cap="none" strike="noStrike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Сегменты клиентов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Наша система способна заинтересовать: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Дизайнеров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Садоводов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Обладателей подвальных помещений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Обладателей “Тёмных” квартир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Застройщиков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Косметологов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Врачей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Геологов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4825">
                <a:tc vMerge="1"/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 Ключевые ресурсы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Финансы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Исследования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Маркетинг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Патент</a:t>
                      </a:r>
                      <a:endParaRPr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  <a:tc vMerge="1"/>
                <a:tc vMerge="1"/>
              </a:tr>
              <a:tr h="2469775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 Каналы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</a:t>
                      </a: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данный момент наш продукт пытается распространяться по связям.</a:t>
                      </a:r>
                      <a:endParaRPr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 дальнейшем мы планируем самостоятельно находить крупных клиентов и предлагать им свои услуги.</a:t>
                      </a:r>
                      <a:endParaRPr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Скорее всего стандартные методы рекламы также будут применяться</a:t>
                      </a:r>
                      <a:endParaRPr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1323975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 Структура издержек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</a:t>
                      </a: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затраты нашего проекта это линзы и оптоволоконные провода. Также для более глубокого исследования области необходимо приобретение спец.</a:t>
                      </a:r>
                      <a:endParaRPr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оборудования</a:t>
                      </a:r>
                      <a:endParaRPr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 Потоки доходов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Мы</a:t>
                      </a: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планируем предоставлять услуги установки </a:t>
                      </a:r>
                      <a:r>
                        <a:rPr b="0"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нашей системы с учётом потребностей клиента и его индивидуальной ситуации</a:t>
                      </a:r>
                      <a:r>
                        <a:rPr lang="ru-RU" sz="1200">
                          <a:solidFill>
                            <a:srgbClr val="1D7CA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Систему мы будем продавать с расчётом на разовый платёж.</a:t>
                      </a:r>
                      <a:endParaRPr sz="1200">
                        <a:solidFill>
                          <a:srgbClr val="1D7CA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/>
          </a:p>
        </p:txBody>
      </p:sp>
      <p:sp>
        <p:nvSpPr>
          <p:cNvPr id="176" name="Google Shape;176;p2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442913" y="1397838"/>
            <a:ext cx="11306175" cy="22520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2" marL="10237" marR="0" rtl="0" algn="l"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None/>
            </a:pPr>
            <a:r>
              <a:rPr b="0" i="1" lang="ru-RU" sz="2200" u="none" cap="none" strike="noStrik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На данный момент мы провели ряд исследований, которые помогают нам продвигать проект до его финальной стадии. Происходит активная разработка макета проекта. А также проводятся эксперименты для понятия того в каких областях можно применять данное устройство и на сколько оно  будет эффективно </a:t>
            </a:r>
            <a:endParaRPr b="0" i="1" sz="22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10237" marR="0" rtl="0" algn="l"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None/>
            </a:pPr>
            <a:r>
              <a:t/>
            </a:r>
            <a:endParaRPr b="0" i="1" sz="22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442913" y="3591285"/>
            <a:ext cx="2362200" cy="60074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7170" l="-800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42900" y="4267200"/>
            <a:ext cx="4605867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/>
          <p:nvPr/>
        </p:nvSpPr>
        <p:spPr>
          <a:xfrm rot="10800000">
            <a:off x="893769" y="4299555"/>
            <a:ext cx="2840029" cy="1292880"/>
          </a:xfrm>
          <a:prstGeom prst="arc">
            <a:avLst>
              <a:gd fmla="val 12260400" name="adj1"/>
              <a:gd fmla="val 0" name="adj2"/>
            </a:avLst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46835" y="4249177"/>
            <a:ext cx="457200" cy="276458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8724" y="3649925"/>
            <a:ext cx="5387952" cy="3030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/>
          <p:nvPr/>
        </p:nvSpPr>
        <p:spPr>
          <a:xfrm>
            <a:off x="5285740" y="0"/>
            <a:ext cx="442976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/>
          </a:p>
        </p:txBody>
      </p:sp>
      <p:sp>
        <p:nvSpPr>
          <p:cNvPr id="189" name="Google Shape;189;p22"/>
          <p:cNvSpPr txBox="1"/>
          <p:nvPr>
            <p:ph idx="12" type="sldNum"/>
          </p:nvPr>
        </p:nvSpPr>
        <p:spPr>
          <a:xfrm>
            <a:off x="8737600" y="6356353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1769135" y="1769329"/>
            <a:ext cx="3247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Редченков Артём </a:t>
            </a: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– Лидер, генератор идей</a:t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1769135" y="3392490"/>
            <a:ext cx="3979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Хлябин Александр </a:t>
            </a: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– Советчик, специалист в области физики </a:t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1856526" y="5072827"/>
            <a:ext cx="285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Фомин Дмитрий </a:t>
            </a:r>
            <a:r>
              <a:rPr i="1" lang="ru-RU" sz="18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– Программист, 3D дизайнер  </a:t>
            </a:r>
            <a:endParaRPr i="1" sz="180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625" y="3010727"/>
            <a:ext cx="1377501" cy="159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1627" y="1266905"/>
            <a:ext cx="1377500" cy="1634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625" y="4717125"/>
            <a:ext cx="1377500" cy="163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/>
          <p:nvPr/>
        </p:nvSpPr>
        <p:spPr>
          <a:xfrm>
            <a:off x="8153401" y="5297327"/>
            <a:ext cx="3200400" cy="1302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None/>
            </a:pPr>
            <a:r>
              <a:rPr b="0" i="1" lang="ru-RU" sz="2400" u="none" cap="none" strike="noStrik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+7 908 642-82-51 </a:t>
            </a:r>
            <a:endParaRPr/>
          </a:p>
          <a:p>
            <a:pPr indent="0" lvl="2" marL="0" marR="0" rtl="0" algn="l">
              <a:spcBef>
                <a:spcPts val="45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None/>
            </a:pPr>
            <a:r>
              <a:rPr i="1" lang="ru-RU" sz="2400">
                <a:solidFill>
                  <a:srgbClr val="1D7CA8"/>
                </a:solidFill>
              </a:rPr>
              <a:t>Wot3565@mail.ru</a:t>
            </a:r>
            <a:endParaRPr b="0" i="1" sz="24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0" marR="0" rtl="0" algn="ctr">
              <a:spcBef>
                <a:spcPts val="45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Calibri"/>
              <a:buNone/>
            </a:pPr>
            <a:r>
              <a:t/>
            </a:r>
            <a:endParaRPr b="1" i="1" sz="24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202" name="Google Shape;202;p23"/>
          <p:cNvSpPr/>
          <p:nvPr/>
        </p:nvSpPr>
        <p:spPr>
          <a:xfrm>
            <a:off x="6096000" y="1868578"/>
            <a:ext cx="6096000" cy="830997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4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Система сбора и транспортировки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40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Солнечного света</a:t>
            </a:r>
            <a:endParaRPr/>
          </a:p>
        </p:txBody>
      </p:sp>
      <p:sp>
        <p:nvSpPr>
          <p:cNvPr id="203" name="Google Shape;203;p23"/>
          <p:cNvSpPr/>
          <p:nvPr/>
        </p:nvSpPr>
        <p:spPr>
          <a:xfrm>
            <a:off x="6096000" y="2855268"/>
            <a:ext cx="59515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2400" u="none" cap="none" strike="noStrik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Система, собирающая солнечный свет для транспортировки с возможностью сохранения ультрафиолета </a:t>
            </a:r>
            <a:endParaRPr b="0" i="1" sz="24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3"/>
          <p:cNvSpPr/>
          <p:nvPr/>
        </p:nvSpPr>
        <p:spPr>
          <a:xfrm>
            <a:off x="451020" y="5297322"/>
            <a:ext cx="507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700">
                <a:solidFill>
                  <a:srgbClr val="1D7CA8"/>
                </a:solidFill>
              </a:rPr>
              <a:t>Выступал:</a:t>
            </a:r>
            <a:endParaRPr i="1" sz="1700">
              <a:solidFill>
                <a:srgbClr val="1D7CA8"/>
              </a:solidFill>
            </a:endParaRPr>
          </a:p>
          <a:p>
            <a:pPr indent="0" lvl="2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</a:rPr>
              <a:t>Хлябин Александр Алексеевич</a:t>
            </a:r>
            <a:endParaRPr b="0" i="1" sz="24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1225" y="2006950"/>
            <a:ext cx="3019198" cy="289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