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76" r:id="rId2"/>
    <p:sldId id="283" r:id="rId3"/>
    <p:sldId id="285" r:id="rId4"/>
    <p:sldId id="284" r:id="rId5"/>
    <p:sldId id="286" r:id="rId6"/>
    <p:sldId id="299" r:id="rId7"/>
    <p:sldId id="292" r:id="rId8"/>
    <p:sldId id="288" r:id="rId9"/>
    <p:sldId id="290" r:id="rId10"/>
    <p:sldId id="293" r:id="rId11"/>
    <p:sldId id="298" r:id="rId12"/>
    <p:sldId id="294" r:id="rId13"/>
    <p:sldId id="297" r:id="rId14"/>
    <p:sldId id="291" r:id="rId15"/>
    <p:sldId id="296" r:id="rId16"/>
    <p:sldId id="287" r:id="rId17"/>
    <p:sldId id="26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F2D"/>
    <a:srgbClr val="C8C8C8"/>
    <a:srgbClr val="005B9E"/>
    <a:srgbClr val="004C97"/>
    <a:srgbClr val="0C2340"/>
    <a:srgbClr val="0077C8"/>
    <a:srgbClr val="EC4A2D"/>
    <a:srgbClr val="FF322D"/>
    <a:srgbClr val="0015A4"/>
    <a:srgbClr val="5180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82" autoAdjust="0"/>
  </p:normalViewPr>
  <p:slideViewPr>
    <p:cSldViewPr snapToGrid="0" showGuides="1">
      <p:cViewPr varScale="1">
        <p:scale>
          <a:sx n="90" d="100"/>
          <a:sy n="90" d="100"/>
        </p:scale>
        <p:origin x="37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ris%20Volkov\Downloads\&#1056;&#1072;&#1089;&#1095;&#1077;&#1090;%20&#1043;&#1058;&#1044;%20&#1087;&#1088;&#1086;&#1090;&#1080;&#1074;%20&#1101;&#1083;&#1077;&#1082;&#1090;&#1088;&#108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ris%20Volkov\Downloads\&#1056;&#1072;&#1089;&#1095;&#1077;&#1090;%20&#1043;&#1058;&#1044;%20&#1087;&#1088;&#1086;&#1090;&#1080;&#1074;%20&#1101;&#1083;&#1077;&#1082;&#1090;&#1088;&#108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270138886237"/>
          <c:y val="5.2279821237634007E-2"/>
          <c:w val="0.68163695678103986"/>
          <c:h val="0.72575862948226633"/>
        </c:manualLayout>
      </c:layout>
      <c:lineChart>
        <c:grouping val="standard"/>
        <c:varyColors val="0"/>
        <c:ser>
          <c:idx val="0"/>
          <c:order val="0"/>
          <c:tx>
            <c:v>Полезное время эксплуатации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Лист1!$B$18:$AI$18</c:f>
              <c:numCache>
                <c:formatCode>0.0</c:formatCode>
                <c:ptCount val="34"/>
                <c:pt idx="0">
                  <c:v>6</c:v>
                </c:pt>
                <c:pt idx="1">
                  <c:v>7.1999999999999993</c:v>
                </c:pt>
                <c:pt idx="2">
                  <c:v>8.4</c:v>
                </c:pt>
                <c:pt idx="3">
                  <c:v>9.6</c:v>
                </c:pt>
                <c:pt idx="4">
                  <c:v>10.799999999999999</c:v>
                </c:pt>
                <c:pt idx="5">
                  <c:v>12</c:v>
                </c:pt>
                <c:pt idx="6">
                  <c:v>13.2</c:v>
                </c:pt>
                <c:pt idx="7">
                  <c:v>14.399999999999999</c:v>
                </c:pt>
                <c:pt idx="8">
                  <c:v>15.600000000000001</c:v>
                </c:pt>
                <c:pt idx="9">
                  <c:v>16.8</c:v>
                </c:pt>
                <c:pt idx="10">
                  <c:v>18</c:v>
                </c:pt>
                <c:pt idx="11">
                  <c:v>19.2</c:v>
                </c:pt>
                <c:pt idx="12">
                  <c:v>20.400000000000002</c:v>
                </c:pt>
                <c:pt idx="13">
                  <c:v>21.599999999999998</c:v>
                </c:pt>
                <c:pt idx="14">
                  <c:v>22.8</c:v>
                </c:pt>
                <c:pt idx="15">
                  <c:v>24</c:v>
                </c:pt>
                <c:pt idx="16">
                  <c:v>25.2</c:v>
                </c:pt>
                <c:pt idx="17">
                  <c:v>26.4</c:v>
                </c:pt>
                <c:pt idx="18">
                  <c:v>27.6</c:v>
                </c:pt>
                <c:pt idx="19">
                  <c:v>28.799999999999997</c:v>
                </c:pt>
                <c:pt idx="20">
                  <c:v>30</c:v>
                </c:pt>
                <c:pt idx="21">
                  <c:v>31.200000000000003</c:v>
                </c:pt>
                <c:pt idx="22">
                  <c:v>32.400000000000006</c:v>
                </c:pt>
                <c:pt idx="23">
                  <c:v>33.6</c:v>
                </c:pt>
                <c:pt idx="24">
                  <c:v>34.799999999999997</c:v>
                </c:pt>
                <c:pt idx="25">
                  <c:v>36</c:v>
                </c:pt>
                <c:pt idx="26">
                  <c:v>37.200000000000003</c:v>
                </c:pt>
                <c:pt idx="27">
                  <c:v>38.4</c:v>
                </c:pt>
                <c:pt idx="28">
                  <c:v>39.6</c:v>
                </c:pt>
                <c:pt idx="29">
                  <c:v>40.800000000000004</c:v>
                </c:pt>
                <c:pt idx="30">
                  <c:v>42</c:v>
                </c:pt>
                <c:pt idx="31">
                  <c:v>43.199999999999996</c:v>
                </c:pt>
                <c:pt idx="32">
                  <c:v>44.4</c:v>
                </c:pt>
                <c:pt idx="33">
                  <c:v>45.6</c:v>
                </c:pt>
              </c:numCache>
            </c:numRef>
          </c:cat>
          <c:val>
            <c:numRef>
              <c:f>Лист1!$B$25:$AI$25</c:f>
              <c:numCache>
                <c:formatCode>General</c:formatCode>
                <c:ptCount val="34"/>
                <c:pt idx="0">
                  <c:v>50</c:v>
                </c:pt>
                <c:pt idx="1">
                  <c:v>54.54545454545454</c:v>
                </c:pt>
                <c:pt idx="2">
                  <c:v>58.333333333333336</c:v>
                </c:pt>
                <c:pt idx="3">
                  <c:v>61.53846153846154</c:v>
                </c:pt>
                <c:pt idx="4">
                  <c:v>64.285714285714292</c:v>
                </c:pt>
                <c:pt idx="5">
                  <c:v>66.666666666666657</c:v>
                </c:pt>
                <c:pt idx="6">
                  <c:v>68.75</c:v>
                </c:pt>
                <c:pt idx="7">
                  <c:v>70.588235294117638</c:v>
                </c:pt>
                <c:pt idx="8">
                  <c:v>72.222222222222214</c:v>
                </c:pt>
                <c:pt idx="9">
                  <c:v>73.68421052631578</c:v>
                </c:pt>
                <c:pt idx="10">
                  <c:v>75</c:v>
                </c:pt>
                <c:pt idx="11">
                  <c:v>76.19047619047619</c:v>
                </c:pt>
                <c:pt idx="12">
                  <c:v>77.272727272727266</c:v>
                </c:pt>
                <c:pt idx="13">
                  <c:v>78.260869565217391</c:v>
                </c:pt>
                <c:pt idx="14">
                  <c:v>79.166666666666657</c:v>
                </c:pt>
                <c:pt idx="15">
                  <c:v>80</c:v>
                </c:pt>
                <c:pt idx="16">
                  <c:v>80.769230769230774</c:v>
                </c:pt>
                <c:pt idx="17">
                  <c:v>81.481481481481481</c:v>
                </c:pt>
                <c:pt idx="18">
                  <c:v>82.142857142857139</c:v>
                </c:pt>
                <c:pt idx="19">
                  <c:v>82.758620689655174</c:v>
                </c:pt>
                <c:pt idx="20">
                  <c:v>83.333333333333343</c:v>
                </c:pt>
                <c:pt idx="21">
                  <c:v>83.870967741935488</c:v>
                </c:pt>
                <c:pt idx="22">
                  <c:v>84.375</c:v>
                </c:pt>
                <c:pt idx="23">
                  <c:v>84.848484848484844</c:v>
                </c:pt>
                <c:pt idx="24">
                  <c:v>85.294117647058826</c:v>
                </c:pt>
                <c:pt idx="25">
                  <c:v>85.714285714285708</c:v>
                </c:pt>
                <c:pt idx="26">
                  <c:v>86.111111111111114</c:v>
                </c:pt>
                <c:pt idx="27">
                  <c:v>86.486486486486484</c:v>
                </c:pt>
                <c:pt idx="28">
                  <c:v>86.842105263157904</c:v>
                </c:pt>
                <c:pt idx="29">
                  <c:v>87.179487179487182</c:v>
                </c:pt>
                <c:pt idx="30">
                  <c:v>87.5</c:v>
                </c:pt>
                <c:pt idx="31">
                  <c:v>87.804878048780495</c:v>
                </c:pt>
                <c:pt idx="32">
                  <c:v>88.095238095238088</c:v>
                </c:pt>
                <c:pt idx="33">
                  <c:v>88.372093023255815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8B-4823-89B8-49BCE3F27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4656"/>
        <c:axId val="26295136"/>
      </c:lineChart>
      <c:catAx>
        <c:axId val="262946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r>
                  <a:rPr lang="ru-RU" sz="1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Время полета в минутах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ru-RU"/>
          </a:p>
        </c:txPr>
        <c:crossAx val="26295136"/>
        <c:crosses val="autoZero"/>
        <c:auto val="1"/>
        <c:lblAlgn val="ctr"/>
        <c:lblOffset val="100"/>
        <c:tickMarkSkip val="1"/>
        <c:noMultiLvlLbl val="0"/>
      </c:catAx>
      <c:valAx>
        <c:axId val="26295136"/>
        <c:scaling>
          <c:orientation val="minMax"/>
          <c:max val="95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r>
                  <a:rPr lang="ru-RU" sz="1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%</a:t>
                </a:r>
                <a:r>
                  <a:rPr lang="ru-RU" sz="1800" baseline="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Полезного времени эксплуатации</a:t>
                </a:r>
                <a:endParaRPr lang="ru-RU" sz="1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c:rich>
          </c:tx>
          <c:layout>
            <c:manualLayout>
              <c:xMode val="edge"/>
              <c:yMode val="edge"/>
              <c:x val="8.8626297620715382E-3"/>
              <c:y val="0.144061767591079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0">
            <a:solidFill>
              <a:schemeClr val="accent1">
                <a:alpha val="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ru-RU"/>
          </a:p>
        </c:txPr>
        <c:crossAx val="2629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Лист1!$B$18:$AI$18</c:f>
              <c:numCache>
                <c:formatCode>0.0</c:formatCode>
                <c:ptCount val="34"/>
                <c:pt idx="0">
                  <c:v>6</c:v>
                </c:pt>
                <c:pt idx="1">
                  <c:v>7.1999999999999993</c:v>
                </c:pt>
                <c:pt idx="2">
                  <c:v>8.4</c:v>
                </c:pt>
                <c:pt idx="3">
                  <c:v>9.6</c:v>
                </c:pt>
                <c:pt idx="4">
                  <c:v>10.799999999999999</c:v>
                </c:pt>
                <c:pt idx="5">
                  <c:v>12</c:v>
                </c:pt>
                <c:pt idx="6">
                  <c:v>13.2</c:v>
                </c:pt>
                <c:pt idx="7">
                  <c:v>14.399999999999999</c:v>
                </c:pt>
                <c:pt idx="8">
                  <c:v>15.600000000000001</c:v>
                </c:pt>
                <c:pt idx="9">
                  <c:v>16.8</c:v>
                </c:pt>
                <c:pt idx="10">
                  <c:v>18</c:v>
                </c:pt>
                <c:pt idx="11">
                  <c:v>19.2</c:v>
                </c:pt>
                <c:pt idx="12">
                  <c:v>20.400000000000002</c:v>
                </c:pt>
                <c:pt idx="13">
                  <c:v>21.599999999999998</c:v>
                </c:pt>
                <c:pt idx="14">
                  <c:v>22.8</c:v>
                </c:pt>
                <c:pt idx="15">
                  <c:v>24</c:v>
                </c:pt>
                <c:pt idx="16">
                  <c:v>25.2</c:v>
                </c:pt>
                <c:pt idx="17">
                  <c:v>26.4</c:v>
                </c:pt>
                <c:pt idx="18">
                  <c:v>27.6</c:v>
                </c:pt>
                <c:pt idx="19">
                  <c:v>28.799999999999997</c:v>
                </c:pt>
                <c:pt idx="20">
                  <c:v>30</c:v>
                </c:pt>
                <c:pt idx="21">
                  <c:v>31.200000000000003</c:v>
                </c:pt>
                <c:pt idx="22">
                  <c:v>32.400000000000006</c:v>
                </c:pt>
                <c:pt idx="23">
                  <c:v>33.6</c:v>
                </c:pt>
                <c:pt idx="24">
                  <c:v>34.799999999999997</c:v>
                </c:pt>
                <c:pt idx="25">
                  <c:v>36</c:v>
                </c:pt>
                <c:pt idx="26">
                  <c:v>37.200000000000003</c:v>
                </c:pt>
                <c:pt idx="27">
                  <c:v>38.4</c:v>
                </c:pt>
                <c:pt idx="28">
                  <c:v>39.6</c:v>
                </c:pt>
                <c:pt idx="29">
                  <c:v>40.800000000000004</c:v>
                </c:pt>
                <c:pt idx="30">
                  <c:v>42</c:v>
                </c:pt>
                <c:pt idx="31">
                  <c:v>43.199999999999996</c:v>
                </c:pt>
                <c:pt idx="32">
                  <c:v>44.4</c:v>
                </c:pt>
                <c:pt idx="33">
                  <c:v>45.6</c:v>
                </c:pt>
              </c:numCache>
            </c:numRef>
          </c:cat>
          <c:val>
            <c:numRef>
              <c:f>Лист1!$B$20:$AI$20</c:f>
              <c:numCache>
                <c:formatCode>0.0</c:formatCode>
                <c:ptCount val="34"/>
                <c:pt idx="0">
                  <c:v>125</c:v>
                </c:pt>
                <c:pt idx="1">
                  <c:v>140.71294559099437</c:v>
                </c:pt>
                <c:pt idx="2">
                  <c:v>154.59363957597174</c:v>
                </c:pt>
                <c:pt idx="3">
                  <c:v>166.9449081803005</c:v>
                </c:pt>
                <c:pt idx="4">
                  <c:v>178.00632911392404</c:v>
                </c:pt>
                <c:pt idx="5">
                  <c:v>187.96992481203006</c:v>
                </c:pt>
                <c:pt idx="6">
                  <c:v>196.9914040114613</c:v>
                </c:pt>
                <c:pt idx="7">
                  <c:v>205.19835841313269</c:v>
                </c:pt>
                <c:pt idx="8">
                  <c:v>212.69633507853402</c:v>
                </c:pt>
                <c:pt idx="9">
                  <c:v>219.57340025094103</c:v>
                </c:pt>
                <c:pt idx="10">
                  <c:v>225.90361445783131</c:v>
                </c:pt>
                <c:pt idx="11">
                  <c:v>231.74971031286208</c:v>
                </c:pt>
                <c:pt idx="12">
                  <c:v>237.16517857142856</c:v>
                </c:pt>
                <c:pt idx="13">
                  <c:v>242.19590958019378</c:v>
                </c:pt>
                <c:pt idx="14">
                  <c:v>246.88149688149684</c:v>
                </c:pt>
                <c:pt idx="15">
                  <c:v>251.25628140703515</c:v>
                </c:pt>
                <c:pt idx="16">
                  <c:v>255.35019455252919</c:v>
                </c:pt>
                <c:pt idx="17">
                  <c:v>259.18944392082943</c:v>
                </c:pt>
                <c:pt idx="18">
                  <c:v>262.79707495429614</c:v>
                </c:pt>
                <c:pt idx="19">
                  <c:v>266.19343389529723</c:v>
                </c:pt>
                <c:pt idx="20">
                  <c:v>269.39655172413796</c:v>
                </c:pt>
                <c:pt idx="21">
                  <c:v>272.42246437552387</c:v>
                </c:pt>
                <c:pt idx="22">
                  <c:v>275.28548123980426</c:v>
                </c:pt>
                <c:pt idx="23">
                  <c:v>277.99841143764894</c:v>
                </c:pt>
                <c:pt idx="24">
                  <c:v>280.57275541795667</c:v>
                </c:pt>
                <c:pt idx="25">
                  <c:v>283.01886792452831</c:v>
                </c:pt>
                <c:pt idx="26">
                  <c:v>285.34609720176729</c:v>
                </c:pt>
                <c:pt idx="27">
                  <c:v>287.56290438533426</c:v>
                </c:pt>
                <c:pt idx="28">
                  <c:v>289.67696629213481</c:v>
                </c:pt>
                <c:pt idx="29">
                  <c:v>291.69526424159233</c:v>
                </c:pt>
                <c:pt idx="30">
                  <c:v>293.62416107382552</c:v>
                </c:pt>
                <c:pt idx="31">
                  <c:v>295.46946815495733</c:v>
                </c:pt>
                <c:pt idx="32">
                  <c:v>297.23650385604117</c:v>
                </c:pt>
                <c:pt idx="33">
                  <c:v>298.93014474512273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0E-46FA-AB48-D4DCFB93F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4656"/>
        <c:axId val="26295136"/>
      </c:lineChart>
      <c:catAx>
        <c:axId val="262946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Время полета в минутах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ru-RU"/>
          </a:p>
        </c:txPr>
        <c:crossAx val="26295136"/>
        <c:crosses val="autoZero"/>
        <c:auto val="1"/>
        <c:lblAlgn val="ctr"/>
        <c:lblOffset val="100"/>
        <c:noMultiLvlLbl val="0"/>
      </c:catAx>
      <c:valAx>
        <c:axId val="26295136"/>
        <c:scaling>
          <c:orientation val="minMax"/>
          <c:max val="310"/>
          <c:min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r>
                  <a:rPr lang="ru-RU" sz="1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Плотность</a:t>
                </a:r>
                <a:r>
                  <a:rPr lang="ru-RU" sz="1800" baseline="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энергии вт ч/кг</a:t>
                </a:r>
                <a:endParaRPr lang="ru-RU" sz="1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ru-RU"/>
          </a:p>
        </c:txPr>
        <c:crossAx val="26294656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4T22:21:53.74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6004 23350,'7905'-6003'0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4T22:22:09.70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2581 2364 23824,'-1'93'0,"-2"0"0,-2-1 0,-2 0 0,-2 0 0,-2-2 0,-2 0 0,-1-1 0,-3-1 0,-1-2 0,-3-1 0,-1-1 0,-2-2 0,-1-2 0,-3-2 0,-1-2 0,-1-2 0,-2-2 0,-2-3 0,-1-2 0,-2-2 0,-1-4 0,-1-2 0,-1-3 0,-2-3 0,0-3 0,-2-3 0,-1-3 0,0-3 0,-2-4 0,0-3 0,-1-4 0,0-3 0,-1-4 0,-1-3 0,0-3 0,0-5 0,0-2 0,-1-5 0,0-3 0,1-4 0,-1-3 0,1-5 0,0-2 0,0-5 0,0-3 0,1-3 0,1-4 0,0-3 0,1-4 0,0-3 0,2-4 0,0-3 0,1-3 0,1-3 0,2-3 0,1-3 0,0-3 0,2-2 0,2-4 0,1-2 0,1-2 0,2-3 0,1-2 0,2-2 0,2-2 0,2-2 0,1-2 0,2-2 0,1-1 0,3-1 0,1-2 0,2-1 0,3-1 0,1 0 0,2-2 0,2 0 0,2 0 0,2-1 0,2 0 0,2 1 0,2-1 0,2 0 0,2 2 0,2-1 0,2 1 0,1 2 0,3 0 0,2 1 0,1 2 0,3 1 0,1 1 0,2 2 0,1 2 0,2 2 0,2 2 0,2 2 0,1 2 0,2 2 0,1 4 0,1 1 0,2 3 0,2 4 0,0 2 0,1 2 0,2 4 0,1 3 0,1 4 0,0 2 0,2 4 0,0 3 0,1 4 0,0 3 0,1 3 0,1 4 0,0 4 0,0 3 0,0 4 0,1 4 0,-1 3 0,1 4 0,0 3 0,-1 4 0,0 4 0,0 3 0,0 4 0,-1 4 0,-1 3 0,0 3 0,-1 4 0,0 3 0,-2 4 0,0 2 0,-1 4 0,-2 3 0,0 4 0,-2 2 0,-1 2 0,-1 4 0,-1 3 0,-2 1 0,-1 4 0,-2 2 0,-2 2 0,-1 2 0,-1 2 0,-3 2 0,-1 2 0,-2 2 0,-1 1 0,-3 1 0,-1 2 0,-3 1 0,-1 0 0,-2 2 0,-2 1 0,-2-1 0,-2 2 0,-2 0 0,-2-1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4T22:22:37.131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7400 873 23809,'-3'35'0,"-6"-1"0,-5 0 0,-6 0 0,-5 0 0,-6-1 0,-6 0 0,-5 0 0,-6 0 0,-5-1 0,-5-1 0,-5 0 0,-6-1 0,-4 0 0,-6-1 0,-4-1 0,-4-1 0,-6-1 0,-3 0 0,-5-1 0,-3-1 0,-5-2 0,-3 0 0,-4-1 0,-3-2 0,-4 0 0,-2-2 0,-3-1 0,-3-1 0,-2-1 0,-2-1 0,-3-2 0,-1-1 0,-1-2 0,-2 0 0,-1-2 0,-1-1 0,-1-2 0,0-1 0,0-1 0,0-2 0,0-1 0,0-1 0,1-2 0,1-1 0,1-2 0,2 0 0,1-2 0,2-1 0,1-2 0,3-1 0,2-1 0,3-1 0,3-1 0,3-2 0,2 0 0,5-2 0,2-1 0,5 0 0,3-2 0,4-1 0,5-1 0,4 0 0,4-1 0,5-1 0,5-1 0,4-1 0,6 0 0,4-1 0,6 0 0,5-1 0,5-1 0,6 0 0,6 0 0,4 0 0,7-1 0,5 0 0,6 0 0,5 0 0,6-1 0,6 1 0,6 0 0,5 0 0,6 0 0,5 0 0,7 1 0,4-1 0,6 2 0,6-1 0,5 1 0,5 1 0,6 0 0,4 1 0,6 0 0,4 1 0,5 1 0,5 1 0,4 0 0,4 2 0,5 0 0,4 1 0,3 1 0,5 2 0,2 0 0,5 1 0,2 2 0,3 1 0,3 0 0,3 2 0,2 2 0,3 0 0,1 2 0,2 1 0,1 1 0,2 2 0,1 1 0,1 1 0,1 2 0,0 1 0,0 1 0,0 2 0,0 1 0,0 1 0,-1 2 0,-1 1 0,-1 1 0,-2 2 0,-1 1 0,-1 1 0,-3 2 0,-2 0 0,-2 2 0,-3 2 0,-3 0 0,-2 1 0,-4 2 0,-3 1 0,-4 0 0,-3 2 0,-5 1 0,-3 1 0,-5 0 0,-3 2 0,-6 0 0,-4 1 0,-4 1 0,-6 1 0,-4 0 0,-6 1 0,-5 0 0,-5 1 0,-5 1 0,-6-1 0,-5 2 0,-6-1 0,-6 1 0,-5 0 0,-6 0 0,-5 0 0,-6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4T22:23:01.770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0 3786 20468,'4618'-3786'0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4T22:24:00.065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1 1 19155,'400'5432'0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4T22:24:04.538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0 0 18592,'1810'3246'0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001DA-FC5C-427F-A308-C9D25B4E2770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8FB87-C662-45F9-9584-EBB6D25C2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1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№1 (без картин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8" y="1412875"/>
            <a:ext cx="9574212" cy="231108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0" algn="l">
              <a:defRPr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Тема лекции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7988" y="4398236"/>
            <a:ext cx="6278562" cy="53308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5017795"/>
            <a:ext cx="6278561" cy="5019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901505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21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pos="6335" userDrawn="1">
          <p15:clr>
            <a:srgbClr val="FBAE40"/>
          </p15:clr>
        </p15:guide>
        <p15:guide id="4" orient="horz" pos="89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о списк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8" y="1412875"/>
            <a:ext cx="9593262" cy="156806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0" algn="l">
              <a:defRPr sz="40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ru-RU" dirty="0"/>
              <a:t>Тема лекции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7988" y="5032761"/>
            <a:ext cx="5161280" cy="53308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2133600" y="3265488"/>
            <a:ext cx="538797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№1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3767138"/>
            <a:ext cx="5387975" cy="456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№2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 hasCustomPrompt="1"/>
          </p:nvPr>
        </p:nvSpPr>
        <p:spPr>
          <a:xfrm>
            <a:off x="2133600" y="4291013"/>
            <a:ext cx="5387975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№3</a:t>
            </a: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7" hasCustomPrompt="1"/>
          </p:nvPr>
        </p:nvSpPr>
        <p:spPr>
          <a:xfrm>
            <a:off x="1498374" y="3265487"/>
            <a:ext cx="471487" cy="4349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8" hasCustomPrompt="1"/>
          </p:nvPr>
        </p:nvSpPr>
        <p:spPr>
          <a:xfrm>
            <a:off x="1498600" y="3767138"/>
            <a:ext cx="471488" cy="4565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8600" y="4291013"/>
            <a:ext cx="471488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3208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orient="horz" pos="89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1 (без доп.графи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71475" y="1806415"/>
            <a:ext cx="11449050" cy="31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Подзаголовок, если нужен.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59025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2209800"/>
            <a:ext cx="5778955" cy="4206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ru-RU" dirty="0"/>
              <a:t>Образец текста. Рекомендуемый размер шрифта 18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296863"/>
            <a:ext cx="10261600" cy="107950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/>
          </p:nvPr>
        </p:nvSpPr>
        <p:spPr>
          <a:xfrm>
            <a:off x="6309043" y="2209800"/>
            <a:ext cx="5234622" cy="4206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9222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1139" userDrawn="1">
          <p15:clr>
            <a:srgbClr val="FBAE40"/>
          </p15:clr>
        </p15:guide>
        <p15:guide id="4" orient="horz" pos="867" userDrawn="1">
          <p15:clr>
            <a:srgbClr val="FBAE40"/>
          </p15:clr>
        </p15:guide>
        <p15:guide id="5" orient="horz" pos="187" userDrawn="1">
          <p15:clr>
            <a:srgbClr val="FBAE40"/>
          </p15:clr>
        </p15:guide>
        <p15:guide id="6" pos="7446" userDrawn="1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2 (с доп.графи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79119" y="2195517"/>
            <a:ext cx="10964546" cy="447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Подзаголовок, если нужен.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65056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579119" y="2707644"/>
            <a:ext cx="10964546" cy="3457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ru-RU" dirty="0"/>
              <a:t>Образец текста. Рекомендуемый размер шрифта 18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304865"/>
            <a:ext cx="9974263" cy="1144523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086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4" userDrawn="1">
          <p15:clr>
            <a:srgbClr val="FBAE40"/>
          </p15:clr>
        </p15:guide>
        <p15:guide id="2" pos="347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686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265" userDrawn="1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3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65056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1558925" y="296864"/>
            <a:ext cx="10261600" cy="101514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Тема раздела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371475" y="1808163"/>
            <a:ext cx="5724525" cy="43568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61B3356-2A08-4B70-8EE3-0F495E93F2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7525" y="1808163"/>
            <a:ext cx="4953000" cy="3649662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085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822" userDrawn="1">
          <p15:clr>
            <a:srgbClr val="FBAE40"/>
          </p15:clr>
        </p15:guide>
        <p15:guide id="4" orient="horz" pos="1139" userDrawn="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графикам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99664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6" y="296863"/>
            <a:ext cx="9984740" cy="1152525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3"/>
          </p:nvPr>
        </p:nvSpPr>
        <p:spPr>
          <a:xfrm>
            <a:off x="371476" y="1924050"/>
            <a:ext cx="5576254" cy="456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Диаграмма 6"/>
          <p:cNvSpPr>
            <a:spLocks noGrp="1"/>
          </p:cNvSpPr>
          <p:nvPr>
            <p:ph type="chart" sz="quarter" idx="14"/>
          </p:nvPr>
        </p:nvSpPr>
        <p:spPr>
          <a:xfrm>
            <a:off x="6244272" y="1924050"/>
            <a:ext cx="5299393" cy="456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712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686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графиком и текст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99664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296863"/>
            <a:ext cx="9984739" cy="1145243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3"/>
          </p:nvPr>
        </p:nvSpPr>
        <p:spPr>
          <a:xfrm>
            <a:off x="6054723" y="1808162"/>
            <a:ext cx="5565777" cy="468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1808162"/>
            <a:ext cx="5457825" cy="468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Текст описания. Рекомендуемый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283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1139" userDrawn="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59025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307088"/>
            <a:ext cx="9984740" cy="114230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3"/>
          </p:nvPr>
        </p:nvSpPr>
        <p:spPr>
          <a:xfrm>
            <a:off x="371475" y="1808164"/>
            <a:ext cx="11449049" cy="435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28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1139" userDrawn="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7" y="2485389"/>
            <a:ext cx="9545637" cy="105156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363600" algn="l">
              <a:defRPr sz="4000" b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9178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  <p15:guide id="2" pos="25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11328400" y="6122670"/>
            <a:ext cx="523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4CC0FA8-1054-43EA-A47F-1C68D50DEF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50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0" r:id="rId3"/>
    <p:sldLayoutId id="2147483663" r:id="rId4"/>
    <p:sldLayoutId id="2147483669" r:id="rId5"/>
    <p:sldLayoutId id="2147483664" r:id="rId6"/>
    <p:sldLayoutId id="2147483668" r:id="rId7"/>
    <p:sldLayoutId id="2147483666" r:id="rId8"/>
    <p:sldLayoutId id="214748366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customXml" Target="../ink/ink4.xml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842028-67E9-48AC-AFBA-6CD96D193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67754"/>
            <a:ext cx="12192000" cy="1248506"/>
          </a:xfrm>
        </p:spPr>
        <p:txBody>
          <a:bodyPr>
            <a:normAutofit/>
          </a:bodyPr>
          <a:lstStyle/>
          <a:p>
            <a:r>
              <a:rPr lang="ru-RU" sz="1800" dirty="0"/>
              <a:t>Докладчик</a:t>
            </a:r>
            <a:r>
              <a:rPr lang="en-US" sz="1800" dirty="0"/>
              <a:t>: </a:t>
            </a:r>
            <a:r>
              <a:rPr lang="ru-RU" sz="1800" dirty="0"/>
              <a:t>Волков Борис Константинович</a:t>
            </a:r>
            <a:endParaRPr lang="en-US" sz="1800" dirty="0"/>
          </a:p>
          <a:p>
            <a:r>
              <a:rPr lang="ru-RU" sz="1800" dirty="0"/>
              <a:t>Готовили</a:t>
            </a:r>
            <a:r>
              <a:rPr lang="en-US" sz="1800" dirty="0"/>
              <a:t>:</a:t>
            </a:r>
            <a:r>
              <a:rPr lang="ru-RU" sz="1800" dirty="0"/>
              <a:t> </a:t>
            </a:r>
            <a:r>
              <a:rPr lang="ru-RU" sz="1800" dirty="0" err="1"/>
              <a:t>Добвий</a:t>
            </a:r>
            <a:r>
              <a:rPr lang="ru-RU" sz="1800" dirty="0"/>
              <a:t> Александр</a:t>
            </a:r>
            <a:r>
              <a:rPr lang="en-US" sz="1800" dirty="0"/>
              <a:t>, </a:t>
            </a:r>
            <a:r>
              <a:rPr lang="ru-RU" sz="1800" dirty="0"/>
              <a:t>Григорий </a:t>
            </a:r>
            <a:r>
              <a:rPr lang="ru-RU" sz="1800" dirty="0" err="1"/>
              <a:t>Железовский</a:t>
            </a:r>
            <a:r>
              <a:rPr lang="en-US" sz="1800" dirty="0"/>
              <a:t>, </a:t>
            </a:r>
            <a:r>
              <a:rPr lang="ru-RU" sz="1800" dirty="0" err="1"/>
              <a:t>Балакишиев</a:t>
            </a:r>
            <a:r>
              <a:rPr lang="ru-RU" sz="1800" dirty="0"/>
              <a:t> Карим</a:t>
            </a:r>
            <a:r>
              <a:rPr lang="en-US" sz="1800" dirty="0"/>
              <a:t>, </a:t>
            </a:r>
            <a:r>
              <a:rPr lang="ru-RU" sz="1800" dirty="0"/>
              <a:t>Виктория </a:t>
            </a:r>
            <a:r>
              <a:rPr lang="ru-RU" sz="1800" dirty="0" err="1"/>
              <a:t>Духнай</a:t>
            </a:r>
            <a:endParaRPr lang="ru-RU" sz="1800" dirty="0"/>
          </a:p>
          <a:p>
            <a:pPr algn="ctr"/>
            <a:r>
              <a:rPr lang="ru-RU" sz="1800" dirty="0"/>
              <a:t>г. Санкт-Петербург, 2025г.</a:t>
            </a:r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E99765E-F24E-E601-220B-858BC8801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077" y="2318484"/>
            <a:ext cx="11605846" cy="1110516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ГСУ МГТД 10-20кВт</a:t>
            </a:r>
            <a:br>
              <a:rPr lang="ru-RU" dirty="0"/>
            </a:br>
            <a:r>
              <a:rPr lang="ru-RU" sz="2000" dirty="0"/>
              <a:t>с интегрированным стартер-генератором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438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2AD42E8-5361-0F79-6DBE-505F702E2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7DE1A50-2208-5747-6CEA-E1903513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A13DB5-A065-C321-0A46-870318068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3200" y="1726987"/>
            <a:ext cx="6705787" cy="5037880"/>
          </a:xfrm>
        </p:spPr>
        <p:txBody>
          <a:bodyPr/>
          <a:lstStyle/>
          <a:p>
            <a:r>
              <a:rPr lang="ru-RU" sz="1800" dirty="0"/>
              <a:t>Традиционный подход с использованием Аккумуляторных батарей в общем случае позволяет беспилотному летательному аппарату(БПЛА) находиться в воздухе в течении </a:t>
            </a:r>
            <a:r>
              <a:rPr lang="ru-RU" dirty="0"/>
              <a:t>5-20</a:t>
            </a:r>
            <a:r>
              <a:rPr lang="ru-RU" sz="1800" dirty="0"/>
              <a:t> минут, после этого требуется </a:t>
            </a:r>
            <a:r>
              <a:rPr lang="ru-RU" dirty="0"/>
              <a:t>продолжительная зарядка</a:t>
            </a:r>
            <a:r>
              <a:rPr lang="ru-RU" sz="1800" dirty="0"/>
              <a:t>.</a:t>
            </a:r>
          </a:p>
          <a:p>
            <a:r>
              <a:rPr lang="ru-RU" sz="1800" dirty="0"/>
              <a:t>В результате</a:t>
            </a:r>
            <a:r>
              <a:rPr lang="en-US" sz="1800" dirty="0"/>
              <a:t>:</a:t>
            </a:r>
          </a:p>
          <a:p>
            <a:r>
              <a:rPr lang="ru-RU" sz="2400" b="1" u="sng" dirty="0"/>
              <a:t>Полезное время эксплуатации </a:t>
            </a:r>
            <a:r>
              <a:rPr lang="en-US" sz="2400" b="1" u="sng" dirty="0"/>
              <a:t>&lt; 5%</a:t>
            </a:r>
            <a:endParaRPr lang="ru-RU" sz="2400" b="1" u="sng" dirty="0"/>
          </a:p>
          <a:p>
            <a:r>
              <a:rPr lang="ru-RU" sz="2400" b="1" u="sng" dirty="0"/>
              <a:t>Плотность энергии</a:t>
            </a:r>
            <a:r>
              <a:rPr lang="en-US" sz="2400" b="1" u="sng" dirty="0"/>
              <a:t>:</a:t>
            </a:r>
            <a:r>
              <a:rPr lang="ru-RU" sz="2400" b="1" u="sng" dirty="0"/>
              <a:t> </a:t>
            </a:r>
            <a:r>
              <a:rPr lang="en-US" sz="2400" b="1" u="sng" dirty="0"/>
              <a:t>~</a:t>
            </a:r>
            <a:r>
              <a:rPr lang="ru-RU" sz="2400" b="1" u="sng" dirty="0"/>
              <a:t>170вт ч/кг*</a:t>
            </a:r>
          </a:p>
          <a:p>
            <a:r>
              <a:rPr lang="ru-RU" sz="2400" dirty="0">
                <a:solidFill>
                  <a:schemeClr val="accent3"/>
                </a:solidFill>
              </a:rPr>
              <a:t>Приходится иметь несколько АКБ, регулярно их менять и заряжать.</a:t>
            </a:r>
          </a:p>
          <a:p>
            <a:endParaRPr lang="ru-RU" sz="1800" dirty="0"/>
          </a:p>
          <a:p>
            <a:r>
              <a:rPr lang="ru-RU" sz="1600" dirty="0"/>
              <a:t>(* Данные для </a:t>
            </a:r>
            <a:r>
              <a:rPr lang="en-US" sz="1600" dirty="0"/>
              <a:t>DJI </a:t>
            </a:r>
            <a:r>
              <a:rPr lang="en-US" sz="1600" dirty="0" err="1"/>
              <a:t>Agr</a:t>
            </a:r>
            <a:r>
              <a:rPr lang="ru-RU" sz="1600" dirty="0"/>
              <a:t>а</a:t>
            </a:r>
            <a:r>
              <a:rPr lang="en-US" sz="1600" dirty="0"/>
              <a:t>s T30</a:t>
            </a:r>
            <a:r>
              <a:rPr lang="ru-RU" sz="1600" dirty="0"/>
              <a:t>, популярный БПЛА сельскохозяйственного назначения. Для АКБ в целом текущий предел до 260вт ч на/кг, однако такие АКБ плохо переносят высокие нагрузки)</a:t>
            </a:r>
            <a:endParaRPr lang="en-US" b="1" u="sng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A3341C-6E96-EC3C-B804-A36F05572F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225" y="4155209"/>
            <a:ext cx="1270300" cy="12703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49C8F6-D17B-6237-6F0A-FC505B1734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122" y="1726987"/>
            <a:ext cx="1465678" cy="14656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E1DB8CD-911E-9FB5-F200-D34302CA5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858" y="4169467"/>
            <a:ext cx="1256042" cy="1256042"/>
          </a:xfrm>
          <a:prstGeom prst="rect">
            <a:avLst/>
          </a:prstGeom>
        </p:spPr>
      </p:pic>
      <p:pic>
        <p:nvPicPr>
          <p:cNvPr id="1026" name="Picture 2" descr="DJI Agras T30 Drone">
            <a:extLst>
              <a:ext uri="{FF2B5EF4-FFF2-40B4-BE49-F238E27FC236}">
                <a16:creationId xmlns:a16="http://schemas.microsoft.com/office/drawing/2014/main" id="{DE5BBC26-4173-199B-289E-B3832EF03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25" y="1432491"/>
            <a:ext cx="3710125" cy="1876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552C3C12-33AB-A514-9E55-5D2131D52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85" y="3928229"/>
            <a:ext cx="1822132" cy="182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415535A1-708F-4CAD-7EE8-25231C600BE1}"/>
              </a:ext>
            </a:extLst>
          </p:cNvPr>
          <p:cNvSpPr txBox="1">
            <a:spLocks/>
          </p:cNvSpPr>
          <p:nvPr/>
        </p:nvSpPr>
        <p:spPr>
          <a:xfrm>
            <a:off x="7493318" y="900148"/>
            <a:ext cx="2102937" cy="619348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GJI Agras T30</a:t>
            </a:r>
            <a:endParaRPr lang="ru-RU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5288DF17-6314-5514-ADED-34A3BC396E54}"/>
              </a:ext>
            </a:extLst>
          </p:cNvPr>
          <p:cNvSpPr txBox="1">
            <a:spLocks/>
          </p:cNvSpPr>
          <p:nvPr/>
        </p:nvSpPr>
        <p:spPr>
          <a:xfrm>
            <a:off x="7051715" y="5750361"/>
            <a:ext cx="3710125" cy="619348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Батарея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GJI Agras T30</a:t>
            </a:r>
            <a:endParaRPr lang="ru-RU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13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4FBB0-6B48-B9D4-E1B9-4107B5820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B83DE1C-9450-8CE2-91D9-EC5012D8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2FD9648-47F0-615E-D0FF-E64BC3243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942323-32A3-2FAC-2A95-E544CF02E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4067" y="1651000"/>
            <a:ext cx="7696200" cy="5139267"/>
          </a:xfrm>
        </p:spPr>
        <p:txBody>
          <a:bodyPr/>
          <a:lstStyle/>
          <a:p>
            <a:r>
              <a:rPr lang="ru-RU" sz="2400" dirty="0"/>
              <a:t>Оснастить БПЛА опорным источником питания в виде легкого но мощного Малогабаритного газотурбинного двигателя. Данный источник будет восполнять энергию АКБ, и обеспечивать полет. АКБ только для резких маневров и экстренных посадок в случае отказов.</a:t>
            </a:r>
          </a:p>
          <a:p>
            <a:endParaRPr lang="ru-RU" sz="1200" dirty="0"/>
          </a:p>
          <a:p>
            <a:r>
              <a:rPr lang="ru-RU" sz="2400" u="sng" dirty="0"/>
              <a:t>Полезное время эксплуатации от 50%.</a:t>
            </a:r>
            <a:endParaRPr lang="en-US" sz="2400" u="sng" dirty="0"/>
          </a:p>
          <a:p>
            <a:r>
              <a:rPr lang="ru-RU" sz="2400" u="sng" dirty="0"/>
              <a:t>Плотность энергии</a:t>
            </a:r>
            <a:r>
              <a:rPr lang="en-US" sz="2400" u="sng" dirty="0"/>
              <a:t>: </a:t>
            </a:r>
            <a:r>
              <a:rPr lang="ru-RU" sz="2400" u="sng" dirty="0"/>
              <a:t>на уровне лучших АКБ*</a:t>
            </a:r>
            <a:endParaRPr lang="en-US" sz="1100" u="sng" dirty="0"/>
          </a:p>
          <a:p>
            <a:r>
              <a:rPr lang="ru-RU" sz="2400" dirty="0">
                <a:solidFill>
                  <a:schemeClr val="accent6"/>
                </a:solidFill>
              </a:rPr>
              <a:t>Достаточно иметь 1 установку на БПЛА, время заправки не более 10 минут, легко транспортировать и использовать.</a:t>
            </a:r>
          </a:p>
          <a:p>
            <a:r>
              <a:rPr lang="ru-RU" sz="1600" dirty="0"/>
              <a:t>(</a:t>
            </a:r>
            <a:r>
              <a:rPr lang="en-US" sz="1600" dirty="0"/>
              <a:t>* </a:t>
            </a:r>
            <a:r>
              <a:rPr lang="ru-RU" sz="1600" dirty="0" err="1"/>
              <a:t>Плотнось</a:t>
            </a:r>
            <a:r>
              <a:rPr lang="ru-RU" sz="1600" dirty="0"/>
              <a:t> энергии для ГСУ зависит от массы топлива на борту, больше топлива – больше показатель. Для БПЛА </a:t>
            </a:r>
            <a:r>
              <a:rPr lang="en-US" sz="1600" dirty="0"/>
              <a:t>&gt; 30</a:t>
            </a:r>
            <a:r>
              <a:rPr lang="ru-RU" sz="1600" dirty="0"/>
              <a:t>мин полета показатель </a:t>
            </a:r>
            <a:r>
              <a:rPr lang="en-US" sz="1600" dirty="0"/>
              <a:t>&gt;270</a:t>
            </a:r>
            <a:r>
              <a:rPr lang="ru-RU" sz="1600" dirty="0"/>
              <a:t>)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419468D-A205-A535-FD11-C89AF7942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701" y="655878"/>
            <a:ext cx="3792008" cy="259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CAB48D2-DC2A-2D18-415F-45BD6443A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609" y="3251598"/>
            <a:ext cx="3086100" cy="300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75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907-0053-5811-528E-F8AECAB4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C85FD43-68EB-0D8B-982C-6A3AF1BBC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EDC4456-6A3E-06FC-6167-AB6C08BA8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Идея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C22AD7-1BB8-9A3C-B8DB-E456DC10D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9291" y="1617134"/>
            <a:ext cx="7301442" cy="5173134"/>
          </a:xfrm>
        </p:spPr>
        <p:txBody>
          <a:bodyPr/>
          <a:lstStyle/>
          <a:p>
            <a:r>
              <a:rPr lang="ru-RU" sz="2400" dirty="0"/>
              <a:t>Разработка Турбогенератора как модуля гибридной силовой установки на базе МГТД.</a:t>
            </a:r>
          </a:p>
          <a:p>
            <a:r>
              <a:rPr lang="ru-RU" sz="2400" dirty="0"/>
              <a:t>Нововведения</a:t>
            </a:r>
            <a:r>
              <a:rPr lang="en-US" sz="2400" dirty="0"/>
              <a:t>:</a:t>
            </a:r>
          </a:p>
          <a:p>
            <a:pPr marL="342900" indent="-342900">
              <a:buFontTx/>
              <a:buChar char="-"/>
            </a:pPr>
            <a:r>
              <a:rPr lang="ru-RU" sz="2400" dirty="0"/>
              <a:t>Использования автомобильных турбин и компрессоров для удешевления. </a:t>
            </a:r>
            <a:r>
              <a:rPr lang="ru-RU" sz="1800" dirty="0"/>
              <a:t>(Стоимость в 10ки раз ниже за счет массового производства)</a:t>
            </a:r>
          </a:p>
          <a:p>
            <a:pPr marL="342900" indent="-342900">
              <a:buFontTx/>
              <a:buChar char="-"/>
            </a:pPr>
            <a:r>
              <a:rPr lang="ru-RU" sz="2800" dirty="0"/>
              <a:t>Газодинамические подшипники для повышения ресурса </a:t>
            </a:r>
            <a:r>
              <a:rPr lang="ru-RU" sz="1800" dirty="0"/>
              <a:t>(Также пропадает необходимость в использовании масла </a:t>
            </a:r>
            <a:r>
              <a:rPr lang="ru-RU" sz="1800" dirty="0">
                <a:solidFill>
                  <a:schemeClr val="accent6"/>
                </a:solidFill>
              </a:rPr>
              <a:t>+ экологии</a:t>
            </a:r>
            <a:r>
              <a:rPr lang="ru-RU" sz="1800" dirty="0"/>
              <a:t>)</a:t>
            </a:r>
          </a:p>
          <a:p>
            <a:pPr marL="285750" indent="-285750">
              <a:buFontTx/>
              <a:buChar char="-"/>
            </a:pPr>
            <a:r>
              <a:rPr lang="ru-RU" sz="2400" dirty="0"/>
              <a:t>Интегрированный стартер генератор для уменьшения габаритов.</a:t>
            </a:r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C1BDD663-9580-5DAA-A3F6-6A0617B25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79" y="889531"/>
            <a:ext cx="4569406" cy="29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477358E-6746-618F-8275-19756540AA6A}"/>
              </a:ext>
            </a:extLst>
          </p:cNvPr>
          <p:cNvSpPr txBox="1">
            <a:spLocks/>
          </p:cNvSpPr>
          <p:nvPr/>
        </p:nvSpPr>
        <p:spPr>
          <a:xfrm>
            <a:off x="7527979" y="296865"/>
            <a:ext cx="4569406" cy="592666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algn="ctr"/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Существующий двигатель </a:t>
            </a:r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(основа для доработки)</a:t>
            </a:r>
            <a:endParaRPr lang="ru-RU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C7C5A3E7-0FF1-6C33-49C5-CB9234218334}"/>
                  </a:ext>
                </a:extLst>
              </p14:cNvPr>
              <p14:cNvContentPartPr/>
              <p14:nvPr/>
            </p14:nvContentPartPr>
            <p14:xfrm>
              <a:off x="7196067" y="3146840"/>
              <a:ext cx="2846242" cy="216176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C7C5A3E7-0FF1-6C33-49C5-CB92342183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0426" y="3110835"/>
                <a:ext cx="2917884" cy="22334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59228B7F-BE66-DEAF-B25B-9212960877AB}"/>
                  </a:ext>
                </a:extLst>
              </p14:cNvPr>
              <p14:cNvContentPartPr/>
              <p14:nvPr/>
            </p14:nvContentPartPr>
            <p14:xfrm>
              <a:off x="9615267" y="1444040"/>
              <a:ext cx="929520" cy="170280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59228B7F-BE66-DEAF-B25B-9212960877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9267" y="1408040"/>
                <a:ext cx="1001160" cy="177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03AA0C13-E850-8D5D-D194-A820986F9ABD}"/>
                  </a:ext>
                </a:extLst>
              </p14:cNvPr>
              <p14:cNvContentPartPr/>
              <p14:nvPr/>
            </p14:nvContentPartPr>
            <p14:xfrm>
              <a:off x="7961427" y="2029760"/>
              <a:ext cx="2664240" cy="62892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03AA0C13-E850-8D5D-D194-A820986F9AB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25429" y="1993760"/>
                <a:ext cx="2735877" cy="70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48F914E8-714D-CCED-E22A-C1259983E6D0}"/>
                  </a:ext>
                </a:extLst>
              </p14:cNvPr>
              <p14:cNvContentPartPr/>
              <p14:nvPr/>
            </p14:nvContentPartPr>
            <p14:xfrm>
              <a:off x="7396705" y="2658680"/>
              <a:ext cx="1662628" cy="1363237"/>
            </p14:xfrm>
          </p:contentPart>
        </mc:Choice>
        <mc:Fallback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48F914E8-714D-CCED-E22A-C1259983E6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60710" y="2622682"/>
                <a:ext cx="1734259" cy="14348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2" name="Рукописный ввод 31">
                <a:extLst>
                  <a:ext uri="{FF2B5EF4-FFF2-40B4-BE49-F238E27FC236}">
                    <a16:creationId xmlns:a16="http://schemas.microsoft.com/office/drawing/2014/main" id="{90FA6CEA-0AC5-56E9-0B19-77F42BB5AC86}"/>
                  </a:ext>
                </a:extLst>
              </p14:cNvPr>
              <p14:cNvContentPartPr/>
              <p14:nvPr/>
            </p14:nvContentPartPr>
            <p14:xfrm>
              <a:off x="10778810" y="2619073"/>
              <a:ext cx="144352" cy="1956133"/>
            </p14:xfrm>
          </p:contentPart>
        </mc:Choice>
        <mc:Fallback>
          <p:pic>
            <p:nvPicPr>
              <p:cNvPr id="32" name="Рукописный ввод 31">
                <a:extLst>
                  <a:ext uri="{FF2B5EF4-FFF2-40B4-BE49-F238E27FC236}">
                    <a16:creationId xmlns:a16="http://schemas.microsoft.com/office/drawing/2014/main" id="{90FA6CEA-0AC5-56E9-0B19-77F42BB5AC8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743172" y="2583435"/>
                <a:ext cx="215988" cy="20277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4" name="Рукописный ввод 33">
                <a:extLst>
                  <a:ext uri="{FF2B5EF4-FFF2-40B4-BE49-F238E27FC236}">
                    <a16:creationId xmlns:a16="http://schemas.microsoft.com/office/drawing/2014/main" id="{49B25DDF-69ED-A085-611A-7AE20E7C8719}"/>
                  </a:ext>
                </a:extLst>
              </p14:cNvPr>
              <p14:cNvContentPartPr/>
              <p14:nvPr/>
            </p14:nvContentPartPr>
            <p14:xfrm>
              <a:off x="7243937" y="821371"/>
              <a:ext cx="651853" cy="1168573"/>
            </p14:xfrm>
          </p:contentPart>
        </mc:Choice>
        <mc:Fallback>
          <p:pic>
            <p:nvPicPr>
              <p:cNvPr id="34" name="Рукописный ввод 33">
                <a:extLst>
                  <a:ext uri="{FF2B5EF4-FFF2-40B4-BE49-F238E27FC236}">
                    <a16:creationId xmlns:a16="http://schemas.microsoft.com/office/drawing/2014/main" id="{49B25DDF-69ED-A085-611A-7AE20E7C871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07943" y="785382"/>
                <a:ext cx="723481" cy="1240192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Заголовок 2">
            <a:extLst>
              <a:ext uri="{FF2B5EF4-FFF2-40B4-BE49-F238E27FC236}">
                <a16:creationId xmlns:a16="http://schemas.microsoft.com/office/drawing/2014/main" id="{6445BF64-BDF1-D765-52A4-0EB490AC2627}"/>
              </a:ext>
            </a:extLst>
          </p:cNvPr>
          <p:cNvSpPr txBox="1">
            <a:spLocks/>
          </p:cNvSpPr>
          <p:nvPr/>
        </p:nvSpPr>
        <p:spPr>
          <a:xfrm>
            <a:off x="9922268" y="4668507"/>
            <a:ext cx="2175117" cy="619348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Компрессор от автомобиля</a:t>
            </a:r>
          </a:p>
        </p:txBody>
      </p:sp>
      <p:sp>
        <p:nvSpPr>
          <p:cNvPr id="36" name="Заголовок 2">
            <a:extLst>
              <a:ext uri="{FF2B5EF4-FFF2-40B4-BE49-F238E27FC236}">
                <a16:creationId xmlns:a16="http://schemas.microsoft.com/office/drawing/2014/main" id="{B7C077A7-266E-82BF-B2CA-2737780BF8B3}"/>
              </a:ext>
            </a:extLst>
          </p:cNvPr>
          <p:cNvSpPr txBox="1">
            <a:spLocks/>
          </p:cNvSpPr>
          <p:nvPr/>
        </p:nvSpPr>
        <p:spPr>
          <a:xfrm>
            <a:off x="4359399" y="296863"/>
            <a:ext cx="3576628" cy="619348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Заменим на центростремительную турбину от автомобиля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D4CD83-8B42-9B33-8D01-805AC2C7C4E6}"/>
              </a:ext>
            </a:extLst>
          </p:cNvPr>
          <p:cNvSpPr txBox="1"/>
          <p:nvPr/>
        </p:nvSpPr>
        <p:spPr>
          <a:xfrm>
            <a:off x="572228" y="5837296"/>
            <a:ext cx="11150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Мы хотим сделать двигатель массовым и доступным, это откроет новые возможности для БПЛА</a:t>
            </a:r>
          </a:p>
        </p:txBody>
      </p:sp>
    </p:spTree>
    <p:extLst>
      <p:ext uri="{BB962C8B-B14F-4D97-AF65-F5344CB8AC3E}">
        <p14:creationId xmlns:p14="http://schemas.microsoft.com/office/powerpoint/2010/main" val="322915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770CE-2A4F-42E2-3FBD-60C5A88E5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66746BB-F58A-0BD8-FF40-BEE3C2550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CB734D3-A2F4-4996-F41F-0A074252F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Ожидаемый результат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1CB192-C51D-04A5-BA83-BE4756171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58924" y="1149444"/>
            <a:ext cx="9759315" cy="662412"/>
          </a:xfrm>
        </p:spPr>
        <p:txBody>
          <a:bodyPr/>
          <a:lstStyle/>
          <a:p>
            <a:r>
              <a:rPr lang="ru-RU" dirty="0"/>
              <a:t>Увеличение времени полета БПЛА, преодоление барьера емкости АКБ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4530FCF-35FB-71A8-ED5C-D1B8EEA9E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319232"/>
              </p:ext>
            </p:extLst>
          </p:nvPr>
        </p:nvGraphicFramePr>
        <p:xfrm>
          <a:off x="567267" y="1191942"/>
          <a:ext cx="4451773" cy="425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58DD198F-7828-8051-AD29-7F6B136193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100152"/>
              </p:ext>
            </p:extLst>
          </p:nvPr>
        </p:nvGraphicFramePr>
        <p:xfrm>
          <a:off x="5330550" y="1490615"/>
          <a:ext cx="5987689" cy="3876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2C6ECD89-B2BC-EE45-2B1D-E77C833D9F9F}"/>
              </a:ext>
            </a:extLst>
          </p:cNvPr>
          <p:cNvSpPr txBox="1">
            <a:spLocks/>
          </p:cNvSpPr>
          <p:nvPr/>
        </p:nvSpPr>
        <p:spPr>
          <a:xfrm>
            <a:off x="3155709" y="3935031"/>
            <a:ext cx="1863331" cy="619348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Для АКБ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</a:t>
            </a:r>
            <a:r>
              <a:rPr lang="ru-R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ru-RU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41C845-DA06-09BD-387D-605A9F18F5F3}"/>
              </a:ext>
            </a:extLst>
          </p:cNvPr>
          <p:cNvSpPr/>
          <p:nvPr/>
        </p:nvSpPr>
        <p:spPr>
          <a:xfrm>
            <a:off x="6461760" y="3701145"/>
            <a:ext cx="4856478" cy="680720"/>
          </a:xfrm>
          <a:prstGeom prst="rect">
            <a:avLst/>
          </a:prstGeom>
          <a:solidFill>
            <a:schemeClr val="accent6">
              <a:lumMod val="7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83448315-0C63-1EC4-1203-4D69BD3802F5}"/>
              </a:ext>
            </a:extLst>
          </p:cNvPr>
          <p:cNvSpPr txBox="1">
            <a:spLocks/>
          </p:cNvSpPr>
          <p:nvPr/>
        </p:nvSpPr>
        <p:spPr>
          <a:xfrm>
            <a:off x="7824227" y="3917045"/>
            <a:ext cx="3494011" cy="41148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algn="r"/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Диапазон доступный АКБ (потребительский)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9669FFA-4B48-3F14-87B0-C16CFFBD7012}"/>
              </a:ext>
            </a:extLst>
          </p:cNvPr>
          <p:cNvSpPr/>
          <p:nvPr/>
        </p:nvSpPr>
        <p:spPr>
          <a:xfrm>
            <a:off x="6461759" y="2466705"/>
            <a:ext cx="4856479" cy="1234440"/>
          </a:xfrm>
          <a:prstGeom prst="rect">
            <a:avLst/>
          </a:prstGeom>
          <a:solidFill>
            <a:srgbClr val="7030A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BC83344B-45FE-7E85-CC41-540A0580D3C3}"/>
              </a:ext>
            </a:extLst>
          </p:cNvPr>
          <p:cNvSpPr txBox="1">
            <a:spLocks/>
          </p:cNvSpPr>
          <p:nvPr/>
        </p:nvSpPr>
        <p:spPr>
          <a:xfrm>
            <a:off x="8199120" y="2703813"/>
            <a:ext cx="3119118" cy="1053735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algn="r"/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Диапазон доступный АКБ (более дорогой сегмент, экспериментальные) *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E61E043D-6A42-7468-2B17-B9B8912CA027}"/>
              </a:ext>
            </a:extLst>
          </p:cNvPr>
          <p:cNvSpPr txBox="1">
            <a:spLocks/>
          </p:cNvSpPr>
          <p:nvPr/>
        </p:nvSpPr>
        <p:spPr>
          <a:xfrm>
            <a:off x="235373" y="5451004"/>
            <a:ext cx="11389360" cy="14310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ГСУ выигрывает на длительных полетах, а также на тяжелых БПЛА, где традиционные установки только с АКБ становятся менее эффективными.</a:t>
            </a:r>
          </a:p>
          <a:p>
            <a:pPr algn="ctr"/>
            <a:r>
              <a:rPr lang="ru-RU" sz="1400" dirty="0"/>
              <a:t>* Емкие АКБ часто проигрывают по токо-отдаче, поэтому их применение на БПЛА может быть затруднительным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810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2BF8011-3A83-EE76-CB3A-8A7F5BBE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E5CECED-3F57-DD07-9A41-FFB18C9C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Риски проекта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1B08BFA-B892-9AF4-6440-40A9F6B7B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967169"/>
              </p:ext>
            </p:extLst>
          </p:nvPr>
        </p:nvGraphicFramePr>
        <p:xfrm>
          <a:off x="1499658" y="1384631"/>
          <a:ext cx="9490076" cy="5085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2519">
                  <a:extLst>
                    <a:ext uri="{9D8B030D-6E8A-4147-A177-3AD203B41FA5}">
                      <a16:colId xmlns:a16="http://schemas.microsoft.com/office/drawing/2014/main" val="3872383524"/>
                    </a:ext>
                  </a:extLst>
                </a:gridCol>
                <a:gridCol w="2372519">
                  <a:extLst>
                    <a:ext uri="{9D8B030D-6E8A-4147-A177-3AD203B41FA5}">
                      <a16:colId xmlns:a16="http://schemas.microsoft.com/office/drawing/2014/main" val="4181610103"/>
                    </a:ext>
                  </a:extLst>
                </a:gridCol>
                <a:gridCol w="2372519">
                  <a:extLst>
                    <a:ext uri="{9D8B030D-6E8A-4147-A177-3AD203B41FA5}">
                      <a16:colId xmlns:a16="http://schemas.microsoft.com/office/drawing/2014/main" val="3677224880"/>
                    </a:ext>
                  </a:extLst>
                </a:gridCol>
                <a:gridCol w="2372519">
                  <a:extLst>
                    <a:ext uri="{9D8B030D-6E8A-4147-A177-3AD203B41FA5}">
                      <a16:colId xmlns:a16="http://schemas.microsoft.com/office/drawing/2014/main" val="576842196"/>
                    </a:ext>
                  </a:extLst>
                </a:gridCol>
              </a:tblGrid>
              <a:tr h="588475">
                <a:tc rowSpan="2">
                  <a:txBody>
                    <a:bodyPr/>
                    <a:lstStyle/>
                    <a:p>
                      <a:r>
                        <a:rPr lang="ru-RU" dirty="0"/>
                        <a:t>Вероятность вреда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/>
                        <a:t>Тяжесть последствий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68347"/>
                  </a:ext>
                </a:extLst>
              </a:tr>
              <a:tr h="588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Легкая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Тяжелая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31341"/>
                  </a:ext>
                </a:extLst>
              </a:tr>
              <a:tr h="1176949">
                <a:tc>
                  <a:txBody>
                    <a:bodyPr/>
                    <a:lstStyle/>
                    <a:p>
                      <a:r>
                        <a:rPr lang="ru-RU" dirty="0"/>
                        <a:t>Маловероятно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Невстроенные каналы сбыта(на текущий момент понимание каналов сбыта есть, однако это не повод переставать их искать)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 найдем покупателей совсем</a:t>
                      </a:r>
                    </a:p>
                    <a:p>
                      <a:r>
                        <a:rPr lang="ru-RU" sz="1200" dirty="0"/>
                        <a:t>(</a:t>
                      </a:r>
                      <a:r>
                        <a:rPr lang="en-US" sz="1200" dirty="0" err="1"/>
                        <a:t>CustDev</a:t>
                      </a:r>
                      <a:r>
                        <a:rPr lang="ru-RU" sz="1200" dirty="0"/>
                        <a:t>, регулярная оценка рынка, модификации продукта)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Готовый </a:t>
                      </a:r>
                      <a:r>
                        <a:rPr lang="ru-RU" sz="1200" dirty="0" err="1"/>
                        <a:t>продкут</a:t>
                      </a:r>
                      <a:r>
                        <a:rPr lang="ru-RU" sz="1200" dirty="0"/>
                        <a:t> не подтвердит расчеты и </a:t>
                      </a:r>
                      <a:r>
                        <a:rPr lang="ru-RU" sz="1200" dirty="0" err="1"/>
                        <a:t>целевый</a:t>
                      </a:r>
                      <a:r>
                        <a:rPr lang="ru-RU" sz="1200" dirty="0"/>
                        <a:t> показатели (повторная проверка </a:t>
                      </a:r>
                      <a:r>
                        <a:rPr lang="ru-RU" sz="1200" dirty="0" err="1"/>
                        <a:t>расчетовЮ</a:t>
                      </a:r>
                      <a:r>
                        <a:rPr lang="ru-RU" sz="1200" dirty="0"/>
                        <a:t> регулярный контроль процесса и того куда всё движется)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15657"/>
                  </a:ext>
                </a:extLst>
              </a:tr>
              <a:tr h="1176949">
                <a:tc>
                  <a:txBody>
                    <a:bodyPr/>
                    <a:lstStyle/>
                    <a:p>
                      <a:r>
                        <a:rPr lang="ru-RU" dirty="0"/>
                        <a:t>Вероятно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Вероятно в процессе разработки будут происходить небольшие сдвиги в расписании (закладывать время для маневра)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Не учтены все необходимые инвестиции на старте (Консультации с экспертами, повторная проверка расчетов)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Трудности с запуском производства (более детальная оценка перед запуском, повторные проверки)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047905"/>
                  </a:ext>
                </a:extLst>
              </a:tr>
              <a:tr h="1176949">
                <a:tc>
                  <a:txBody>
                    <a:bodyPr/>
                    <a:lstStyle/>
                    <a:p>
                      <a:r>
                        <a:rPr lang="ru-RU" dirty="0"/>
                        <a:t>Весьма вероятно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Ошибки в прогнозе объема продаж (Пересчет и прогнозирование)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Возникновение производственного брака на этапах испытания, который приведет к ошибочным выводам в процессе разработки (повторные проверки, контроль качества, аналогично с запуском производства)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Трудности с привлечением финансирования (Повышать доверие инвесторов путем разработки хорошего бизнес плана)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00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425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56DE8-157C-33C6-5F64-F5FEC2E74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62679A-D4BB-8005-A9E4-A4B30245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76DE3C3-FC60-5867-CF29-2E5D7536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График разработки продукта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3F4C1AC-8178-E2BA-35E6-66F93BB623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120216"/>
              </p:ext>
            </p:extLst>
          </p:nvPr>
        </p:nvGraphicFramePr>
        <p:xfrm>
          <a:off x="285916" y="1652564"/>
          <a:ext cx="11534609" cy="476411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871853">
                  <a:extLst>
                    <a:ext uri="{9D8B030D-6E8A-4147-A177-3AD203B41FA5}">
                      <a16:colId xmlns:a16="http://schemas.microsoft.com/office/drawing/2014/main" val="795564679"/>
                    </a:ext>
                  </a:extLst>
                </a:gridCol>
                <a:gridCol w="987366">
                  <a:extLst>
                    <a:ext uri="{9D8B030D-6E8A-4147-A177-3AD203B41FA5}">
                      <a16:colId xmlns:a16="http://schemas.microsoft.com/office/drawing/2014/main" val="3113062508"/>
                    </a:ext>
                  </a:extLst>
                </a:gridCol>
                <a:gridCol w="893029">
                  <a:extLst>
                    <a:ext uri="{9D8B030D-6E8A-4147-A177-3AD203B41FA5}">
                      <a16:colId xmlns:a16="http://schemas.microsoft.com/office/drawing/2014/main" val="1918519091"/>
                    </a:ext>
                  </a:extLst>
                </a:gridCol>
                <a:gridCol w="1004657">
                  <a:extLst>
                    <a:ext uri="{9D8B030D-6E8A-4147-A177-3AD203B41FA5}">
                      <a16:colId xmlns:a16="http://schemas.microsoft.com/office/drawing/2014/main" val="3528259192"/>
                    </a:ext>
                  </a:extLst>
                </a:gridCol>
                <a:gridCol w="915355">
                  <a:extLst>
                    <a:ext uri="{9D8B030D-6E8A-4147-A177-3AD203B41FA5}">
                      <a16:colId xmlns:a16="http://schemas.microsoft.com/office/drawing/2014/main" val="727710367"/>
                    </a:ext>
                  </a:extLst>
                </a:gridCol>
                <a:gridCol w="1004657">
                  <a:extLst>
                    <a:ext uri="{9D8B030D-6E8A-4147-A177-3AD203B41FA5}">
                      <a16:colId xmlns:a16="http://schemas.microsoft.com/office/drawing/2014/main" val="3152134955"/>
                    </a:ext>
                  </a:extLst>
                </a:gridCol>
                <a:gridCol w="669771">
                  <a:extLst>
                    <a:ext uri="{9D8B030D-6E8A-4147-A177-3AD203B41FA5}">
                      <a16:colId xmlns:a16="http://schemas.microsoft.com/office/drawing/2014/main" val="2442284971"/>
                    </a:ext>
                  </a:extLst>
                </a:gridCol>
                <a:gridCol w="915355">
                  <a:extLst>
                    <a:ext uri="{9D8B030D-6E8A-4147-A177-3AD203B41FA5}">
                      <a16:colId xmlns:a16="http://schemas.microsoft.com/office/drawing/2014/main" val="1607827256"/>
                    </a:ext>
                  </a:extLst>
                </a:gridCol>
                <a:gridCol w="580470">
                  <a:extLst>
                    <a:ext uri="{9D8B030D-6E8A-4147-A177-3AD203B41FA5}">
                      <a16:colId xmlns:a16="http://schemas.microsoft.com/office/drawing/2014/main" val="1470953690"/>
                    </a:ext>
                  </a:extLst>
                </a:gridCol>
                <a:gridCol w="692096">
                  <a:extLst>
                    <a:ext uri="{9D8B030D-6E8A-4147-A177-3AD203B41FA5}">
                      <a16:colId xmlns:a16="http://schemas.microsoft.com/office/drawing/2014/main" val="3911272548"/>
                    </a:ext>
                  </a:extLst>
                </a:gridCol>
              </a:tblGrid>
              <a:tr h="60731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Период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Октябрь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Ноябрь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Декабрь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Январь 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Февраль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Март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Апрель 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Май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Июнь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1497644837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Этап разработки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3506200818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Теоретическая оценка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2088560753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Разработка моделей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107862029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Расчеты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3756827407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Доводка концепции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3317800980"/>
                  </a:ext>
                </a:extLst>
              </a:tr>
              <a:tr h="6073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Поиск реальных комплектующих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3238539561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Поиск поставщиков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3785476596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Изготовление деталей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2516896411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Сборка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1968811668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Доработка конструкции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1519254802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Первые запуски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extLst>
                  <a:ext uri="{0D108BD9-81ED-4DB2-BD59-A6C34878D82A}">
                    <a16:rowId xmlns:a16="http://schemas.microsoft.com/office/drawing/2014/main" val="363615015"/>
                  </a:ext>
                </a:extLst>
              </a:tr>
              <a:tr h="3226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Планирование производства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89" marR="10289" marT="10289" marB="0" anchor="b">
                    <a:solidFill>
                      <a:srgbClr val="9AB3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964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07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1680B-2F9B-9FA2-4DC9-91B62294B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32C976C-7AF5-D7ED-E22F-A56A82577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F7FA39B-E69A-9C2A-9D66-22BE88FE6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Вероятный клиент</a:t>
            </a:r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id="{CBB7D9CB-E61F-103C-7759-17BF59C40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640" y="1576781"/>
            <a:ext cx="9890550" cy="5173134"/>
          </a:xfrm>
        </p:spPr>
        <p:txBody>
          <a:bodyPr/>
          <a:lstStyle/>
          <a:p>
            <a:r>
              <a:rPr lang="ru-RU" sz="18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Цель 1</a:t>
            </a:r>
            <a:r>
              <a:rPr lang="en-US" sz="18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Исследование распределенных по местности объектов</a:t>
            </a:r>
          </a:p>
          <a:p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Потребность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Продолжительный полет, несение полезной нагрузки, высокая мобильность.</a:t>
            </a:r>
          </a:p>
          <a:p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Вероятный клиент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Нефтяные компании, электросети, добывающие компании, охранные компании, Специальные службы(МЧС и пр.), физ. Лица, компании производители БПЛА</a:t>
            </a:r>
          </a:p>
          <a:p>
            <a:r>
              <a:rPr lang="ru-RU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Цель 2</a:t>
            </a:r>
            <a:r>
              <a:rPr lang="en-US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Несение полезной нагрузки</a:t>
            </a:r>
          </a:p>
          <a:p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Потребность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Переносить большие грузы, продолжительная автономность, неприхотливость, мобильность</a:t>
            </a:r>
          </a:p>
          <a:p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Вероятный клиент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Логистические компании, физ. лица, специальные службы, компании производители БПЛА</a:t>
            </a:r>
          </a:p>
          <a:p>
            <a:r>
              <a:rPr lang="ru-RU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Цель 3</a:t>
            </a:r>
            <a:r>
              <a:rPr lang="en-US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Распределение удобрений на большой территории</a:t>
            </a:r>
          </a:p>
          <a:p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Потребность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Брать на борт как можно больше удобрений, обеспечивать равномерное и качественное распределение удобрений, удобство использования, мобильность.</a:t>
            </a:r>
          </a:p>
          <a:p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Вероятный клиент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Сельскохозяйственные компании, частные фермеры, физ. Лица, компании производители БПЛА</a:t>
            </a:r>
          </a:p>
          <a:p>
            <a:endParaRPr lang="ru-RU" sz="24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3BD02D1-AF14-CA6B-EB6F-56B1484B7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154978"/>
            <a:ext cx="2572843" cy="157933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6E23115-9E2E-43A4-79C5-CBBADDA1D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967329"/>
            <a:ext cx="2572843" cy="175151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1282F2A-1F9D-D61E-9216-702DE603D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189707"/>
            <a:ext cx="2572843" cy="17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57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5E3A8-E103-3C94-C96E-4122E3214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F30223-BA3A-991D-C9C3-E10EEC5ED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A9E356E-F39F-B918-798E-ACB1257DA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CC38EF3-1B40-69EA-059F-ABECA1EB5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965358"/>
              </p:ext>
            </p:extLst>
          </p:nvPr>
        </p:nvGraphicFramePr>
        <p:xfrm>
          <a:off x="264160" y="1642126"/>
          <a:ext cx="11399520" cy="5137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904">
                  <a:extLst>
                    <a:ext uri="{9D8B030D-6E8A-4147-A177-3AD203B41FA5}">
                      <a16:colId xmlns:a16="http://schemas.microsoft.com/office/drawing/2014/main" val="4012166273"/>
                    </a:ext>
                  </a:extLst>
                </a:gridCol>
                <a:gridCol w="2454656">
                  <a:extLst>
                    <a:ext uri="{9D8B030D-6E8A-4147-A177-3AD203B41FA5}">
                      <a16:colId xmlns:a16="http://schemas.microsoft.com/office/drawing/2014/main" val="3145633557"/>
                    </a:ext>
                  </a:extLst>
                </a:gridCol>
                <a:gridCol w="2509520">
                  <a:extLst>
                    <a:ext uri="{9D8B030D-6E8A-4147-A177-3AD203B41FA5}">
                      <a16:colId xmlns:a16="http://schemas.microsoft.com/office/drawing/2014/main" val="1365584296"/>
                    </a:ext>
                  </a:extLst>
                </a:gridCol>
                <a:gridCol w="2123440">
                  <a:extLst>
                    <a:ext uri="{9D8B030D-6E8A-4147-A177-3AD203B41FA5}">
                      <a16:colId xmlns:a16="http://schemas.microsoft.com/office/drawing/2014/main" val="247383691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83378525"/>
                    </a:ext>
                  </a:extLst>
                </a:gridCol>
              </a:tblGrid>
              <a:tr h="265854">
                <a:tc>
                  <a:txBody>
                    <a:bodyPr/>
                    <a:lstStyle/>
                    <a:p>
                      <a:r>
                        <a:rPr lang="ru-RU" sz="1400" dirty="0"/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Наш 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JetCat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SWIWIN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DJI </a:t>
                      </a:r>
                      <a:r>
                        <a:rPr lang="ru-RU" sz="1400" dirty="0"/>
                        <a:t>АКБ</a:t>
                      </a:r>
                      <a:r>
                        <a:rPr lang="en-US" sz="1400" dirty="0"/>
                        <a:t>(</a:t>
                      </a:r>
                      <a:r>
                        <a:rPr lang="ru-RU" sz="1400" dirty="0" err="1"/>
                        <a:t>Агродроны</a:t>
                      </a:r>
                      <a:r>
                        <a:rPr lang="en-US" sz="1400" dirty="0"/>
                        <a:t>)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654605"/>
                  </a:ext>
                </a:extLst>
              </a:tr>
              <a:tr h="726378">
                <a:tc>
                  <a:txBody>
                    <a:bodyPr/>
                    <a:lstStyle/>
                    <a:p>
                      <a:r>
                        <a:rPr lang="ru-RU" sz="1400" b="1" dirty="0"/>
                        <a:t>Обзор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ГСУ на базе МГТД с газодинамическими опорами и интегрированным стартер-генератором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Турбовальный двигатель, премиум сегмент, большой опыт в производстве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Турбореактивный двигатель. Дешевый, простой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АКБ для </a:t>
                      </a:r>
                      <a:r>
                        <a:rPr lang="ru-RU" sz="1400" dirty="0" err="1"/>
                        <a:t>агродрона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415249"/>
                  </a:ext>
                </a:extLst>
              </a:tr>
              <a:tr h="347134">
                <a:tc>
                  <a:txBody>
                    <a:bodyPr/>
                    <a:lstStyle/>
                    <a:p>
                      <a:r>
                        <a:rPr lang="ru-RU" sz="1400" b="1" dirty="0"/>
                        <a:t>Производство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Германия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Китай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Китай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17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ru-RU" sz="1400" b="1" dirty="0"/>
                        <a:t>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~</a:t>
                      </a:r>
                      <a:r>
                        <a:rPr lang="ru-RU" sz="1400" dirty="0"/>
                        <a:t>250т.р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~</a:t>
                      </a:r>
                      <a:r>
                        <a:rPr lang="ru-RU" sz="1400" dirty="0"/>
                        <a:t>590т.р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~</a:t>
                      </a:r>
                      <a:r>
                        <a:rPr lang="ru-RU" sz="1400" dirty="0"/>
                        <a:t>390т.р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~</a:t>
                      </a:r>
                      <a:r>
                        <a:rPr lang="ru-RU" sz="1400" dirty="0"/>
                        <a:t>390т.р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995345"/>
                  </a:ext>
                </a:extLst>
              </a:tr>
              <a:tr h="726378">
                <a:tc>
                  <a:txBody>
                    <a:bodyPr/>
                    <a:lstStyle/>
                    <a:p>
                      <a:r>
                        <a:rPr lang="ru-RU" sz="1400" b="1" dirty="0"/>
                        <a:t>Применимость на БПЛА в качестве источника электричества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Легко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Сложно, требуется установка генератора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Очень сложно (нет свободной турбины)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Легко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13363"/>
                  </a:ext>
                </a:extLst>
              </a:tr>
              <a:tr h="726378">
                <a:tc>
                  <a:txBody>
                    <a:bodyPr/>
                    <a:lstStyle/>
                    <a:p>
                      <a:r>
                        <a:rPr lang="ru-RU" sz="1400" b="1" dirty="0"/>
                        <a:t>Основное применение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Модуль ГСУ для БПЛА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Силовая установка для моделей вертолетов, турбовинтовых самолетов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Силовая установка для моделей самолетов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Основной источник энергии для БПЛА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620265"/>
                  </a:ext>
                </a:extLst>
              </a:tr>
              <a:tr h="726378">
                <a:tc>
                  <a:txBody>
                    <a:bodyPr/>
                    <a:lstStyle/>
                    <a:p>
                      <a:r>
                        <a:rPr lang="ru-RU" sz="1400" dirty="0"/>
                        <a:t>Сильные стороны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Полная локализация, сервис в РФ, специальная разработка для ГСУ на БПЛА, большой ресурс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Доверие клиента, высокая производительность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Доступная цена, возможность приобрести в РФ.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Широкая распространенность, бренд с хорошей репутацией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14160"/>
                  </a:ext>
                </a:extLst>
              </a:tr>
              <a:tr h="726378">
                <a:tc>
                  <a:txBody>
                    <a:bodyPr/>
                    <a:lstStyle/>
                    <a:p>
                      <a:r>
                        <a:rPr lang="ru-RU" sz="1400" dirty="0"/>
                        <a:t>Слабые стороны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Ограниченная линейка на старте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Очень высокая стоимость, сложный ввоз в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Может уступать по качеству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Ограничения АКБ физического характера.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62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337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468E8-5D25-BD30-7D3B-136601CAE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A330517-2043-A9C4-FF5C-C03DF6B57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C889F14-0731-0645-5FCA-AD413806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</a:t>
            </a:r>
            <a:r>
              <a:rPr lang="ru-RU" dirty="0" err="1"/>
              <a:t>Остервальдера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C25D5F-B93B-9D27-D0FE-6C63B7AA7B03}"/>
              </a:ext>
            </a:extLst>
          </p:cNvPr>
          <p:cNvSpPr/>
          <p:nvPr/>
        </p:nvSpPr>
        <p:spPr>
          <a:xfrm>
            <a:off x="1558925" y="1379743"/>
            <a:ext cx="2664788" cy="22775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Впечатления: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Легкость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Современность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Технологичность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Дешевизна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Высокая эффективность работы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35C893-2F2B-2F48-4AA4-26640947A6B5}"/>
              </a:ext>
            </a:extLst>
          </p:cNvPr>
          <p:cNvSpPr/>
          <p:nvPr/>
        </p:nvSpPr>
        <p:spPr>
          <a:xfrm>
            <a:off x="1558925" y="3806720"/>
            <a:ext cx="2664788" cy="2904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Характеристики: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Мощность 10-20 </a:t>
            </a:r>
            <a:r>
              <a:rPr lang="ru-RU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кВТ</a:t>
            </a:r>
            <a:endParaRPr lang="ru-RU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Полная масса установки с топливом-1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кг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Полная стоимость минуты полета-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~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106 руб.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Полезное время эксплуатации от 50%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A3270B-1399-388F-B9D0-4AE2FCADA09E}"/>
              </a:ext>
            </a:extLst>
          </p:cNvPr>
          <p:cNvSpPr/>
          <p:nvPr/>
        </p:nvSpPr>
        <p:spPr>
          <a:xfrm>
            <a:off x="4452748" y="1436010"/>
            <a:ext cx="2664788" cy="52752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Выгоды: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Увеличение полезного времени эксплуатации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Увеличение времени и дальности полета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Легкость транспортировки и использования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Невысокая себестоимость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12A088-DCC6-85D8-8EDE-AD97807A7B3E}"/>
              </a:ext>
            </a:extLst>
          </p:cNvPr>
          <p:cNvSpPr txBox="1"/>
          <p:nvPr/>
        </p:nvSpPr>
        <p:spPr>
          <a:xfrm>
            <a:off x="3747207" y="934761"/>
            <a:ext cx="1483104" cy="49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4472C4"/>
                </a:solidFill>
              </a:rPr>
              <a:t>Продукт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65855B-F872-3EDA-06E7-1BEF6CFDA28B}"/>
              </a:ext>
            </a:extLst>
          </p:cNvPr>
          <p:cNvSpPr txBox="1"/>
          <p:nvPr/>
        </p:nvSpPr>
        <p:spPr>
          <a:xfrm>
            <a:off x="8533289" y="887290"/>
            <a:ext cx="2239501" cy="49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4472C4"/>
                </a:solidFill>
              </a:rPr>
              <a:t>Потребитель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3D0591-D9EE-B508-4EE8-1C9815830EE1}"/>
              </a:ext>
            </a:extLst>
          </p:cNvPr>
          <p:cNvSpPr/>
          <p:nvPr/>
        </p:nvSpPr>
        <p:spPr>
          <a:xfrm>
            <a:off x="7515225" y="1379743"/>
            <a:ext cx="2036129" cy="22775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Желания: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Легкость в использовании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Более высокая эффективность использования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EF04E15-463E-2877-6122-DD2178EDF083}"/>
              </a:ext>
            </a:extLst>
          </p:cNvPr>
          <p:cNvSpPr/>
          <p:nvPr/>
        </p:nvSpPr>
        <p:spPr>
          <a:xfrm>
            <a:off x="7515225" y="3806719"/>
            <a:ext cx="2036129" cy="2904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Потребности: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Преодоление барьера емкости АКБ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Увеличение дальности полета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Уменьшение простоев техники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7F689BC-8E15-5ECD-5FE8-3BCD6155A43A}"/>
              </a:ext>
            </a:extLst>
          </p:cNvPr>
          <p:cNvSpPr/>
          <p:nvPr/>
        </p:nvSpPr>
        <p:spPr>
          <a:xfrm>
            <a:off x="9684707" y="1998715"/>
            <a:ext cx="2036129" cy="35740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Страхи: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Дороговизна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Сложность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Неэффективность</a:t>
            </a:r>
          </a:p>
        </p:txBody>
      </p:sp>
    </p:spTree>
    <p:extLst>
      <p:ext uri="{BB962C8B-B14F-4D97-AF65-F5344CB8AC3E}">
        <p14:creationId xmlns:p14="http://schemas.microsoft.com/office/powerpoint/2010/main" val="3605955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1019A-55E4-F446-0F5C-E51BE02FF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7CC1B76-8DCF-FB68-611C-A43BE2446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D9D716-6E2A-8DBC-A1B7-688BB1710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Варианты моделей монетизации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F4909D-3DAD-8A4B-B828-6AC7BD3D9488}"/>
              </a:ext>
            </a:extLst>
          </p:cNvPr>
          <p:cNvSpPr txBox="1"/>
          <p:nvPr/>
        </p:nvSpPr>
        <p:spPr>
          <a:xfrm>
            <a:off x="804334" y="1794933"/>
            <a:ext cx="1062566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Модель 1: Производство и прямые продажи (B2B)</a:t>
            </a:r>
          </a:p>
          <a:p>
            <a:pPr marL="914400" rtl="0">
              <a:buNone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Полный контроль над производством, высокая маржа на единицу продукции, прямые отношения с клиентами, возможность быстрой адаптации продукта под запросы рынка.</a:t>
            </a:r>
          </a:p>
          <a:p>
            <a:pPr marL="914400" rtl="0">
              <a:buNone/>
            </a:pPr>
            <a:endParaRPr lang="ru-RU" sz="2000" b="1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Модель 2: Лицензирование и франшиза</a:t>
            </a:r>
          </a:p>
          <a:p>
            <a:pPr marL="914400" rtl="0">
              <a:buNone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Модель, основанная на интеллектуальной собственности с минимальными капитальными затратами и высоким потенциалом масштабирования.</a:t>
            </a:r>
          </a:p>
          <a:p>
            <a:pPr marL="914400" rtl="0">
              <a:buNone/>
            </a:pPr>
            <a:endParaRPr lang="ru-RU" sz="2000" b="1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Модель 3: Гибридная (Производство + Услуги)</a:t>
            </a:r>
          </a:p>
          <a:p>
            <a:pPr marL="457200" indent="457200" rtl="0">
              <a:buNone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Комбинированная модель, сочетающая производство с сервисными услугами и рекуррентными платежами через лизинг и подписки.</a:t>
            </a:r>
            <a:endParaRPr lang="ru-RU" sz="20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372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FAA68-9AB7-1F3C-C004-93D049574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BB6E971-4615-3B9F-6F81-9DBC40DFD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96E6B80-E5C2-0A91-7FC8-FC8A0C259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Фазы инвестиционного проекта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8D71F15-FB1E-237C-5C8F-336543DE9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328256"/>
              </p:ext>
            </p:extLst>
          </p:nvPr>
        </p:nvGraphicFramePr>
        <p:xfrm>
          <a:off x="1053623" y="1785143"/>
          <a:ext cx="10084753" cy="3287713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4858982">
                  <a:extLst>
                    <a:ext uri="{9D8B030D-6E8A-4147-A177-3AD203B41FA5}">
                      <a16:colId xmlns:a16="http://schemas.microsoft.com/office/drawing/2014/main" val="2333284125"/>
                    </a:ext>
                  </a:extLst>
                </a:gridCol>
                <a:gridCol w="2438693">
                  <a:extLst>
                    <a:ext uri="{9D8B030D-6E8A-4147-A177-3AD203B41FA5}">
                      <a16:colId xmlns:a16="http://schemas.microsoft.com/office/drawing/2014/main" val="4293835777"/>
                    </a:ext>
                  </a:extLst>
                </a:gridCol>
                <a:gridCol w="929026">
                  <a:extLst>
                    <a:ext uri="{9D8B030D-6E8A-4147-A177-3AD203B41FA5}">
                      <a16:colId xmlns:a16="http://schemas.microsoft.com/office/drawing/2014/main" val="4270947642"/>
                    </a:ext>
                  </a:extLst>
                </a:gridCol>
                <a:gridCol w="929026">
                  <a:extLst>
                    <a:ext uri="{9D8B030D-6E8A-4147-A177-3AD203B41FA5}">
                      <a16:colId xmlns:a16="http://schemas.microsoft.com/office/drawing/2014/main" val="2411164724"/>
                    </a:ext>
                  </a:extLst>
                </a:gridCol>
                <a:gridCol w="929026">
                  <a:extLst>
                    <a:ext uri="{9D8B030D-6E8A-4147-A177-3AD203B41FA5}">
                      <a16:colId xmlns:a16="http://schemas.microsoft.com/office/drawing/2014/main" val="1665670499"/>
                    </a:ext>
                  </a:extLst>
                </a:gridCol>
              </a:tblGrid>
              <a:tr h="5144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Инвестиционный период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 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 2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Год 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ctr">
                    <a:solidFill>
                      <a:srgbClr val="9AB3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66150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Денежные потоки, </a:t>
                      </a:r>
                      <a:r>
                        <a:rPr lang="ru-RU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ctr">
                    <a:solidFill>
                      <a:srgbClr val="9AB3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2907622470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Выручка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36 000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112 320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149 760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3131803065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Себестоимость, в т.ч: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41 000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80 000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92 000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2491421283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постоянные затраты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631164076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переменные затраты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26 000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65 000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77 000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3678885136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Валовая прибыль (убыток)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-5 000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32 320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57 760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312816078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Управленческие расходы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1 040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1 082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3376253196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Прибыль до налогообложения (убыток)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-6 000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31 280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56 678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1745407353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Чистая прибыль (убыток)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-6 000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23 460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42 509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3560446699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Предполагаемые первоначальные инвестиции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-1 000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7" marR="9347" marT="9347" marB="0" anchor="b"/>
                </a:tc>
                <a:extLst>
                  <a:ext uri="{0D108BD9-81ED-4DB2-BD59-A6C34878D82A}">
                    <a16:rowId xmlns:a16="http://schemas.microsoft.com/office/drawing/2014/main" val="366393456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D064CA7-EAAA-446C-87F8-26AB12E03F02}"/>
              </a:ext>
            </a:extLst>
          </p:cNvPr>
          <p:cNvSpPr txBox="1"/>
          <p:nvPr/>
        </p:nvSpPr>
        <p:spPr>
          <a:xfrm>
            <a:off x="872129" y="5190965"/>
            <a:ext cx="103546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*Денежные потоки рассчитаны в упрощенном виде, с учетом следующих предположений:</a:t>
            </a:r>
          </a:p>
          <a:p>
            <a:r>
              <a:rPr lang="ru-RU" b="1" dirty="0"/>
              <a:t>- Планируемый объем производства (продаж)-120, 360 и 480 ед. соответственно</a:t>
            </a:r>
          </a:p>
          <a:p>
            <a:r>
              <a:rPr lang="ru-RU" b="1" dirty="0"/>
              <a:t>- Планируемая цена-300 </a:t>
            </a:r>
            <a:r>
              <a:rPr lang="ru-RU" b="1" dirty="0" err="1"/>
              <a:t>тыс.руб</a:t>
            </a:r>
            <a:r>
              <a:rPr lang="ru-RU" b="1" dirty="0"/>
              <a:t>.</a:t>
            </a:r>
          </a:p>
          <a:p>
            <a:r>
              <a:rPr lang="ru-RU" b="1" dirty="0"/>
              <a:t>- Прогнозируемая инфляция (согласно прогнозу Минфина)-4%</a:t>
            </a:r>
          </a:p>
          <a:p>
            <a:r>
              <a:rPr lang="ru-RU" b="1" dirty="0"/>
              <a:t>- Ориентировочная стоимость разработки тестового образца-1 </a:t>
            </a:r>
            <a:r>
              <a:rPr lang="ru-RU" b="1" dirty="0" err="1"/>
              <a:t>млн.руб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538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22B1-656B-14F8-34B2-F7A9D18A6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37B9F88-A078-2083-0722-CC9C0DB11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7E0E08-97DE-BCE7-C003-31727D4A8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рынка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A774D04-411D-4BD4-AE81-A52BF296757F}"/>
              </a:ext>
            </a:extLst>
          </p:cNvPr>
          <p:cNvSpPr/>
          <p:nvPr/>
        </p:nvSpPr>
        <p:spPr>
          <a:xfrm>
            <a:off x="365760" y="2306320"/>
            <a:ext cx="4392244" cy="385873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7F460F4-831A-7A4E-7E97-A61C07074885}"/>
              </a:ext>
            </a:extLst>
          </p:cNvPr>
          <p:cNvSpPr/>
          <p:nvPr/>
        </p:nvSpPr>
        <p:spPr>
          <a:xfrm>
            <a:off x="909301" y="3261360"/>
            <a:ext cx="3305161" cy="290369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036AF4C-B3D0-7221-3D31-BC25B86C4377}"/>
              </a:ext>
            </a:extLst>
          </p:cNvPr>
          <p:cNvSpPr/>
          <p:nvPr/>
        </p:nvSpPr>
        <p:spPr>
          <a:xfrm>
            <a:off x="1355063" y="4044596"/>
            <a:ext cx="2413635" cy="21204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5FA4DA6-F3D8-A42C-9C43-F30814F3BA7C}"/>
              </a:ext>
            </a:extLst>
          </p:cNvPr>
          <p:cNvSpPr/>
          <p:nvPr/>
        </p:nvSpPr>
        <p:spPr>
          <a:xfrm>
            <a:off x="1801443" y="4818618"/>
            <a:ext cx="1532597" cy="13464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2">
            <a:extLst>
              <a:ext uri="{FF2B5EF4-FFF2-40B4-BE49-F238E27FC236}">
                <a16:creationId xmlns:a16="http://schemas.microsoft.com/office/drawing/2014/main" id="{AA2BF7CE-7C74-FA58-1899-AE965432E9C8}"/>
              </a:ext>
            </a:extLst>
          </p:cNvPr>
          <p:cNvSpPr txBox="1">
            <a:spLocks/>
          </p:cNvSpPr>
          <p:nvPr/>
        </p:nvSpPr>
        <p:spPr>
          <a:xfrm>
            <a:off x="4631022" y="2413860"/>
            <a:ext cx="10261600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2000" dirty="0"/>
              <a:t>Глобальный рынок БПЛА – 33млрд</a:t>
            </a:r>
            <a:r>
              <a:rPr lang="en-US" sz="2000" dirty="0"/>
              <a:t>$</a:t>
            </a:r>
            <a:endParaRPr lang="ru-RU" sz="2000" dirty="0"/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id="{5A06810D-95E3-178F-B3D0-ADA07129A137}"/>
              </a:ext>
            </a:extLst>
          </p:cNvPr>
          <p:cNvSpPr txBox="1">
            <a:spLocks/>
          </p:cNvSpPr>
          <p:nvPr/>
        </p:nvSpPr>
        <p:spPr>
          <a:xfrm>
            <a:off x="2119311" y="2413860"/>
            <a:ext cx="5875605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PAM -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B80AA42B-1D5B-2CA9-F1EA-49BF4C724D64}"/>
              </a:ext>
            </a:extLst>
          </p:cNvPr>
          <p:cNvSpPr txBox="1">
            <a:spLocks/>
          </p:cNvSpPr>
          <p:nvPr/>
        </p:nvSpPr>
        <p:spPr>
          <a:xfrm>
            <a:off x="4660224" y="3145408"/>
            <a:ext cx="10261600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2000" dirty="0"/>
              <a:t>Европа + СНГ – 7,8млрд</a:t>
            </a:r>
            <a:r>
              <a:rPr lang="en-US" sz="2000" dirty="0"/>
              <a:t>$</a:t>
            </a:r>
            <a:endParaRPr lang="ru-RU" sz="2000" dirty="0"/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82C5AE36-6F00-CC4F-D58E-A0412D59E45E}"/>
              </a:ext>
            </a:extLst>
          </p:cNvPr>
          <p:cNvSpPr txBox="1">
            <a:spLocks/>
          </p:cNvSpPr>
          <p:nvPr/>
        </p:nvSpPr>
        <p:spPr>
          <a:xfrm>
            <a:off x="2148513" y="3145408"/>
            <a:ext cx="5875605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TAM -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0" name="Заголовок 2">
            <a:extLst>
              <a:ext uri="{FF2B5EF4-FFF2-40B4-BE49-F238E27FC236}">
                <a16:creationId xmlns:a16="http://schemas.microsoft.com/office/drawing/2014/main" id="{F71CE1A5-E4A7-AA8D-1974-4B627533E407}"/>
              </a:ext>
            </a:extLst>
          </p:cNvPr>
          <p:cNvSpPr txBox="1">
            <a:spLocks/>
          </p:cNvSpPr>
          <p:nvPr/>
        </p:nvSpPr>
        <p:spPr>
          <a:xfrm>
            <a:off x="4660224" y="3952268"/>
            <a:ext cx="10261600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2000" dirty="0"/>
              <a:t>Российский рынок БПЛА– 33.8млрд </a:t>
            </a:r>
            <a:r>
              <a:rPr lang="ru-RU" sz="2000" dirty="0" err="1"/>
              <a:t>руб</a:t>
            </a:r>
            <a:endParaRPr lang="ru-RU" sz="2000" dirty="0"/>
          </a:p>
        </p:txBody>
      </p:sp>
      <p:sp>
        <p:nvSpPr>
          <p:cNvPr id="21" name="Заголовок 2">
            <a:extLst>
              <a:ext uri="{FF2B5EF4-FFF2-40B4-BE49-F238E27FC236}">
                <a16:creationId xmlns:a16="http://schemas.microsoft.com/office/drawing/2014/main" id="{695D9B52-7FFC-44B7-111F-B176E36935D0}"/>
              </a:ext>
            </a:extLst>
          </p:cNvPr>
          <p:cNvSpPr txBox="1">
            <a:spLocks/>
          </p:cNvSpPr>
          <p:nvPr/>
        </p:nvSpPr>
        <p:spPr>
          <a:xfrm>
            <a:off x="2148513" y="3952268"/>
            <a:ext cx="5875605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SAM -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841466FB-DF36-EB23-4013-7CD35D7302A6}"/>
              </a:ext>
            </a:extLst>
          </p:cNvPr>
          <p:cNvSpPr txBox="1">
            <a:spLocks/>
          </p:cNvSpPr>
          <p:nvPr/>
        </p:nvSpPr>
        <p:spPr>
          <a:xfrm>
            <a:off x="4636085" y="4896700"/>
            <a:ext cx="10261600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sz="1600" dirty="0"/>
              <a:t>Сельское хозяйство, доставка, мониторинг </a:t>
            </a:r>
            <a:r>
              <a:rPr lang="ru-RU" sz="2000" dirty="0"/>
              <a:t>– </a:t>
            </a:r>
            <a:r>
              <a:rPr lang="en-US" sz="2000" dirty="0"/>
              <a:t>~10</a:t>
            </a:r>
            <a:r>
              <a:rPr lang="ru-RU" sz="2000" dirty="0"/>
              <a:t>млрд </a:t>
            </a:r>
            <a:r>
              <a:rPr lang="ru-RU" sz="2000" dirty="0" err="1"/>
              <a:t>руб</a:t>
            </a:r>
            <a:endParaRPr lang="ru-RU" sz="2000" dirty="0"/>
          </a:p>
        </p:txBody>
      </p:sp>
      <p:sp>
        <p:nvSpPr>
          <p:cNvPr id="23" name="Заголовок 2">
            <a:extLst>
              <a:ext uri="{FF2B5EF4-FFF2-40B4-BE49-F238E27FC236}">
                <a16:creationId xmlns:a16="http://schemas.microsoft.com/office/drawing/2014/main" id="{4CFDFDD9-EA4C-BC02-7F17-66353C9989A2}"/>
              </a:ext>
            </a:extLst>
          </p:cNvPr>
          <p:cNvSpPr txBox="1">
            <a:spLocks/>
          </p:cNvSpPr>
          <p:nvPr/>
        </p:nvSpPr>
        <p:spPr>
          <a:xfrm>
            <a:off x="2124374" y="4896700"/>
            <a:ext cx="5875605" cy="101514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SOM -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19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70CE0-43F9-2CD1-17FD-EFE7612C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AD3C05F-66C9-7756-9CC0-5A59DB808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648F8A5-9077-93B6-0602-B5E19038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C9652DC-DC9D-2ED1-9F4B-3393B092A5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503018"/>
              </p:ext>
            </p:extLst>
          </p:nvPr>
        </p:nvGraphicFramePr>
        <p:xfrm>
          <a:off x="2571851" y="1420412"/>
          <a:ext cx="7048296" cy="4405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904">
                  <a:extLst>
                    <a:ext uri="{9D8B030D-6E8A-4147-A177-3AD203B41FA5}">
                      <a16:colId xmlns:a16="http://schemas.microsoft.com/office/drawing/2014/main" val="4012166273"/>
                    </a:ext>
                  </a:extLst>
                </a:gridCol>
                <a:gridCol w="926236">
                  <a:extLst>
                    <a:ext uri="{9D8B030D-6E8A-4147-A177-3AD203B41FA5}">
                      <a16:colId xmlns:a16="http://schemas.microsoft.com/office/drawing/2014/main" val="3145633557"/>
                    </a:ext>
                  </a:extLst>
                </a:gridCol>
                <a:gridCol w="926236">
                  <a:extLst>
                    <a:ext uri="{9D8B030D-6E8A-4147-A177-3AD203B41FA5}">
                      <a16:colId xmlns:a16="http://schemas.microsoft.com/office/drawing/2014/main" val="1365584296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2473836911"/>
                    </a:ext>
                  </a:extLst>
                </a:gridCol>
                <a:gridCol w="1534160">
                  <a:extLst>
                    <a:ext uri="{9D8B030D-6E8A-4147-A177-3AD203B41FA5}">
                      <a16:colId xmlns:a16="http://schemas.microsoft.com/office/drawing/2014/main" val="4183378525"/>
                    </a:ext>
                  </a:extLst>
                </a:gridCol>
              </a:tblGrid>
              <a:tr h="2658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Рыночные показатели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2022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2025 (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III</a:t>
                      </a:r>
                      <a:r>
                        <a:rPr lang="ru-RU" sz="1800" b="0" dirty="0">
                          <a:solidFill>
                            <a:schemeClr val="bg1"/>
                          </a:solidFill>
                        </a:rPr>
                        <a:t> кв.)</a:t>
                      </a:r>
                    </a:p>
                  </a:txBody>
                  <a:tcPr marL="113074" marR="113074" marT="56537" marB="56537" anchor="ctr"/>
                </a:tc>
                <a:extLst>
                  <a:ext uri="{0D108BD9-81ED-4DB2-BD59-A6C34878D82A}">
                    <a16:rowId xmlns:a16="http://schemas.microsoft.com/office/drawing/2014/main" val="1449654605"/>
                  </a:ext>
                </a:extLst>
              </a:tr>
              <a:tr h="726378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Объем рынка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</a:rPr>
                        <a:t>агродронов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</a:rPr>
                        <a:t>млрд.руб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./год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1,5-2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2,5-3,5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4-5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5,5-7</a:t>
                      </a:r>
                    </a:p>
                  </a:txBody>
                  <a:tcPr marL="113074" marR="113074" marT="56537" marB="56537" anchor="ctr"/>
                </a:tc>
                <a:extLst>
                  <a:ext uri="{0D108BD9-81ED-4DB2-BD59-A6C34878D82A}">
                    <a16:rowId xmlns:a16="http://schemas.microsoft.com/office/drawing/2014/main" val="3676415249"/>
                  </a:ext>
                </a:extLst>
              </a:tr>
              <a:tr h="34713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Средние темпы роста объема рынка, %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146,5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175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167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</a:txBody>
                  <a:tcPr marL="113074" marR="113074" marT="56537" marB="56537" anchor="ctr"/>
                </a:tc>
                <a:extLst>
                  <a:ext uri="{0D108BD9-81ED-4DB2-BD59-A6C34878D82A}">
                    <a16:rowId xmlns:a16="http://schemas.microsoft.com/office/drawing/2014/main" val="2026217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Количество проданных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</a:rPr>
                        <a:t>агродронов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</a:rPr>
                        <a:t>тыс.ед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1,2-1,5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2-2,5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3-4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5,5-6</a:t>
                      </a:r>
                    </a:p>
                  </a:txBody>
                  <a:tcPr marL="113074" marR="113074" marT="56537" marB="56537" anchor="ctr"/>
                </a:tc>
                <a:extLst>
                  <a:ext uri="{0D108BD9-81ED-4DB2-BD59-A6C34878D82A}">
                    <a16:rowId xmlns:a16="http://schemas.microsoft.com/office/drawing/2014/main" val="704995345"/>
                  </a:ext>
                </a:extLst>
              </a:tr>
              <a:tr h="726378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Удельный вес рынка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</a:rPr>
                        <a:t>агродронов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 в общем объеме рынка, %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marL="113074" marR="113074" marT="56537" marB="56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113074" marR="113074" marT="56537" marB="56537" anchor="ctr"/>
                </a:tc>
                <a:extLst>
                  <a:ext uri="{0D108BD9-81ED-4DB2-BD59-A6C34878D82A}">
                    <a16:rowId xmlns:a16="http://schemas.microsoft.com/office/drawing/2014/main" val="210001336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E44D965-B91F-473E-517A-88AA5E0F3601}"/>
              </a:ext>
            </a:extLst>
          </p:cNvPr>
          <p:cNvSpPr txBox="1"/>
          <p:nvPr/>
        </p:nvSpPr>
        <p:spPr>
          <a:xfrm>
            <a:off x="639127" y="5934670"/>
            <a:ext cx="109137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Анализируя небольшое количество рыночных показателей, можно заметить, что динамика рыночных показателей положительна, а, следовательно, выбранное направление разработки и производства БПЛА и их комплектующих является потенциальным.</a:t>
            </a:r>
          </a:p>
        </p:txBody>
      </p:sp>
    </p:spTree>
    <p:extLst>
      <p:ext uri="{BB962C8B-B14F-4D97-AF65-F5344CB8AC3E}">
        <p14:creationId xmlns:p14="http://schemas.microsoft.com/office/powerpoint/2010/main" val="238293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87AD6-6946-2668-FF8B-0C25D70F4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23A3B23-1E0D-D671-421C-FEA72713D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B40CAAA-1DB9-30F2-84AF-A40144EC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star </a:t>
            </a:r>
            <a:r>
              <a:rPr lang="ru-RU" dirty="0"/>
              <a:t>метрика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0657B0-95C3-ED8D-E97C-D276098C9F74}"/>
              </a:ext>
            </a:extLst>
          </p:cNvPr>
          <p:cNvSpPr txBox="1"/>
          <p:nvPr/>
        </p:nvSpPr>
        <p:spPr>
          <a:xfrm>
            <a:off x="918664" y="1812765"/>
            <a:ext cx="10354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Наша </a:t>
            </a:r>
            <a:r>
              <a:rPr lang="en-US" b="1" dirty="0"/>
              <a:t>North Star </a:t>
            </a:r>
            <a:r>
              <a:rPr lang="ru-RU" b="1" dirty="0"/>
              <a:t>метрика это</a:t>
            </a:r>
            <a:r>
              <a:rPr lang="en-US" b="1" dirty="0"/>
              <a:t>: </a:t>
            </a:r>
            <a:r>
              <a:rPr lang="en-US" b="1" u="sng" dirty="0">
                <a:solidFill>
                  <a:schemeClr val="accent6"/>
                </a:solidFill>
              </a:rPr>
              <a:t>% </a:t>
            </a:r>
            <a:r>
              <a:rPr lang="ru-RU" b="1" u="sng" dirty="0">
                <a:solidFill>
                  <a:schemeClr val="accent6"/>
                </a:solidFill>
              </a:rPr>
              <a:t>времени которое БПЛА провел в воздухе выполняя работу </a:t>
            </a:r>
            <a:r>
              <a:rPr lang="ru-RU" b="1" dirty="0"/>
              <a:t>по сравнению с тем сколько времени производится его подготовка (На одной силовой установке)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5BB53-E751-F33C-D24F-DADC7DEB0995}"/>
              </a:ext>
            </a:extLst>
          </p:cNvPr>
          <p:cNvSpPr txBox="1"/>
          <p:nvPr/>
        </p:nvSpPr>
        <p:spPr>
          <a:xfrm>
            <a:off x="1003331" y="2459096"/>
            <a:ext cx="103546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По расчетам</a:t>
            </a:r>
            <a:r>
              <a:rPr lang="en-US" b="1" dirty="0"/>
              <a:t>:</a:t>
            </a:r>
            <a:br>
              <a:rPr lang="en-US" b="1" dirty="0"/>
            </a:br>
            <a:r>
              <a:rPr lang="en-US" sz="4800" b="1" dirty="0">
                <a:solidFill>
                  <a:schemeClr val="accent6"/>
                </a:solidFill>
              </a:rPr>
              <a:t>&gt;50% </a:t>
            </a:r>
            <a:endParaRPr lang="ru-RU" b="1" dirty="0">
              <a:solidFill>
                <a:schemeClr val="accent6"/>
              </a:solidFill>
            </a:endParaRPr>
          </a:p>
          <a:p>
            <a:pPr algn="ctr"/>
            <a:r>
              <a:rPr lang="ru-RU" b="1" dirty="0"/>
              <a:t>времени БПЛА будет выполнять полезную работу. Тогда как </a:t>
            </a:r>
            <a:r>
              <a:rPr lang="ru-RU" b="1" dirty="0">
                <a:solidFill>
                  <a:schemeClr val="accent3"/>
                </a:solidFill>
              </a:rPr>
              <a:t>у АКБ </a:t>
            </a:r>
            <a:r>
              <a:rPr lang="en-US" b="1" dirty="0">
                <a:solidFill>
                  <a:schemeClr val="accent3"/>
                </a:solidFill>
              </a:rPr>
              <a:t>~5%</a:t>
            </a:r>
          </a:p>
          <a:p>
            <a:pPr algn="ctr"/>
            <a:endParaRPr lang="ru-RU" b="1" dirty="0">
              <a:solidFill>
                <a:schemeClr val="accent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8F733B-0B95-E194-391D-9ABF000442E1}"/>
              </a:ext>
            </a:extLst>
          </p:cNvPr>
          <p:cNvSpPr txBox="1"/>
          <p:nvPr/>
        </p:nvSpPr>
        <p:spPr>
          <a:xfrm>
            <a:off x="1003331" y="3929432"/>
            <a:ext cx="103546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Это значит</a:t>
            </a:r>
            <a:r>
              <a:rPr lang="en-US" b="1" dirty="0"/>
              <a:t>: </a:t>
            </a:r>
            <a:r>
              <a:rPr lang="ru-RU" b="1" dirty="0"/>
              <a:t>Человек </a:t>
            </a:r>
            <a:r>
              <a:rPr lang="ru-RU" b="1" u="sng" dirty="0"/>
              <a:t>не надрывается </a:t>
            </a:r>
            <a:r>
              <a:rPr lang="ru-RU" b="1" dirty="0"/>
              <a:t>меняя аккумуляторы, </a:t>
            </a:r>
            <a:r>
              <a:rPr lang="ru-RU" b="1" u="sng" dirty="0"/>
              <a:t>не тратит время на их зарядку, не возит с собой много АКБ </a:t>
            </a:r>
            <a:r>
              <a:rPr lang="ru-RU" b="1" dirty="0"/>
              <a:t>и не </a:t>
            </a:r>
            <a:r>
              <a:rPr lang="ru-RU" b="1" u="sng" dirty="0"/>
              <a:t>расходует ресурс</a:t>
            </a:r>
            <a:r>
              <a:rPr lang="ru-RU" b="1" dirty="0"/>
              <a:t> параллельно для нескольких АКБ</a:t>
            </a:r>
          </a:p>
          <a:p>
            <a:endParaRPr lang="ru-RU" b="1" u="sng" dirty="0"/>
          </a:p>
          <a:p>
            <a:r>
              <a:rPr lang="ru-RU" b="1" u="sng" dirty="0"/>
              <a:t>С ГСУ для обеспечения полета БПЛА в течении всего дня нужно иметь </a:t>
            </a:r>
            <a:r>
              <a:rPr lang="ru-RU" b="1" u="sng" dirty="0">
                <a:solidFill>
                  <a:schemeClr val="accent6"/>
                </a:solidFill>
              </a:rPr>
              <a:t>1 силовую установку</a:t>
            </a:r>
            <a:r>
              <a:rPr lang="ru-RU" b="1" u="sng" dirty="0"/>
              <a:t>.</a:t>
            </a:r>
          </a:p>
          <a:p>
            <a:r>
              <a:rPr lang="ru-RU" b="1" u="sng" dirty="0"/>
              <a:t>С АКБ для обеспечения непрерывного полета БПЛА в течении всего дня нужно иметь </a:t>
            </a:r>
            <a:r>
              <a:rPr lang="en-US" b="1" u="sng" dirty="0"/>
              <a:t>~</a:t>
            </a:r>
            <a:r>
              <a:rPr lang="ru-RU" b="1" u="sng" dirty="0">
                <a:solidFill>
                  <a:schemeClr val="accent3"/>
                </a:solidFill>
              </a:rPr>
              <a:t>5-6</a:t>
            </a:r>
            <a:r>
              <a:rPr lang="en-US" b="1" u="sng" dirty="0">
                <a:solidFill>
                  <a:schemeClr val="accent3"/>
                </a:solidFill>
              </a:rPr>
              <a:t> </a:t>
            </a:r>
            <a:r>
              <a:rPr lang="ru-RU" b="1" u="sng" dirty="0">
                <a:solidFill>
                  <a:schemeClr val="accent3"/>
                </a:solidFill>
              </a:rPr>
              <a:t>АКБ</a:t>
            </a:r>
            <a:r>
              <a:rPr lang="ru-RU" b="1" u="sng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3090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A96D3-A7A6-55F1-CEAA-F255180A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CCD91B7-086B-A3C2-848F-ADB5818E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6035F2C-A291-CCC3-1E74-AF187A51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54B40FB-F166-875B-5795-34F6574FA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" y="2256598"/>
            <a:ext cx="1149446" cy="11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1DB4E74D-F490-5E2D-BC79-046C1AAC2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" t="16001" r="4667" b="16000"/>
          <a:stretch>
            <a:fillRect/>
          </a:stretch>
        </p:blipFill>
        <p:spPr bwMode="auto">
          <a:xfrm>
            <a:off x="732155" y="3779643"/>
            <a:ext cx="1149447" cy="11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683985AA-60C2-EB3E-7741-47D60A000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67" b="41932"/>
          <a:stretch>
            <a:fillRect/>
          </a:stretch>
        </p:blipFill>
        <p:spPr bwMode="auto">
          <a:xfrm>
            <a:off x="6724651" y="793051"/>
            <a:ext cx="1149446" cy="11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AB7AED7C-90E2-1AD7-3442-E62B3423D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3" b="19813"/>
          <a:stretch>
            <a:fillRect/>
          </a:stretch>
        </p:blipFill>
        <p:spPr bwMode="auto">
          <a:xfrm>
            <a:off x="732155" y="5302688"/>
            <a:ext cx="1149446" cy="11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356888BD-EFEF-77B4-69A1-8879DC34DB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2"/>
          <a:stretch>
            <a:fillRect/>
          </a:stretch>
        </p:blipFill>
        <p:spPr bwMode="auto">
          <a:xfrm>
            <a:off x="6724651" y="2320902"/>
            <a:ext cx="1149446" cy="11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AC29646A-3C88-2C26-66CF-BEA168F5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1" y="3839141"/>
            <a:ext cx="1139328" cy="114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8542F21-D11D-CADC-FB57-0771389D1605}"/>
              </a:ext>
            </a:extLst>
          </p:cNvPr>
          <p:cNvSpPr txBox="1"/>
          <p:nvPr/>
        </p:nvSpPr>
        <p:spPr>
          <a:xfrm>
            <a:off x="1839326" y="2261404"/>
            <a:ext cx="343371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13" rtl="0"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Александр Никитенко</a:t>
            </a:r>
          </a:p>
          <a:p>
            <a:pPr marL="16713" rtl="0">
              <a:buNone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Идейный вдохновитель</a:t>
            </a:r>
            <a:endParaRPr lang="ru-RU" sz="1400" dirty="0">
              <a:effectLst/>
            </a:endParaRP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51E772-A09D-5984-CD54-11999AB41B12}"/>
              </a:ext>
            </a:extLst>
          </p:cNvPr>
          <p:cNvSpPr txBox="1"/>
          <p:nvPr/>
        </p:nvSpPr>
        <p:spPr>
          <a:xfrm>
            <a:off x="1881601" y="3724749"/>
            <a:ext cx="343371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13" rtl="0"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Борис Волков</a:t>
            </a:r>
          </a:p>
          <a:p>
            <a:pPr marL="16713" rtl="0">
              <a:buNone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Инженер-конструктор, программист, расчетчик, исследователь, лидер</a:t>
            </a:r>
            <a:endParaRPr lang="ru-RU" sz="1400" dirty="0">
              <a:effectLst/>
            </a:endParaRP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DBEBBF-AF32-EF60-031E-7834153FD35C}"/>
              </a:ext>
            </a:extLst>
          </p:cNvPr>
          <p:cNvSpPr txBox="1"/>
          <p:nvPr/>
        </p:nvSpPr>
        <p:spPr>
          <a:xfrm>
            <a:off x="1881601" y="5235010"/>
            <a:ext cx="34337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13" rtl="0">
              <a:buNone/>
            </a:pPr>
            <a:r>
              <a:rPr lang="ru-RU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Балакишев</a:t>
            </a: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Карим</a:t>
            </a:r>
          </a:p>
          <a:p>
            <a:pPr marL="16713" rtl="0">
              <a:buNone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Инженер-конструктор, программист</a:t>
            </a:r>
            <a:endParaRPr lang="ru-RU" sz="1400" dirty="0">
              <a:effectLst/>
            </a:endParaRP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903A1B-D8CE-2651-01F7-F88CEEB24F6A}"/>
              </a:ext>
            </a:extLst>
          </p:cNvPr>
          <p:cNvSpPr txBox="1"/>
          <p:nvPr/>
        </p:nvSpPr>
        <p:spPr>
          <a:xfrm>
            <a:off x="7874096" y="793051"/>
            <a:ext cx="394642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13" rtl="0"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Григорий </a:t>
            </a:r>
            <a:r>
              <a:rPr lang="ru-RU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Железновский</a:t>
            </a:r>
            <a:endParaRPr lang="ru-RU" sz="20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16713" rtl="0">
              <a:buNone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Инженер-конструктор, исследователь</a:t>
            </a:r>
            <a:br>
              <a:rPr lang="ru-RU" dirty="0"/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471CE-F8C7-7372-BA88-5E1B4E9A0831}"/>
              </a:ext>
            </a:extLst>
          </p:cNvPr>
          <p:cNvSpPr txBox="1"/>
          <p:nvPr/>
        </p:nvSpPr>
        <p:spPr>
          <a:xfrm>
            <a:off x="7863979" y="2315917"/>
            <a:ext cx="394642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13" rtl="0"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Александр </a:t>
            </a:r>
            <a:r>
              <a:rPr lang="ru-RU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Добвий</a:t>
            </a:r>
            <a:endParaRPr lang="ru-RU" sz="20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16713" rtl="0">
              <a:buNone/>
            </a:pPr>
            <a:r>
              <a:rPr lang="ru-RU" sz="1400" dirty="0" err="1">
                <a:solidFill>
                  <a:srgbClr val="000000"/>
                </a:solidFill>
                <a:latin typeface="Montserrat" panose="00000500000000000000" pitchFamily="2" charset="-52"/>
              </a:rPr>
              <a:t>Таймкипер</a:t>
            </a: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, расчетчик, технолог</a:t>
            </a:r>
            <a:br>
              <a:rPr lang="ru-RU" dirty="0"/>
            </a:b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A5422C-7F73-9F88-95AC-5B070C8075A8}"/>
              </a:ext>
            </a:extLst>
          </p:cNvPr>
          <p:cNvSpPr txBox="1"/>
          <p:nvPr/>
        </p:nvSpPr>
        <p:spPr>
          <a:xfrm>
            <a:off x="7874096" y="3799076"/>
            <a:ext cx="394642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13" rtl="0"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Виктория </a:t>
            </a:r>
            <a:r>
              <a:rPr lang="ru-RU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Духнай</a:t>
            </a:r>
            <a:endParaRPr lang="ru-RU" sz="20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16713" rtl="0">
              <a:buNone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Экономист, аналитик, дизайнер, </a:t>
            </a:r>
            <a:r>
              <a:rPr lang="ru-RU" sz="1400" dirty="0" err="1">
                <a:solidFill>
                  <a:srgbClr val="000000"/>
                </a:solidFill>
                <a:latin typeface="Montserrat" panose="00000500000000000000" pitchFamily="2" charset="-52"/>
              </a:rPr>
              <a:t>скрайбер</a:t>
            </a: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B942ACE-78BC-6C78-405D-0387C0C438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4651" y="5306416"/>
            <a:ext cx="1139328" cy="116356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1A565A9-7034-EC41-13AD-A1DC384C5BBF}"/>
              </a:ext>
            </a:extLst>
          </p:cNvPr>
          <p:cNvSpPr txBox="1"/>
          <p:nvPr/>
        </p:nvSpPr>
        <p:spPr>
          <a:xfrm>
            <a:off x="7955376" y="5235800"/>
            <a:ext cx="394642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13" rtl="0"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Сергей </a:t>
            </a:r>
            <a:r>
              <a:rPr lang="ru-RU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Ендальцев</a:t>
            </a:r>
            <a:endParaRPr lang="ru-RU" sz="2000" b="1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marL="16713" rtl="0">
              <a:buNone/>
            </a:pPr>
            <a:r>
              <a:rPr lang="ru-RU" sz="1400" dirty="0">
                <a:solidFill>
                  <a:srgbClr val="000000"/>
                </a:solidFill>
                <a:latin typeface="Montserrat" panose="00000500000000000000" pitchFamily="2" charset="-52"/>
              </a:rPr>
              <a:t>Инженер-конструктор, расчетчик, исследователь, моделист, технолог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921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0" y="2618739"/>
            <a:ext cx="7335520" cy="1051561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Спасибо за внимание!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09CA633-D806-361E-1F7E-57C537877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520" y="1888067"/>
            <a:ext cx="39624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775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ЦВЕТА ВОЕНМЕХ">
      <a:dk1>
        <a:sysClr val="windowText" lastClr="000000"/>
      </a:dk1>
      <a:lt1>
        <a:sysClr val="window" lastClr="FFFFFF"/>
      </a:lt1>
      <a:dk2>
        <a:srgbClr val="C8C8C8"/>
      </a:dk2>
      <a:lt2>
        <a:srgbClr val="E7E6E6"/>
      </a:lt2>
      <a:accent1>
        <a:srgbClr val="0077C8"/>
      </a:accent1>
      <a:accent2>
        <a:srgbClr val="004C97"/>
      </a:accent2>
      <a:accent3>
        <a:srgbClr val="EC1F2D"/>
      </a:accent3>
      <a:accent4>
        <a:srgbClr val="FFC000"/>
      </a:accent4>
      <a:accent5>
        <a:srgbClr val="7030A0"/>
      </a:accent5>
      <a:accent6>
        <a:srgbClr val="70AD47"/>
      </a:accent6>
      <a:hlink>
        <a:srgbClr val="18589E"/>
      </a:hlink>
      <a:folHlink>
        <a:srgbClr val="0C234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3184</TotalTime>
  <Words>1668</Words>
  <Application>Microsoft Office PowerPoint</Application>
  <PresentationFormat>Широкоэкранный</PresentationFormat>
  <Paragraphs>406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Montserrat</vt:lpstr>
      <vt:lpstr>Open Sans</vt:lpstr>
      <vt:lpstr>Open Sans ExtraBold</vt:lpstr>
      <vt:lpstr>Open Sans Light</vt:lpstr>
      <vt:lpstr>Open Sans Semibold</vt:lpstr>
      <vt:lpstr>Тема Office</vt:lpstr>
      <vt:lpstr>ГСУ МГТД 10-20кВт с интегрированным стартер-генератором</vt:lpstr>
      <vt:lpstr>Проблема</vt:lpstr>
      <vt:lpstr>Решение</vt:lpstr>
      <vt:lpstr>Идея</vt:lpstr>
      <vt:lpstr>Ожидаемый результат</vt:lpstr>
      <vt:lpstr>Риски проекта</vt:lpstr>
      <vt:lpstr>График разработки продукта</vt:lpstr>
      <vt:lpstr>Вероятный клиент</vt:lpstr>
      <vt:lpstr>Конкуренты</vt:lpstr>
      <vt:lpstr>Модель Остервальдера</vt:lpstr>
      <vt:lpstr>Варианты моделей монетизации</vt:lpstr>
      <vt:lpstr>Фазы инвестиционного проекта</vt:lpstr>
      <vt:lpstr>Оценка рынка</vt:lpstr>
      <vt:lpstr>Рынок</vt:lpstr>
      <vt:lpstr>North star метрика</vt:lpstr>
      <vt:lpstr>Команда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</dc:title>
  <dc:creator>Ульяна</dc:creator>
  <cp:lastModifiedBy>Boris Volkov</cp:lastModifiedBy>
  <cp:revision>93</cp:revision>
  <dcterms:created xsi:type="dcterms:W3CDTF">2022-03-05T17:31:00Z</dcterms:created>
  <dcterms:modified xsi:type="dcterms:W3CDTF">2025-12-05T01:30:07Z</dcterms:modified>
</cp:coreProperties>
</file>