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28"/>
  </p:notesMasterIdLst>
  <p:handoutMasterIdLst>
    <p:handoutMasterId r:id="rId29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11" r:id="rId13"/>
    <p:sldId id="312" r:id="rId14"/>
    <p:sldId id="316" r:id="rId15"/>
    <p:sldId id="301" r:id="rId16"/>
    <p:sldId id="302" r:id="rId17"/>
    <p:sldId id="308" r:id="rId18"/>
    <p:sldId id="309" r:id="rId19"/>
    <p:sldId id="310" r:id="rId20"/>
    <p:sldId id="315" r:id="rId21"/>
    <p:sldId id="314" r:id="rId22"/>
    <p:sldId id="305" r:id="rId23"/>
    <p:sldId id="306" r:id="rId24"/>
    <p:sldId id="318" r:id="rId25"/>
    <p:sldId id="319" r:id="rId26"/>
    <p:sldId id="303" r:id="rId27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/>
  </p:cmAuthor>
  <p:cmAuthor id="2" name="Пешкова Василиса Олеговна" initials="ПО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1" d="100"/>
          <a:sy n="51" d="100"/>
        </p:scale>
        <p:origin x="-950" y="-101"/>
      </p:cViewPr>
      <p:guideLst>
        <p:guide orient="horz" pos="3564"/>
        <p:guide pos="63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5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4941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=""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=""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=""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=""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=""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=""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=""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=""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=""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=""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=""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=""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=""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=""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=""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Stenograph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6769988" cy="2488447"/>
          </a:xfrm>
        </p:spPr>
        <p:txBody>
          <a:bodyPr/>
          <a:lstStyle/>
          <a:p>
            <a:r>
              <a:rPr lang="ru-RU" sz="3600" dirty="0" smtClean="0"/>
              <a:t>Мобильное приложение для </a:t>
            </a:r>
            <a:r>
              <a:rPr lang="ru-RU" sz="3600" dirty="0" err="1" smtClean="0"/>
              <a:t>резюмирования</a:t>
            </a:r>
            <a:r>
              <a:rPr lang="ru-RU" sz="3600" dirty="0" smtClean="0"/>
              <a:t> текстов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5305" y="1349115"/>
            <a:ext cx="16694166" cy="8619343"/>
          </a:xfrm>
        </p:spPr>
        <p:txBody>
          <a:bodyPr/>
          <a:lstStyle/>
          <a:p>
            <a:r>
              <a:rPr lang="ru-RU" sz="3200" dirty="0" smtClean="0"/>
              <a:t>Современный мир – это большое количество информации, которая увеличивается с каждым </a:t>
            </a:r>
            <a:r>
              <a:rPr lang="ru-RU" sz="3200" dirty="0" smtClean="0"/>
              <a:t>г</a:t>
            </a:r>
            <a:r>
              <a:rPr lang="ru-RU" sz="3200" dirty="0" smtClean="0"/>
              <a:t>одом и увеличивается скорость производства информации.</a:t>
            </a:r>
          </a:p>
          <a:p>
            <a:endParaRPr lang="en-US" sz="3200" dirty="0" smtClean="0"/>
          </a:p>
          <a:p>
            <a:r>
              <a:rPr lang="ru-RU" sz="3200" dirty="0" smtClean="0"/>
              <a:t>Основная </a:t>
            </a:r>
            <a:r>
              <a:rPr lang="ru-RU" sz="3200" dirty="0" smtClean="0"/>
              <a:t>проблема современного времени – не хватает </a:t>
            </a:r>
            <a:r>
              <a:rPr lang="ru-RU" sz="3200" dirty="0" smtClean="0"/>
              <a:t>времени </a:t>
            </a:r>
            <a:r>
              <a:rPr lang="ru-RU" sz="3200" dirty="0" smtClean="0"/>
              <a:t>для обработки информации, поэтому </a:t>
            </a:r>
            <a:r>
              <a:rPr lang="ru-RU" sz="3200" dirty="0" smtClean="0"/>
              <a:t>идеальным решением будет </a:t>
            </a:r>
            <a:r>
              <a:rPr lang="ru-RU" sz="3200" dirty="0" smtClean="0"/>
              <a:t>чтобы </a:t>
            </a:r>
            <a:r>
              <a:rPr lang="ru-RU" sz="3200" dirty="0" smtClean="0"/>
              <a:t>за нас эту работу сделал кто-то </a:t>
            </a:r>
            <a:r>
              <a:rPr lang="ru-RU" sz="3200" dirty="0" smtClean="0"/>
              <a:t>другой, например</a:t>
            </a:r>
            <a:r>
              <a:rPr lang="ru-RU" sz="3200" dirty="0" smtClean="0"/>
              <a:t>, </a:t>
            </a:r>
            <a:r>
              <a:rPr lang="ru-RU" sz="3200" dirty="0" err="1" smtClean="0"/>
              <a:t>нейросеть</a:t>
            </a:r>
            <a:r>
              <a:rPr lang="ru-RU" sz="3200" dirty="0" smtClean="0"/>
              <a:t>. </a:t>
            </a:r>
            <a:endParaRPr lang="ru-RU" sz="3200" dirty="0" smtClean="0"/>
          </a:p>
          <a:p>
            <a:endParaRPr lang="ru-RU" sz="3200" dirty="0" smtClean="0"/>
          </a:p>
          <a:p>
            <a:r>
              <a:rPr lang="ru-RU" sz="3200" dirty="0" smtClean="0"/>
              <a:t>Будет полезно, если обработанная </a:t>
            </a:r>
            <a:r>
              <a:rPr lang="ru-RU" sz="3200" dirty="0" smtClean="0"/>
              <a:t>информация будет доводиться до  нас в удобном виде, н</a:t>
            </a:r>
            <a:r>
              <a:rPr lang="ru-RU" sz="3200" dirty="0" smtClean="0"/>
              <a:t>апример, </a:t>
            </a:r>
            <a:r>
              <a:rPr lang="ru-RU" sz="3200" dirty="0" smtClean="0"/>
              <a:t>с использованием </a:t>
            </a:r>
            <a:r>
              <a:rPr lang="ru-RU" sz="3200" dirty="0" smtClean="0"/>
              <a:t>мобильного приложения.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вы решаете.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9035225" cy="7554912"/>
          </a:xfrm>
        </p:spPr>
        <p:txBody>
          <a:bodyPr/>
          <a:lstStyle/>
          <a:p>
            <a:r>
              <a:rPr lang="ru-RU" sz="3600" dirty="0"/>
              <a:t>Студенты - нехватка времени на прослушивание большого материала. </a:t>
            </a:r>
            <a:endParaRPr lang="ru-RU" sz="3600" dirty="0" smtClean="0"/>
          </a:p>
          <a:p>
            <a:r>
              <a:rPr lang="ru-RU" sz="3600" dirty="0" smtClean="0"/>
              <a:t>Офисные </a:t>
            </a:r>
            <a:r>
              <a:rPr lang="ru-RU" sz="3600" dirty="0"/>
              <a:t>работники - нехватка времени и нежелание слушать долгие переговоры. </a:t>
            </a:r>
            <a:endParaRPr lang="ru-RU" sz="3600" dirty="0" smtClean="0"/>
          </a:p>
          <a:p>
            <a:r>
              <a:rPr lang="ru-RU" sz="3600" dirty="0" smtClean="0"/>
              <a:t>Удаленные </a:t>
            </a:r>
            <a:r>
              <a:rPr lang="ru-RU" sz="3600" dirty="0"/>
              <a:t>работники - нежелание прослушивать абсолютно все материалы. </a:t>
            </a:r>
            <a:endParaRPr lang="ru-RU" sz="3600" dirty="0" smtClean="0"/>
          </a:p>
          <a:p>
            <a:r>
              <a:rPr lang="ru-RU" sz="3600" dirty="0" smtClean="0"/>
              <a:t>Ученые </a:t>
            </a:r>
            <a:r>
              <a:rPr lang="ru-RU" sz="3600" dirty="0"/>
              <a:t>и исследователи </a:t>
            </a:r>
            <a:r>
              <a:rPr lang="ru-RU" sz="3600" dirty="0" smtClean="0"/>
              <a:t>– задача быстрого получения </a:t>
            </a:r>
            <a:r>
              <a:rPr lang="ru-RU" sz="3600" dirty="0"/>
              <a:t>ключевой </a:t>
            </a:r>
            <a:r>
              <a:rPr lang="ru-RU" sz="3600" dirty="0" smtClean="0"/>
              <a:t>информации, ускорение </a:t>
            </a:r>
            <a:r>
              <a:rPr lang="ru-RU" sz="3600" dirty="0"/>
              <a:t>доступа и </a:t>
            </a:r>
            <a:r>
              <a:rPr lang="ru-RU" sz="3600" dirty="0" smtClean="0"/>
              <a:t>быстрой обработки </a:t>
            </a:r>
            <a:r>
              <a:rPr lang="ru-RU" sz="3600" dirty="0"/>
              <a:t>больших объемов аудиоматериалов.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287000" y="2942400"/>
            <a:ext cx="9050528" cy="7554912"/>
          </a:xfrm>
        </p:spPr>
        <p:txBody>
          <a:bodyPr/>
          <a:lstStyle/>
          <a:p>
            <a:r>
              <a:rPr lang="ru-RU" sz="3600" dirty="0" smtClean="0"/>
              <a:t>Рынок и технологии получили широкое распространение только в последние годы. </a:t>
            </a:r>
          </a:p>
          <a:p>
            <a:r>
              <a:rPr lang="ru-RU" sz="3600" dirty="0" smtClean="0"/>
              <a:t>Количество </a:t>
            </a:r>
            <a:r>
              <a:rPr lang="ru-RU" sz="3600" dirty="0" smtClean="0"/>
              <a:t>аналогичных приложений для распознавания и сжатия текста не </a:t>
            </a:r>
            <a:r>
              <a:rPr lang="ru-RU" sz="3600" dirty="0" smtClean="0"/>
              <a:t>велико. </a:t>
            </a:r>
          </a:p>
          <a:p>
            <a:r>
              <a:rPr lang="ru-RU" sz="3600" dirty="0" smtClean="0"/>
              <a:t>Зарубежные аналоги не всегда хорошо работают с русским языком, не гарантируют конфиденциальность, дороги для использования, имеют проблемы с постоянным доступом и аккаунтами.</a:t>
            </a:r>
            <a:endParaRPr lang="ru-RU" sz="3600" dirty="0"/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200" dirty="0"/>
              <a:t>Это полноценное приложение с возможностью записи, редактирования аудио материалов, настройки степени сжатия, получение сжатого текста, редактирования текста, получением озвученного </a:t>
            </a:r>
            <a:r>
              <a:rPr lang="ru-RU" sz="3200" dirty="0" smtClean="0"/>
              <a:t>текста (</a:t>
            </a:r>
            <a:r>
              <a:rPr lang="ru-RU" sz="3200" dirty="0"/>
              <a:t>голосом того человека либо голосами бесплатного </a:t>
            </a:r>
            <a:r>
              <a:rPr lang="ru-RU" sz="3200" dirty="0" err="1"/>
              <a:t>апи</a:t>
            </a:r>
            <a:r>
              <a:rPr lang="ru-RU" sz="3200" dirty="0"/>
              <a:t> в зависимости от подписки). </a:t>
            </a:r>
            <a:endParaRPr lang="ru-RU" sz="3200" dirty="0" smtClean="0"/>
          </a:p>
          <a:p>
            <a:r>
              <a:rPr lang="ru-RU" sz="3200" dirty="0" smtClean="0"/>
              <a:t>Наша </a:t>
            </a:r>
            <a:r>
              <a:rPr lang="ru-RU" sz="3200" dirty="0"/>
              <a:t>реализация является более дешевой, работает быстрее, надежно обеспечивает конфиденциальность информации, чем зарубежные аналоги. Имеет более привлекательную цену. Доступна бесплатная версия с ограниченными возможностями. Реализованы различные форматы подписки. Обеспечивается более точная работа с русским языком.</a:t>
            </a:r>
            <a:endParaRPr lang="ru-RU" sz="3200" dirty="0" smtClean="0"/>
          </a:p>
          <a:p>
            <a:r>
              <a:rPr lang="ru-RU" sz="3200" dirty="0" smtClean="0"/>
              <a:t>Более </a:t>
            </a:r>
            <a:r>
              <a:rPr lang="ru-RU" sz="3200" dirty="0"/>
              <a:t>привлекательная цена, </a:t>
            </a:r>
            <a:r>
              <a:rPr lang="ru-RU" sz="3200" dirty="0" smtClean="0"/>
              <a:t>ориентированность </a:t>
            </a:r>
            <a:r>
              <a:rPr lang="ru-RU" sz="3200" dirty="0"/>
              <a:t>на работу с русским языком, </a:t>
            </a:r>
            <a:r>
              <a:rPr lang="ru-RU" sz="3200" dirty="0" err="1" smtClean="0"/>
              <a:t>бОльшая</a:t>
            </a:r>
            <a:r>
              <a:rPr lang="ru-RU" sz="3200" dirty="0" smtClean="0"/>
              <a:t> </a:t>
            </a:r>
            <a:r>
              <a:rPr lang="ru-RU" sz="3200" dirty="0"/>
              <a:t>конфиденциальность данных, чем при работе с иностранными сервисами, надежность и скорость результата, работа без сбоев и </a:t>
            </a:r>
            <a:r>
              <a:rPr lang="ru-RU" sz="3200" dirty="0" smtClean="0"/>
              <a:t>отключений (</a:t>
            </a:r>
            <a:r>
              <a:rPr lang="ru-RU" sz="3200" dirty="0" err="1"/>
              <a:t>chat</a:t>
            </a:r>
            <a:r>
              <a:rPr lang="ru-RU" sz="3200" dirty="0"/>
              <a:t> </a:t>
            </a:r>
            <a:r>
              <a:rPr lang="ru-RU" sz="3200" dirty="0" err="1"/>
              <a:t>gpt</a:t>
            </a:r>
            <a:r>
              <a:rPr lang="ru-RU" sz="3200" dirty="0"/>
              <a:t> не всегда корректно работает, либо работает медленно). На отдельных тарифах есть возможность конвертировать сжатый текст обратно в голос диктора.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1"/>
            <a:ext cx="18432491" cy="2573980"/>
          </a:xfrm>
        </p:spPr>
        <p:txBody>
          <a:bodyPr/>
          <a:lstStyle/>
          <a:p>
            <a:r>
              <a:rPr lang="ru-RU" sz="3200" dirty="0"/>
              <a:t>Рынок текстовой аналитики оценивается в 6,4 млрд долларов США в предыдущем году, ожидается, что среднегодовой темп роста составит 39,90% в течение прогнозируемого периода и составит 40,2 млрд долларов США к следующим пяти годам. Рентабельность бизнеса достаточно высока (более 50</a:t>
            </a:r>
            <a:r>
              <a:rPr lang="ru-RU" sz="3200" dirty="0" smtClean="0"/>
              <a:t>%).</a:t>
            </a:r>
          </a:p>
          <a:p>
            <a:r>
              <a:rPr lang="ru-RU" sz="3200" dirty="0" smtClean="0"/>
              <a:t>Анализ рынка обработки естественного языка оценивается в 25,6 млрд долларов в 2023 </a:t>
            </a:r>
            <a:r>
              <a:rPr lang="ru-RU" sz="3200" dirty="0" smtClean="0"/>
              <a:t>году</a:t>
            </a:r>
            <a:endParaRPr lang="ru-RU" sz="3200" dirty="0" smtClean="0"/>
          </a:p>
        </p:txBody>
      </p:sp>
      <p:pic>
        <p:nvPicPr>
          <p:cNvPr id="1026" name="Picture 2" descr="Text Analytics Market Size, Share and Global Market Forecast to 2022 |  COVID-19 Impact Analysis | MarketsandMarke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06" y="6275257"/>
            <a:ext cx="8148976" cy="471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ey Trends in the Text Analytics Market Informative Size &amp; Foreca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471" y="5816295"/>
            <a:ext cx="8814215" cy="49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5988" y="1857375"/>
            <a:ext cx="18424652" cy="7358064"/>
          </a:xfrm>
        </p:spPr>
        <p:txBody>
          <a:bodyPr/>
          <a:lstStyle/>
          <a:p>
            <a:r>
              <a:rPr lang="ru-RU" sz="3600" dirty="0"/>
              <a:t>Приложение можно будет бесплатно скачать и использовать с ограниченным количеством конспектов </a:t>
            </a:r>
            <a:r>
              <a:rPr lang="ru-RU" sz="3600" dirty="0" smtClean="0"/>
              <a:t>лекций</a:t>
            </a:r>
            <a:r>
              <a:rPr lang="en-US" sz="3600" dirty="0" smtClean="0"/>
              <a:t>/</a:t>
            </a:r>
            <a:r>
              <a:rPr lang="ru-RU" sz="3600" dirty="0" err="1" smtClean="0"/>
              <a:t>аудизаписей</a:t>
            </a:r>
            <a:r>
              <a:rPr lang="ru-RU" sz="3600" dirty="0" smtClean="0"/>
              <a:t> </a:t>
            </a:r>
            <a:r>
              <a:rPr lang="ru-RU" sz="3600" dirty="0"/>
              <a:t>в месяц. </a:t>
            </a:r>
            <a:endParaRPr lang="ru-RU" sz="3600" dirty="0" smtClean="0"/>
          </a:p>
          <a:p>
            <a:r>
              <a:rPr lang="ru-RU" sz="3600" dirty="0" smtClean="0"/>
              <a:t>Для </a:t>
            </a:r>
            <a:r>
              <a:rPr lang="ru-RU" sz="3600" dirty="0"/>
              <a:t>использования определенного количества символов в распознанном тексте и доступа ко всем услугам потребуется премиум-подписка с различной стоимостью от 200 рублей в месяц. </a:t>
            </a:r>
            <a:r>
              <a:rPr lang="ru-RU" sz="3600" dirty="0" smtClean="0"/>
              <a:t>При покупке подписки пользователь покупает определенное число символов, премиум функционал включен в оплату любого уровня подписки.</a:t>
            </a:r>
          </a:p>
          <a:p>
            <a:r>
              <a:rPr lang="ru-RU" sz="3600" dirty="0" smtClean="0"/>
              <a:t>Если пользователь покупал премиум, то функционал ему доступен полностью в течении оплаченного периода.</a:t>
            </a:r>
            <a:endParaRPr lang="ru-RU" sz="3600" dirty="0" smtClean="0"/>
          </a:p>
          <a:p>
            <a:r>
              <a:rPr lang="ru-RU" sz="3600" dirty="0" smtClean="0"/>
              <a:t>В </a:t>
            </a:r>
            <a:r>
              <a:rPr lang="ru-RU" sz="3600" dirty="0"/>
              <a:t>случае исчерпания символов можно купить дополнительные </a:t>
            </a:r>
            <a:r>
              <a:rPr lang="ru-RU" sz="3600" dirty="0" smtClean="0"/>
              <a:t>символы. </a:t>
            </a:r>
            <a:endParaRPr lang="ru-RU" sz="3600" dirty="0" smtClean="0"/>
          </a:p>
          <a:p>
            <a:r>
              <a:rPr lang="ru-RU" sz="3600" dirty="0" smtClean="0"/>
              <a:t>Бизнес-цены </a:t>
            </a:r>
            <a:r>
              <a:rPr lang="ru-RU" sz="3600" dirty="0"/>
              <a:t>также будут предлагаться для корпоративных аккаунтов. </a:t>
            </a:r>
            <a:endParaRPr lang="ru-RU" sz="3600" dirty="0" smtClean="0"/>
          </a:p>
          <a:p>
            <a:r>
              <a:rPr lang="ru-RU" sz="3600" dirty="0" smtClean="0"/>
              <a:t>Реклама </a:t>
            </a:r>
            <a:r>
              <a:rPr lang="ru-RU" sz="3600" dirty="0"/>
              <a:t>принесет дополнительный доход, поскольку </a:t>
            </a:r>
            <a:r>
              <a:rPr lang="ru-RU" sz="3600" dirty="0" smtClean="0"/>
              <a:t>рекламные объявления </a:t>
            </a:r>
            <a:r>
              <a:rPr lang="ru-RU" sz="3600" dirty="0"/>
              <a:t>будут отображаться рядом с </a:t>
            </a:r>
            <a:r>
              <a:rPr lang="ru-RU" sz="3600" dirty="0" smtClean="0"/>
              <a:t>сжатым текстом для бесплатной версии тарифов.</a:t>
            </a:r>
            <a:endParaRPr lang="ru-RU" sz="3600" dirty="0" smtClean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56" y="1788157"/>
            <a:ext cx="14635222" cy="8555056"/>
          </a:xfrm>
        </p:spPr>
        <p:txBody>
          <a:bodyPr/>
          <a:lstStyle/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Проработан </a:t>
            </a:r>
            <a:r>
              <a:rPr lang="ru-RU" sz="3200" dirty="0" smtClean="0"/>
              <a:t>паспорт</a:t>
            </a:r>
            <a:endParaRPr lang="ru-RU" sz="32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Создана </a:t>
            </a:r>
            <a:r>
              <a:rPr lang="ru-RU" sz="3200" dirty="0" smtClean="0"/>
              <a:t>презентация</a:t>
            </a:r>
            <a:endParaRPr lang="ru-RU" sz="32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Декомпозировали </a:t>
            </a:r>
            <a:r>
              <a:rPr lang="ru-RU" sz="3200" dirty="0" smtClean="0"/>
              <a:t>задачи</a:t>
            </a:r>
            <a:endParaRPr lang="ru-RU" sz="32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Создание</a:t>
            </a:r>
            <a:r>
              <a:rPr lang="en-US" sz="3200" dirty="0" smtClean="0"/>
              <a:t> </a:t>
            </a:r>
            <a:r>
              <a:rPr lang="en-US" sz="3200" dirty="0" smtClean="0"/>
              <a:t>MVP</a:t>
            </a:r>
            <a:endParaRPr lang="en-US" sz="32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Оценили размер </a:t>
            </a:r>
            <a:r>
              <a:rPr lang="ru-RU" sz="3200" dirty="0" smtClean="0"/>
              <a:t>рынка</a:t>
            </a:r>
            <a:endParaRPr lang="ru-RU" sz="32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Выявили </a:t>
            </a:r>
            <a:r>
              <a:rPr lang="ru-RU" sz="3200" dirty="0" smtClean="0"/>
              <a:t>конкурентов</a:t>
            </a:r>
            <a:endParaRPr lang="ru-RU" sz="32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Провели анализ </a:t>
            </a:r>
            <a:r>
              <a:rPr lang="ru-RU" sz="3200" dirty="0" smtClean="0"/>
              <a:t>конкурентов</a:t>
            </a:r>
            <a:endParaRPr lang="ru-RU" sz="32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Рассмотрели аналогичные приложения и чат </a:t>
            </a:r>
            <a:r>
              <a:rPr lang="ru-RU" sz="3200" dirty="0" smtClean="0"/>
              <a:t>боты</a:t>
            </a:r>
            <a:endParaRPr lang="ru-RU" sz="32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Получили доступ к </a:t>
            </a:r>
            <a:r>
              <a:rPr lang="ru-RU" sz="3200" dirty="0" err="1" smtClean="0"/>
              <a:t>апи</a:t>
            </a:r>
            <a:endParaRPr lang="ru-RU" sz="32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Продумали развертывание </a:t>
            </a:r>
            <a:r>
              <a:rPr lang="ru-RU" sz="3200" dirty="0" smtClean="0"/>
              <a:t>приложения</a:t>
            </a:r>
            <a:endParaRPr lang="ru-RU" sz="32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Есть опыт разработки и развертывания </a:t>
            </a:r>
            <a:r>
              <a:rPr lang="ru-RU" sz="3200" dirty="0" err="1" smtClean="0"/>
              <a:t>бэк</a:t>
            </a:r>
            <a:r>
              <a:rPr lang="ru-RU" sz="3200" dirty="0" smtClean="0"/>
              <a:t> </a:t>
            </a:r>
            <a:r>
              <a:rPr lang="ru-RU" sz="3200" dirty="0" err="1" smtClean="0"/>
              <a:t>енд</a:t>
            </a:r>
            <a:r>
              <a:rPr lang="ru-RU" sz="3200" dirty="0" smtClean="0"/>
              <a:t> приложений на </a:t>
            </a:r>
            <a:r>
              <a:rPr lang="ru-RU" sz="3200" dirty="0" smtClean="0"/>
              <a:t>питоне</a:t>
            </a:r>
            <a:endParaRPr lang="ru-RU" sz="32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Есть опыт разработки моб приложений</a:t>
            </a:r>
            <a:endParaRPr lang="ru-RU" sz="32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Похожие приложения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116799" y="9773587"/>
            <a:ext cx="12070206" cy="824459"/>
          </a:xfrm>
        </p:spPr>
        <p:txBody>
          <a:bodyPr/>
          <a:lstStyle/>
          <a:p>
            <a:r>
              <a:rPr lang="ru-RU" sz="3200" dirty="0" smtClean="0">
                <a:latin typeface="+mj-lt"/>
              </a:rPr>
              <a:t>Минусы – чат </a:t>
            </a:r>
            <a:r>
              <a:rPr lang="ru-RU" sz="3200" dirty="0" err="1" smtClean="0">
                <a:latin typeface="+mj-lt"/>
              </a:rPr>
              <a:t>гпт</a:t>
            </a:r>
            <a:r>
              <a:rPr lang="ru-RU" sz="3200" dirty="0" smtClean="0">
                <a:latin typeface="+mj-lt"/>
              </a:rPr>
              <a:t> ненадежность + дорого очень</a:t>
            </a:r>
            <a:endParaRPr lang="ru-RU" sz="3200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731181"/>
            <a:ext cx="19341729" cy="7083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7035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51688" y="10072687"/>
            <a:ext cx="8878062" cy="671513"/>
          </a:xfrm>
        </p:spPr>
        <p:txBody>
          <a:bodyPr/>
          <a:lstStyle/>
          <a:p>
            <a:r>
              <a:rPr lang="ru-RU" sz="2800" dirty="0" smtClean="0"/>
              <a:t>Очень дорогая озвучка, но голоса хорошие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595313"/>
            <a:ext cx="11418887" cy="9236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499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un9-67.userapi.com/impg/Fz6PHOVtAQU8ACD0hWqUlIZ1WaO5edDbTURBdw/847l11S-CCA.jpg?size=675x1080&amp;quality=95&amp;sign=b6cf6279a6f56c92e6795ca907f9e904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2249" y="92157"/>
            <a:ext cx="8169640" cy="1104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14.userapi.com/impg/MFbhbsmdHQhpW3chDbaWmgpZbgbLYlX5AzxQtw/OOXHJiIG9zU.jpg?size=675x1080&amp;quality=95&amp;sign=4e6013ae2f96489fa112672e04bc422a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157"/>
            <a:ext cx="8574374" cy="1115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57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9676" y="1319264"/>
            <a:ext cx="17213530" cy="1708749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</a:t>
            </a:r>
            <a:r>
              <a:rPr lang="ru-RU" sz="2800" dirty="0" smtClean="0"/>
              <a:t>;</a:t>
            </a:r>
          </a:p>
          <a:p>
            <a:pPr>
              <a:buNone/>
            </a:pPr>
            <a:r>
              <a:rPr lang="ru-RU" dirty="0" smtClean="0"/>
              <a:t>Мы создаем мобильные и </a:t>
            </a:r>
            <a:r>
              <a:rPr lang="ru-RU" dirty="0" err="1" smtClean="0"/>
              <a:t>бэкенд</a:t>
            </a:r>
            <a:r>
              <a:rPr lang="ru-RU" dirty="0" smtClean="0"/>
              <a:t> приложения для различных целей, в том числе и </a:t>
            </a:r>
            <a:r>
              <a:rPr lang="en-US" dirty="0" smtClean="0"/>
              <a:t>ml </a:t>
            </a:r>
            <a:r>
              <a:rPr lang="ru-RU" dirty="0" smtClean="0"/>
              <a:t>приложения для анализа данных и машинного обучения. 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4706" y="3993964"/>
            <a:ext cx="4134612" cy="2103120"/>
          </a:xfrm>
        </p:spPr>
        <p:txBody>
          <a:bodyPr/>
          <a:lstStyle/>
          <a:p>
            <a:r>
              <a:rPr lang="ru-RU" dirty="0" err="1" smtClean="0"/>
              <a:t>Андроид</a:t>
            </a:r>
            <a:r>
              <a:rPr lang="ru-RU" dirty="0" smtClean="0"/>
              <a:t> разработчик</a:t>
            </a:r>
          </a:p>
          <a:p>
            <a:r>
              <a:rPr lang="ru-RU" dirty="0" smtClean="0"/>
              <a:t>Опыт в создании </a:t>
            </a:r>
            <a:r>
              <a:rPr lang="ru-RU" dirty="0" err="1" smtClean="0"/>
              <a:t>андроид</a:t>
            </a:r>
            <a:r>
              <a:rPr lang="ru-RU" dirty="0" smtClean="0"/>
              <a:t> и </a:t>
            </a:r>
            <a:r>
              <a:rPr lang="en-US" dirty="0" smtClean="0"/>
              <a:t>ml backend </a:t>
            </a:r>
            <a:r>
              <a:rPr lang="ru-RU" dirty="0" smtClean="0"/>
              <a:t>приложений с анализом данных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=""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4706" y="3353884"/>
            <a:ext cx="4134612" cy="438912"/>
          </a:xfrm>
        </p:spPr>
        <p:txBody>
          <a:bodyPr/>
          <a:lstStyle/>
          <a:p>
            <a:r>
              <a:rPr lang="ru-RU" dirty="0" smtClean="0"/>
              <a:t>Антонов Д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=""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49459" y="3769111"/>
            <a:ext cx="4134612" cy="2103120"/>
          </a:xfrm>
        </p:spPr>
        <p:txBody>
          <a:bodyPr/>
          <a:lstStyle/>
          <a:p>
            <a:r>
              <a:rPr lang="ru-RU" dirty="0"/>
              <a:t>Опыт в создании </a:t>
            </a:r>
            <a:r>
              <a:rPr lang="ru-RU" dirty="0" err="1"/>
              <a:t>андроид</a:t>
            </a:r>
            <a:r>
              <a:rPr lang="ru-RU" dirty="0"/>
              <a:t> и </a:t>
            </a:r>
            <a:r>
              <a:rPr lang="ru-RU" dirty="0" err="1"/>
              <a:t>ml</a:t>
            </a:r>
            <a:r>
              <a:rPr lang="ru-RU" dirty="0"/>
              <a:t> </a:t>
            </a:r>
            <a:r>
              <a:rPr lang="ru-RU" dirty="0" err="1"/>
              <a:t>backend</a:t>
            </a:r>
            <a:r>
              <a:rPr lang="ru-RU" dirty="0"/>
              <a:t> приложений с анализом данных</a:t>
            </a:r>
          </a:p>
          <a:p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=""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49459" y="3129031"/>
            <a:ext cx="4134612" cy="438912"/>
          </a:xfrm>
        </p:spPr>
        <p:txBody>
          <a:bodyPr/>
          <a:lstStyle/>
          <a:p>
            <a:r>
              <a:rPr lang="ru-RU" dirty="0" smtClean="0"/>
              <a:t>Александров Д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=""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854034" y="3769111"/>
            <a:ext cx="4134612" cy="2103120"/>
          </a:xfrm>
        </p:spPr>
        <p:txBody>
          <a:bodyPr/>
          <a:lstStyle/>
          <a:p>
            <a:r>
              <a:rPr lang="en-US" dirty="0" smtClean="0"/>
              <a:t>C# </a:t>
            </a:r>
            <a:r>
              <a:rPr lang="ru-RU" dirty="0" err="1" smtClean="0"/>
              <a:t>разрботчик</a:t>
            </a:r>
            <a:endParaRPr lang="en-US" dirty="0" smtClean="0"/>
          </a:p>
          <a:p>
            <a:r>
              <a:rPr lang="ru-RU" dirty="0" smtClean="0"/>
              <a:t>Опыт </a:t>
            </a:r>
            <a:r>
              <a:rPr lang="ru-RU" dirty="0"/>
              <a:t>в создании </a:t>
            </a:r>
            <a:r>
              <a:rPr lang="ru-RU" dirty="0" err="1"/>
              <a:t>андроид</a:t>
            </a:r>
            <a:r>
              <a:rPr lang="ru-RU" dirty="0"/>
              <a:t> и </a:t>
            </a:r>
            <a:r>
              <a:rPr lang="ru-RU" dirty="0" err="1"/>
              <a:t>ml</a:t>
            </a:r>
            <a:r>
              <a:rPr lang="ru-RU" dirty="0"/>
              <a:t> </a:t>
            </a:r>
            <a:r>
              <a:rPr lang="ru-RU" dirty="0" err="1"/>
              <a:t>backend</a:t>
            </a:r>
            <a:r>
              <a:rPr lang="ru-RU" dirty="0"/>
              <a:t> приложений с анализом данных</a:t>
            </a:r>
          </a:p>
          <a:p>
            <a:endParaRPr lang="ru-RU" dirty="0"/>
          </a:p>
        </p:txBody>
      </p:sp>
      <p:sp>
        <p:nvSpPr>
          <p:cNvPr id="30" name="Текст 29">
            <a:extLst>
              <a:ext uri="{FF2B5EF4-FFF2-40B4-BE49-F238E27FC236}">
                <a16:creationId xmlns=""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854034" y="3129031"/>
            <a:ext cx="4134612" cy="438912"/>
          </a:xfrm>
        </p:spPr>
        <p:txBody>
          <a:bodyPr/>
          <a:lstStyle/>
          <a:p>
            <a:r>
              <a:rPr lang="ru-RU" dirty="0" smtClean="0"/>
              <a:t>Сергеев Е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=""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723501" y="3604219"/>
            <a:ext cx="4134612" cy="2103120"/>
          </a:xfrm>
        </p:spPr>
        <p:txBody>
          <a:bodyPr/>
          <a:lstStyle/>
          <a:p>
            <a:r>
              <a:rPr lang="ru-RU" dirty="0"/>
              <a:t>Опыт в создании </a:t>
            </a:r>
            <a:r>
              <a:rPr lang="ru-RU" dirty="0" err="1"/>
              <a:t>андроид</a:t>
            </a:r>
            <a:r>
              <a:rPr lang="ru-RU" dirty="0"/>
              <a:t> и </a:t>
            </a:r>
            <a:r>
              <a:rPr lang="ru-RU" dirty="0" err="1"/>
              <a:t>ml</a:t>
            </a:r>
            <a:r>
              <a:rPr lang="ru-RU" dirty="0"/>
              <a:t> </a:t>
            </a:r>
            <a:r>
              <a:rPr lang="ru-RU" dirty="0" err="1"/>
              <a:t>backend</a:t>
            </a:r>
            <a:r>
              <a:rPr lang="ru-RU" dirty="0"/>
              <a:t> приложений с анализом данных</a:t>
            </a:r>
          </a:p>
          <a:p>
            <a:endParaRPr lang="ru-RU" dirty="0"/>
          </a:p>
        </p:txBody>
      </p:sp>
      <p:sp>
        <p:nvSpPr>
          <p:cNvPr id="33" name="Текст 32">
            <a:extLst>
              <a:ext uri="{FF2B5EF4-FFF2-40B4-BE49-F238E27FC236}">
                <a16:creationId xmlns=""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4723501" y="2964139"/>
            <a:ext cx="4134612" cy="438912"/>
          </a:xfrm>
        </p:spPr>
        <p:txBody>
          <a:bodyPr/>
          <a:lstStyle/>
          <a:p>
            <a:r>
              <a:rPr lang="ru-RU" dirty="0" smtClean="0"/>
              <a:t>Козлов 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01" y="110641"/>
            <a:ext cx="9741217" cy="911089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9882" y="809470"/>
            <a:ext cx="19337312" cy="7465100"/>
          </a:xfrm>
        </p:spPr>
        <p:txBody>
          <a:bodyPr/>
          <a:lstStyle/>
          <a:p>
            <a:pPr marL="530225" indent="-514350">
              <a:buAutoNum type="arabicParenR"/>
            </a:pPr>
            <a:r>
              <a:rPr lang="ru-RU" sz="3200" dirty="0" err="1" smtClean="0"/>
              <a:t>Найм</a:t>
            </a:r>
            <a:r>
              <a:rPr lang="ru-RU" sz="3200" dirty="0" smtClean="0"/>
              <a:t> </a:t>
            </a:r>
            <a:r>
              <a:rPr lang="ru-RU" sz="3200" dirty="0"/>
              <a:t>команды (разработчиков, пиарщиков) </a:t>
            </a:r>
          </a:p>
          <a:p>
            <a:pPr marL="530225" indent="-514350">
              <a:buAutoNum type="arabicParenR"/>
            </a:pPr>
            <a:r>
              <a:rPr lang="ru-RU" sz="3200" dirty="0" smtClean="0"/>
              <a:t>Настройка </a:t>
            </a:r>
            <a:r>
              <a:rPr lang="ru-RU" sz="3200" dirty="0"/>
              <a:t>доступа к стороннему </a:t>
            </a:r>
            <a:r>
              <a:rPr lang="ru-RU" sz="3200" dirty="0" err="1"/>
              <a:t>апи</a:t>
            </a:r>
            <a:r>
              <a:rPr lang="ru-RU" sz="3200" dirty="0"/>
              <a:t> (</a:t>
            </a:r>
            <a:r>
              <a:rPr lang="ru-RU" sz="3200" dirty="0" err="1"/>
              <a:t>гига</a:t>
            </a:r>
            <a:r>
              <a:rPr lang="ru-RU" sz="3200" dirty="0"/>
              <a:t> чат, </a:t>
            </a:r>
            <a:r>
              <a:rPr lang="ru-RU" sz="3200" dirty="0" err="1"/>
              <a:t>яндекс</a:t>
            </a:r>
            <a:r>
              <a:rPr lang="ru-RU" sz="3200" dirty="0"/>
              <a:t> </a:t>
            </a:r>
            <a:r>
              <a:rPr lang="ru-RU" sz="3200" dirty="0" err="1"/>
              <a:t>алисы</a:t>
            </a:r>
            <a:r>
              <a:rPr lang="ru-RU" sz="3200" dirty="0"/>
              <a:t> для распознавания, сторонние для создания голоса человека) </a:t>
            </a:r>
            <a:endParaRPr lang="ru-RU" sz="3200" dirty="0" smtClean="0"/>
          </a:p>
          <a:p>
            <a:r>
              <a:rPr lang="ru-RU" sz="3200" dirty="0" smtClean="0"/>
              <a:t>3) Разработка </a:t>
            </a:r>
            <a:r>
              <a:rPr lang="ru-RU" sz="3200" dirty="0"/>
              <a:t>алгоритмов по обработке текста, аудио (оптимально сжать и выбрать информацию из текста, при этом затратить </a:t>
            </a:r>
            <a:r>
              <a:rPr lang="ru-RU" sz="3200" dirty="0" err="1"/>
              <a:t>наим</a:t>
            </a:r>
            <a:r>
              <a:rPr lang="ru-RU" sz="3200" dirty="0"/>
              <a:t> кол-во </a:t>
            </a:r>
            <a:r>
              <a:rPr lang="ru-RU" sz="3200" dirty="0" err="1"/>
              <a:t>токенов</a:t>
            </a:r>
            <a:r>
              <a:rPr lang="ru-RU" sz="3200" dirty="0"/>
              <a:t>) </a:t>
            </a:r>
            <a:endParaRPr lang="ru-RU" sz="3200" dirty="0" smtClean="0"/>
          </a:p>
          <a:p>
            <a:r>
              <a:rPr lang="ru-RU" sz="3200" dirty="0" smtClean="0"/>
              <a:t>	3.1 </a:t>
            </a:r>
            <a:r>
              <a:rPr lang="ru-RU" sz="3200" dirty="0"/>
              <a:t>Сырой, распознанный текст + параметры от пользователя -&gt; Сжатый текст(с помощью </a:t>
            </a:r>
            <a:r>
              <a:rPr lang="ru-RU" sz="3200" dirty="0" err="1"/>
              <a:t>апи</a:t>
            </a:r>
            <a:r>
              <a:rPr lang="ru-RU" sz="3200" dirty="0"/>
              <a:t>) </a:t>
            </a:r>
            <a:endParaRPr lang="ru-RU" sz="3200" dirty="0" smtClean="0"/>
          </a:p>
          <a:p>
            <a:r>
              <a:rPr lang="ru-RU" sz="3200" dirty="0" smtClean="0"/>
              <a:t>	3.2 </a:t>
            </a:r>
            <a:r>
              <a:rPr lang="ru-RU" sz="3200" dirty="0"/>
              <a:t>Текст сжатый -&gt; голос определенного человека </a:t>
            </a:r>
            <a:endParaRPr lang="ru-RU" sz="3200" dirty="0" smtClean="0"/>
          </a:p>
          <a:p>
            <a:r>
              <a:rPr lang="ru-RU" sz="3200" dirty="0" smtClean="0"/>
              <a:t>	3.3 </a:t>
            </a:r>
            <a:r>
              <a:rPr lang="ru-RU" sz="3200" dirty="0"/>
              <a:t>Аудиозаписи человека -&gt; создание голосовой модели, учитывающей особенности голоса человека. </a:t>
            </a:r>
            <a:endParaRPr lang="ru-RU" sz="3200" dirty="0" smtClean="0"/>
          </a:p>
          <a:p>
            <a:r>
              <a:rPr lang="ru-RU" sz="3200" dirty="0" smtClean="0"/>
              <a:t>4</a:t>
            </a:r>
            <a:r>
              <a:rPr lang="ru-RU" sz="3200" dirty="0"/>
              <a:t>) Создание и развертывание </a:t>
            </a:r>
            <a:r>
              <a:rPr lang="ru-RU" sz="3200" dirty="0" err="1"/>
              <a:t>бэкенд</a:t>
            </a:r>
            <a:r>
              <a:rPr lang="ru-RU" sz="3200" dirty="0"/>
              <a:t> приложения(хостинг + разработка) </a:t>
            </a:r>
            <a:endParaRPr lang="ru-RU" sz="3200" dirty="0" smtClean="0"/>
          </a:p>
          <a:p>
            <a:r>
              <a:rPr lang="ru-RU" sz="3200" dirty="0" smtClean="0"/>
              <a:t>5</a:t>
            </a:r>
            <a:r>
              <a:rPr lang="ru-RU" sz="3200" dirty="0"/>
              <a:t>) Создание мобильного приложения (разработка + выкладываем в магазины приложений) </a:t>
            </a:r>
            <a:endParaRPr lang="ru-RU" sz="3200" dirty="0" smtClean="0"/>
          </a:p>
          <a:p>
            <a:r>
              <a:rPr lang="ru-RU" sz="3200" dirty="0" smtClean="0"/>
              <a:t>6</a:t>
            </a:r>
            <a:r>
              <a:rPr lang="ru-RU" sz="3200" dirty="0"/>
              <a:t>) Продвижение проекта в </a:t>
            </a:r>
            <a:r>
              <a:rPr lang="ru-RU" sz="3200" dirty="0" err="1"/>
              <a:t>соц</a:t>
            </a:r>
            <a:r>
              <a:rPr lang="ru-RU" sz="3200" dirty="0"/>
              <a:t> сетях и телеграмм каналах. </a:t>
            </a:r>
            <a:endParaRPr lang="ru-RU" sz="3200" dirty="0" smtClean="0"/>
          </a:p>
          <a:p>
            <a:r>
              <a:rPr lang="ru-RU" sz="3200" dirty="0" smtClean="0"/>
              <a:t>7</a:t>
            </a:r>
            <a:r>
              <a:rPr lang="ru-RU" sz="3200" dirty="0"/>
              <a:t>) Написание статей, дальнейшее продвижение проекта</a:t>
            </a:r>
            <a:r>
              <a:rPr lang="ru-RU" sz="3200" dirty="0" smtClean="0"/>
              <a:t>.</a:t>
            </a:r>
            <a:endParaRPr lang="ru-RU" sz="3200" dirty="0" smtClean="0"/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2"/>
          </p:nvPr>
        </p:nvSpPr>
        <p:spPr>
          <a:xfrm>
            <a:off x="0" y="254963"/>
            <a:ext cx="9741217" cy="464565"/>
          </a:xfrm>
        </p:spPr>
        <p:txBody>
          <a:bodyPr/>
          <a:lstStyle/>
          <a:p>
            <a:r>
              <a:rPr lang="ru-RU" sz="3600" dirty="0"/>
              <a:t>Объем и оценка </a:t>
            </a:r>
            <a:r>
              <a:rPr lang="ru-RU" sz="3600" dirty="0" smtClean="0"/>
              <a:t>продаж.</a:t>
            </a:r>
            <a:endParaRPr lang="ru-RU" sz="3600" dirty="0"/>
          </a:p>
          <a:p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0" y="719528"/>
            <a:ext cx="18432491" cy="3717560"/>
          </a:xfrm>
        </p:spPr>
        <p:txBody>
          <a:bodyPr/>
          <a:lstStyle/>
          <a:p>
            <a:r>
              <a:rPr lang="ru-RU" sz="2800" dirty="0"/>
              <a:t>Кол-во разработчиков: </a:t>
            </a:r>
            <a:endParaRPr lang="ru-RU" sz="28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 err="1" smtClean="0"/>
              <a:t>бэкенд</a:t>
            </a:r>
            <a:r>
              <a:rPr lang="ru-RU" sz="2800" dirty="0" smtClean="0"/>
              <a:t> </a:t>
            </a:r>
            <a:r>
              <a:rPr lang="ru-RU" sz="2800" dirty="0" smtClean="0"/>
              <a:t>разработчики (</a:t>
            </a:r>
            <a:r>
              <a:rPr lang="ru-RU" sz="2800" dirty="0"/>
              <a:t>2-3 человека), </a:t>
            </a:r>
            <a:endParaRPr lang="ru-RU" sz="2800" dirty="0" smtClean="0"/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мобильные </a:t>
            </a:r>
            <a:r>
              <a:rPr lang="ru-RU" sz="2800" dirty="0" smtClean="0"/>
              <a:t>разработчики (</a:t>
            </a:r>
            <a:r>
              <a:rPr lang="ru-RU" sz="2800" dirty="0"/>
              <a:t>1 </a:t>
            </a:r>
            <a:r>
              <a:rPr lang="ru-RU" sz="2800" dirty="0" err="1"/>
              <a:t>андроид</a:t>
            </a:r>
            <a:r>
              <a:rPr lang="ru-RU" sz="2800" dirty="0"/>
              <a:t>, 1 </a:t>
            </a:r>
            <a:r>
              <a:rPr lang="ru-RU" sz="2800" dirty="0" err="1"/>
              <a:t>иос</a:t>
            </a:r>
            <a:r>
              <a:rPr lang="ru-RU" sz="2800" dirty="0"/>
              <a:t>). </a:t>
            </a:r>
            <a:endParaRPr lang="ru-RU" sz="2800" dirty="0" smtClean="0"/>
          </a:p>
          <a:p>
            <a:r>
              <a:rPr lang="ru-RU" sz="2800" dirty="0" smtClean="0"/>
              <a:t>Кол-во </a:t>
            </a:r>
            <a:r>
              <a:rPr lang="ru-RU" sz="2800" dirty="0" err="1"/>
              <a:t>тестировщиков</a:t>
            </a:r>
            <a:r>
              <a:rPr lang="ru-RU" sz="2800" dirty="0"/>
              <a:t>: </a:t>
            </a:r>
            <a:r>
              <a:rPr lang="ru-RU" sz="2800" dirty="0" smtClean="0"/>
              <a:t>2 </a:t>
            </a:r>
            <a:r>
              <a:rPr lang="ru-RU" sz="2800" dirty="0"/>
              <a:t>человека. </a:t>
            </a:r>
            <a:endParaRPr lang="ru-RU" sz="2800" dirty="0" smtClean="0"/>
          </a:p>
          <a:p>
            <a:r>
              <a:rPr lang="ru-RU" sz="2800" dirty="0" smtClean="0"/>
              <a:t>Кол-во </a:t>
            </a:r>
            <a:r>
              <a:rPr lang="ru-RU" sz="2800" dirty="0"/>
              <a:t>пиарщиков/менеджеров по продаже: 2-3 </a:t>
            </a:r>
            <a:r>
              <a:rPr lang="ru-RU" sz="2800" dirty="0" smtClean="0"/>
              <a:t>человека (рекламируют продукт, создают марку, текст в </a:t>
            </a:r>
            <a:r>
              <a:rPr lang="ru-RU" sz="2800" dirty="0" err="1" smtClean="0"/>
              <a:t>сторы</a:t>
            </a:r>
            <a:r>
              <a:rPr lang="ru-RU" sz="2800" dirty="0" smtClean="0"/>
              <a:t> приложени</a:t>
            </a:r>
            <a:r>
              <a:rPr lang="ru-RU" sz="2800" dirty="0" smtClean="0"/>
              <a:t>й, создают аккаунты для продвижения и поддержки продукта</a:t>
            </a:r>
            <a:r>
              <a:rPr lang="ru-RU" sz="2800" dirty="0" smtClean="0"/>
              <a:t>). </a:t>
            </a:r>
            <a:endParaRPr lang="ru-RU" sz="2800" dirty="0" smtClean="0"/>
          </a:p>
          <a:p>
            <a:r>
              <a:rPr lang="ru-RU" sz="2800" dirty="0" smtClean="0"/>
              <a:t>Первый </a:t>
            </a:r>
            <a:r>
              <a:rPr lang="ru-RU" sz="2800" dirty="0"/>
              <a:t>релиз по примерным </a:t>
            </a:r>
            <a:r>
              <a:rPr lang="ru-RU" sz="2800" dirty="0" smtClean="0"/>
              <a:t>оценкам </a:t>
            </a:r>
            <a:r>
              <a:rPr lang="ru-RU" sz="2800" dirty="0"/>
              <a:t>состоится через 4-6 месяцев(3-4 месяца разработки и 2-3 месяца тестирования и доработок</a:t>
            </a:r>
            <a:r>
              <a:rPr lang="ru-RU" sz="2800" dirty="0" smtClean="0"/>
              <a:t>). Миллион потратили только на работу людей. </a:t>
            </a:r>
            <a:endParaRPr lang="ru-RU" sz="2800" dirty="0" smtClean="0"/>
          </a:p>
          <a:p>
            <a:r>
              <a:rPr lang="ru-RU" sz="2800" b="1" dirty="0" smtClean="0"/>
              <a:t>Плюс </a:t>
            </a:r>
            <a:r>
              <a:rPr lang="ru-RU" sz="2800" b="1" dirty="0" smtClean="0"/>
              <a:t>расходы на рекламу – 100 тыс.</a:t>
            </a:r>
          </a:p>
          <a:p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119096"/>
              </p:ext>
            </p:extLst>
          </p:nvPr>
        </p:nvGraphicFramePr>
        <p:xfrm>
          <a:off x="149901" y="5027752"/>
          <a:ext cx="19682080" cy="5844148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1968208"/>
                <a:gridCol w="1968208"/>
                <a:gridCol w="1968208"/>
                <a:gridCol w="1968208"/>
                <a:gridCol w="1968208"/>
                <a:gridCol w="1968208"/>
                <a:gridCol w="1968208"/>
                <a:gridCol w="1968208"/>
                <a:gridCol w="1968208"/>
                <a:gridCol w="1968208"/>
              </a:tblGrid>
              <a:tr h="9673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Месяц</a:t>
                      </a:r>
                    </a:p>
                    <a:p>
                      <a:pPr marL="0" algn="l" defTabSz="914400" rtl="0" eaLnBrk="1" latinLnBrk="0" hangingPunct="1"/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9 и далее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</a:tr>
              <a:tr h="9673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Кого наняли</a:t>
                      </a:r>
                    </a:p>
                    <a:p>
                      <a:pPr marL="0" algn="l" defTabSz="914400" rtl="0" eaLnBrk="1" latinLnBrk="0" hangingPunct="1"/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Бэкенд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 * 2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Иос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Бэкенд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 * 2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Иос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</a:t>
                      </a:r>
                    </a:p>
                    <a:p>
                      <a:pPr marL="0" algn="l" defTabSz="914400" rtl="0" eaLnBrk="1" latinLnBrk="0" hangingPunct="1"/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Бэкенд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 * 2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Иос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</a:t>
                      </a:r>
                    </a:p>
                    <a:p>
                      <a:pPr marL="0" algn="l" defTabSz="914400" rtl="0" eaLnBrk="1" latinLnBrk="0" hangingPunct="1"/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Бэкенд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 * 2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Иос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</a:t>
                      </a:r>
                    </a:p>
                    <a:p>
                      <a:pPr marL="0" algn="l" defTabSz="914400" rtl="0" eaLnBrk="1" latinLnBrk="0" hangingPunct="1"/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Бэкенд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 * 2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Иос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Тестир</a:t>
                      </a:r>
                      <a:r>
                        <a:rPr lang="ru-RU" sz="2800" kern="1200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20 * 2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Пиар – 20 * 2</a:t>
                      </a:r>
                      <a:endParaRPr lang="ru-RU" sz="2800" kern="1200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algn="l" defTabSz="914400" rtl="0" eaLnBrk="1" latinLnBrk="0" hangingPunct="1"/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Бэкенд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 * 2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Иос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Тестир</a:t>
                      </a:r>
                      <a:r>
                        <a:rPr lang="ru-RU" sz="2800" kern="1200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20 * 2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Пиар – 20 * 2</a:t>
                      </a:r>
                      <a:endParaRPr lang="ru-RU" sz="2800" kern="1200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algn="l" defTabSz="914400" rtl="0" eaLnBrk="1" latinLnBrk="0" hangingPunct="1"/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Бэкенд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 * 2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Иос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Тестир</a:t>
                      </a:r>
                      <a:r>
                        <a:rPr lang="ru-RU" sz="2800" kern="1200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20 * 2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Пиар – 20 * 2</a:t>
                      </a:r>
                      <a:endParaRPr lang="ru-RU" sz="2800" kern="1200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algn="l" defTabSz="914400" rtl="0" eaLnBrk="1" latinLnBrk="0" hangingPunct="1"/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Бэкенд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 * 2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Иос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Тестир</a:t>
                      </a:r>
                      <a:r>
                        <a:rPr lang="ru-RU" sz="2800" kern="1200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20 * 2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Пиар – 20 * 2</a:t>
                      </a:r>
                      <a:endParaRPr lang="ru-RU" sz="2800" kern="1200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algn="l" defTabSz="914400" rtl="0" eaLnBrk="1" latinLnBrk="0" hangingPunct="1"/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Бекенд</a:t>
                      </a: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25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Иос</a:t>
                      </a:r>
                      <a:r>
                        <a:rPr lang="ru-RU" sz="2800" kern="1200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20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baseline="0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Тестир</a:t>
                      </a:r>
                      <a:r>
                        <a:rPr lang="ru-RU" sz="2800" kern="1200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– 20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800" kern="1200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Пиар - 20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</a:tr>
              <a:tr h="9673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Сколько заплатили</a:t>
                      </a:r>
                    </a:p>
                    <a:p>
                      <a:pPr marL="0" algn="l" defTabSz="914400" rtl="0" eaLnBrk="1" latinLnBrk="0" hangingPunct="1"/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75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75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75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75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155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155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155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155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800" kern="120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85</a:t>
                      </a:r>
                      <a:endParaRPr lang="ru-RU" sz="2800" kern="12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283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2"/>
          </p:nvPr>
        </p:nvSpPr>
        <p:spPr>
          <a:xfrm>
            <a:off x="179882" y="195003"/>
            <a:ext cx="10343213" cy="764367"/>
          </a:xfrm>
        </p:spPr>
        <p:txBody>
          <a:bodyPr/>
          <a:lstStyle/>
          <a:p>
            <a:r>
              <a:rPr lang="ru-RU" sz="3200" b="1" dirty="0" smtClean="0"/>
              <a:t>Окупаемость и объяснение стоимости подписки</a:t>
            </a:r>
            <a:endParaRPr lang="ru-RU" sz="32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265000" y="974360"/>
            <a:ext cx="18432491" cy="8874177"/>
          </a:xfrm>
        </p:spPr>
        <p:txBody>
          <a:bodyPr/>
          <a:lstStyle/>
          <a:p>
            <a:r>
              <a:rPr lang="ru-RU" sz="2800" dirty="0" smtClean="0"/>
              <a:t>Мы затратили 1 млн 400 </a:t>
            </a:r>
            <a:r>
              <a:rPr lang="ru-RU" sz="2800" dirty="0" err="1" smtClean="0"/>
              <a:t>тыс</a:t>
            </a:r>
            <a:r>
              <a:rPr lang="ru-RU" sz="2800" dirty="0" smtClean="0"/>
              <a:t> за год.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С каждого 0,4 % за 200 рублей = 80 </a:t>
            </a:r>
            <a:r>
              <a:rPr lang="ru-RU" sz="2800" dirty="0" err="1" smtClean="0"/>
              <a:t>руб</a:t>
            </a:r>
            <a:r>
              <a:rPr lang="ru-RU" sz="2800" dirty="0" smtClean="0"/>
              <a:t> прибыли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С каждого 0,3 % за 600 </a:t>
            </a:r>
            <a:r>
              <a:rPr lang="ru-RU" sz="2800" dirty="0" err="1" smtClean="0"/>
              <a:t>рубл</a:t>
            </a:r>
            <a:r>
              <a:rPr lang="ru-RU" sz="2800" dirty="0" smtClean="0"/>
              <a:t> = 180 </a:t>
            </a:r>
            <a:r>
              <a:rPr lang="ru-RU" sz="2800" dirty="0" err="1" smtClean="0"/>
              <a:t>руб</a:t>
            </a:r>
            <a:r>
              <a:rPr lang="ru-RU" sz="2800" dirty="0" smtClean="0"/>
              <a:t> прибыли</a:t>
            </a:r>
          </a:p>
          <a:p>
            <a:pPr marL="473075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С каждого 0,05 % за 2 667 </a:t>
            </a:r>
            <a:r>
              <a:rPr lang="ru-RU" sz="2800" dirty="0" err="1" smtClean="0"/>
              <a:t>руб</a:t>
            </a:r>
            <a:r>
              <a:rPr lang="ru-RU" sz="2800" dirty="0" smtClean="0"/>
              <a:t> = 133,6 </a:t>
            </a:r>
            <a:r>
              <a:rPr lang="ru-RU" sz="2800" dirty="0" err="1" smtClean="0"/>
              <a:t>руб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прибли</a:t>
            </a:r>
            <a:r>
              <a:rPr lang="ru-RU" sz="2800" dirty="0" smtClean="0"/>
              <a:t> (нам выгодно чтобы покупали больше, будут постоянно приносить хорошую прибыль)</a:t>
            </a:r>
          </a:p>
          <a:p>
            <a:r>
              <a:rPr lang="ru-RU" sz="2800" dirty="0" smtClean="0"/>
              <a:t>0,2 </a:t>
            </a:r>
            <a:r>
              <a:rPr lang="ru-RU" sz="2800" dirty="0"/>
              <a:t>рубля за 1000 </a:t>
            </a:r>
            <a:r>
              <a:rPr lang="ru-RU" sz="2800" dirty="0" err="1"/>
              <a:t>токенов</a:t>
            </a:r>
            <a:r>
              <a:rPr lang="ru-RU" sz="2800" dirty="0" smtClean="0"/>
              <a:t>.</a:t>
            </a:r>
            <a:endParaRPr lang="en-US" sz="2800" dirty="0"/>
          </a:p>
          <a:p>
            <a:r>
              <a:rPr lang="ru-RU" sz="2800" dirty="0" smtClean="0"/>
              <a:t>За 1 </a:t>
            </a:r>
            <a:r>
              <a:rPr lang="ru-RU" sz="2800" dirty="0" err="1" smtClean="0"/>
              <a:t>токен</a:t>
            </a:r>
            <a:r>
              <a:rPr lang="ru-RU" sz="2800" dirty="0" smtClean="0"/>
              <a:t> 0,0002 </a:t>
            </a:r>
            <a:r>
              <a:rPr lang="ru-RU" sz="2800" dirty="0" err="1" smtClean="0"/>
              <a:t>руб</a:t>
            </a:r>
            <a:endParaRPr lang="ru-RU" sz="2800" dirty="0" smtClean="0"/>
          </a:p>
          <a:p>
            <a:r>
              <a:rPr lang="ru-RU" sz="2800" dirty="0" smtClean="0"/>
              <a:t>12*(</a:t>
            </a:r>
            <a:r>
              <a:rPr lang="en-US" sz="2800" dirty="0" smtClean="0"/>
              <a:t>80 * x </a:t>
            </a:r>
            <a:r>
              <a:rPr lang="en-US" sz="2800" dirty="0"/>
              <a:t>+ 180 * </a:t>
            </a:r>
            <a:r>
              <a:rPr lang="en-US" sz="2800" dirty="0" smtClean="0"/>
              <a:t>y + </a:t>
            </a:r>
            <a:r>
              <a:rPr lang="ru-RU" sz="2800" dirty="0" smtClean="0"/>
              <a:t>134 * </a:t>
            </a:r>
            <a:r>
              <a:rPr lang="en-US" sz="2800" dirty="0" smtClean="0"/>
              <a:t>z</a:t>
            </a:r>
            <a:r>
              <a:rPr lang="ru-RU" sz="2800" dirty="0" smtClean="0"/>
              <a:t>)</a:t>
            </a:r>
            <a:r>
              <a:rPr lang="en-US" sz="2800" dirty="0" smtClean="0"/>
              <a:t> = 1 400 000</a:t>
            </a:r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Поддержку посчитать, выйти на точку окупаемости, оборот, рентабельности</a:t>
            </a:r>
          </a:p>
          <a:p>
            <a:endParaRPr lang="ru-RU" sz="2800" dirty="0"/>
          </a:p>
          <a:p>
            <a:r>
              <a:rPr lang="ru-RU" sz="2800" dirty="0" smtClean="0">
                <a:solidFill>
                  <a:srgbClr val="FF0000"/>
                </a:solidFill>
              </a:rPr>
              <a:t>Свыше 1 450 пользователей в год на мин </a:t>
            </a:r>
            <a:r>
              <a:rPr lang="ru-RU" sz="2800" dirty="0" smtClean="0">
                <a:solidFill>
                  <a:srgbClr val="FF0000"/>
                </a:solidFill>
              </a:rPr>
              <a:t>подписке – «уровень выживания», точка безубыточности.</a:t>
            </a:r>
          </a:p>
          <a:p>
            <a:r>
              <a:rPr lang="ru-RU" sz="2800" dirty="0" smtClean="0"/>
              <a:t>Если </a:t>
            </a:r>
            <a:r>
              <a:rPr lang="ru-RU" sz="2800" dirty="0" smtClean="0"/>
              <a:t>подписка больше </a:t>
            </a:r>
            <a:r>
              <a:rPr lang="ru-RU" sz="2800" dirty="0" err="1" smtClean="0"/>
              <a:t>токенов</a:t>
            </a:r>
            <a:r>
              <a:rPr lang="ru-RU" sz="2800" dirty="0" smtClean="0"/>
              <a:t>, то пользователей таких надо меньше (1 средний пользователь = 2  легких = 1,5 тяжелых пользователя)</a:t>
            </a:r>
            <a:endParaRPr lang="ru-RU" sz="2800" dirty="0"/>
          </a:p>
          <a:p>
            <a:endParaRPr lang="ru-RU" sz="2800" dirty="0" smtClean="0"/>
          </a:p>
          <a:p>
            <a:r>
              <a:rPr lang="ru-RU" sz="2800" dirty="0" smtClean="0"/>
              <a:t>При наценке 0,4 наша чистая прибыль с 200 </a:t>
            </a:r>
            <a:r>
              <a:rPr lang="ru-RU" sz="2800" dirty="0" err="1" smtClean="0"/>
              <a:t>руб</a:t>
            </a:r>
            <a:r>
              <a:rPr lang="ru-RU" sz="2800" dirty="0" smtClean="0"/>
              <a:t> за 1 млн </a:t>
            </a:r>
            <a:r>
              <a:rPr lang="ru-RU" sz="2800" dirty="0" err="1" smtClean="0"/>
              <a:t>токенов</a:t>
            </a:r>
            <a:r>
              <a:rPr lang="ru-RU" sz="2800" dirty="0" smtClean="0"/>
              <a:t> это 80 рублей и тогда</a:t>
            </a:r>
          </a:p>
          <a:p>
            <a:r>
              <a:rPr lang="ru-RU" sz="2800" dirty="0" smtClean="0"/>
              <a:t>1 450 пользователей надо ежемесячно по этой подписке обслужить чтобы получить прибыль в 1 млн 400 </a:t>
            </a:r>
            <a:r>
              <a:rPr lang="ru-RU" sz="2800" dirty="0" err="1" smtClean="0"/>
              <a:t>тыс</a:t>
            </a:r>
            <a:endParaRPr lang="ru-RU" sz="2800" dirty="0" smtClean="0"/>
          </a:p>
          <a:p>
            <a:r>
              <a:rPr lang="ru-RU" sz="2800" dirty="0" smtClean="0"/>
              <a:t>1 450 * 80 * 12</a:t>
            </a:r>
            <a:r>
              <a:rPr lang="en-US" sz="2800" dirty="0" smtClean="0"/>
              <a:t>(</a:t>
            </a:r>
            <a:r>
              <a:rPr lang="ru-RU" sz="2800" dirty="0" err="1" smtClean="0"/>
              <a:t>кажд</a:t>
            </a:r>
            <a:r>
              <a:rPr lang="ru-RU" sz="2800" dirty="0" smtClean="0"/>
              <a:t> </a:t>
            </a:r>
            <a:r>
              <a:rPr lang="ru-RU" sz="2800" dirty="0" err="1" smtClean="0"/>
              <a:t>мес</a:t>
            </a:r>
            <a:r>
              <a:rPr lang="en-US" sz="2800" dirty="0" smtClean="0"/>
              <a:t>)</a:t>
            </a:r>
            <a:r>
              <a:rPr lang="ru-RU" sz="2800" dirty="0" smtClean="0"/>
              <a:t> = 1 392 000 по цене мин подписки мы должны иметь как минимум 1 450 подписчика.</a:t>
            </a:r>
          </a:p>
          <a:p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468796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Используемые </a:t>
            </a:r>
            <a:r>
              <a:rPr lang="ru-RU" dirty="0" err="1" smtClean="0"/>
              <a:t>апи</a:t>
            </a:r>
            <a:r>
              <a:rPr lang="ru-RU" dirty="0" smtClean="0"/>
              <a:t>, </a:t>
            </a:r>
            <a:r>
              <a:rPr lang="ru-RU" dirty="0" err="1" smtClean="0"/>
              <a:t>стоиомость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130088" y="1563305"/>
            <a:ext cx="18432491" cy="7554912"/>
          </a:xfrm>
        </p:spPr>
        <p:txBody>
          <a:bodyPr/>
          <a:lstStyle/>
          <a:p>
            <a:r>
              <a:rPr lang="ru-RU" sz="3200" dirty="0" err="1" smtClean="0"/>
              <a:t>Апи</a:t>
            </a:r>
            <a:r>
              <a:rPr lang="ru-RU" sz="3200" dirty="0" smtClean="0"/>
              <a:t> распознавания речи дороже, около 10 процентов стоимости </a:t>
            </a:r>
            <a:r>
              <a:rPr lang="ru-RU" sz="3200" dirty="0" smtClean="0"/>
              <a:t>наценки.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60 рублей за час распознавания речи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73" y="2861559"/>
            <a:ext cx="12291934" cy="5548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6444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Используемые </a:t>
            </a:r>
            <a:r>
              <a:rPr lang="ru-RU" dirty="0" err="1"/>
              <a:t>апи</a:t>
            </a:r>
            <a:r>
              <a:rPr lang="ru-RU" dirty="0" smtClean="0"/>
              <a:t>, </a:t>
            </a:r>
            <a:r>
              <a:rPr lang="ru-RU" dirty="0" smtClean="0"/>
              <a:t>стоимость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220029" y="1533325"/>
            <a:ext cx="18432491" cy="7554912"/>
          </a:xfrm>
        </p:spPr>
        <p:txBody>
          <a:bodyPr/>
          <a:lstStyle/>
          <a:p>
            <a:r>
              <a:rPr lang="ru-RU" sz="3200" dirty="0" err="1" smtClean="0"/>
              <a:t>Апи</a:t>
            </a:r>
            <a:r>
              <a:rPr lang="ru-RU" sz="3200" dirty="0" smtClean="0"/>
              <a:t> синтеза речи практически бесплатное</a:t>
            </a:r>
            <a:endParaRPr lang="ru-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93" y="2857499"/>
            <a:ext cx="16458123" cy="729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6183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Другие </a:t>
            </a:r>
            <a:r>
              <a:rPr lang="ru-RU" dirty="0" err="1" smtClean="0"/>
              <a:t>апи</a:t>
            </a:r>
            <a:r>
              <a:rPr lang="ru-RU" dirty="0" smtClean="0"/>
              <a:t>, </a:t>
            </a:r>
            <a:r>
              <a:rPr lang="ru-RU" dirty="0" err="1" smtClean="0"/>
              <a:t>стоиомость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354941" y="1593286"/>
            <a:ext cx="13346070" cy="1500492"/>
          </a:xfrm>
        </p:spPr>
        <p:txBody>
          <a:bodyPr/>
          <a:lstStyle/>
          <a:p>
            <a:r>
              <a:rPr lang="ru-RU" sz="3200" dirty="0" err="1" smtClean="0"/>
              <a:t>Апи</a:t>
            </a:r>
            <a:r>
              <a:rPr lang="ru-RU" sz="3200" dirty="0" smtClean="0"/>
              <a:t> </a:t>
            </a:r>
            <a:r>
              <a:rPr lang="ru-RU" sz="3200" dirty="0" err="1" smtClean="0"/>
              <a:t>яндекса</a:t>
            </a:r>
            <a:r>
              <a:rPr lang="ru-RU" sz="3200" dirty="0" smtClean="0"/>
              <a:t> для </a:t>
            </a:r>
            <a:r>
              <a:rPr lang="ru-RU" sz="3200" dirty="0" err="1" smtClean="0"/>
              <a:t>саммаризации</a:t>
            </a:r>
            <a:r>
              <a:rPr lang="ru-RU" sz="3200" dirty="0" smtClean="0"/>
              <a:t> в 2 раза дороже, качество </a:t>
            </a:r>
            <a:r>
              <a:rPr lang="ru-RU" sz="3200" dirty="0" smtClean="0"/>
              <a:t>лучше.</a:t>
            </a:r>
          </a:p>
          <a:p>
            <a:r>
              <a:rPr lang="ru-RU" sz="3200" dirty="0" smtClean="0"/>
              <a:t>Возможно комбинировать, но это уже влияет на уровень наценки.</a:t>
            </a:r>
          </a:p>
          <a:p>
            <a:endParaRPr lang="ru-R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9126" y="2539142"/>
            <a:ext cx="7762978" cy="7340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3014064"/>
            <a:ext cx="1173729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Если вам нужно написать текст по ключевым словам или фразам, а также создать картинку по текстовому запросу, то лучше всего подойдет </a:t>
            </a:r>
            <a:r>
              <a:rPr lang="ru-RU" sz="2800" dirty="0" err="1"/>
              <a:t>нейросеть</a:t>
            </a:r>
            <a:r>
              <a:rPr lang="ru-RU" sz="2800" dirty="0"/>
              <a:t> </a:t>
            </a:r>
            <a:r>
              <a:rPr lang="ru-RU" sz="2800" dirty="0" err="1"/>
              <a:t>YaGPT</a:t>
            </a:r>
            <a:r>
              <a:rPr lang="ru-RU" sz="2800" dirty="0"/>
              <a:t> от Яндекса. Она позволит вам получить уникальный и интересный контент на русском языке.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Если вам нужно общаться с пользователем или помочь ему в решении проблем, то лучше всего подойдет </a:t>
            </a:r>
            <a:r>
              <a:rPr lang="ru-RU" sz="2800" dirty="0" err="1"/>
              <a:t>нейросеть</a:t>
            </a:r>
            <a:r>
              <a:rPr lang="ru-RU" sz="2800" dirty="0"/>
              <a:t> </a:t>
            </a:r>
            <a:r>
              <a:rPr lang="ru-RU" sz="2800" dirty="0" err="1"/>
              <a:t>GigaChat</a:t>
            </a:r>
            <a:r>
              <a:rPr lang="ru-RU" sz="2800" dirty="0"/>
              <a:t> от </a:t>
            </a:r>
            <a:r>
              <a:rPr lang="ru-RU" sz="2800" dirty="0" err="1"/>
              <a:t>Сбера</a:t>
            </a:r>
            <a:r>
              <a:rPr lang="ru-RU" sz="2800" dirty="0"/>
              <a:t>. Она позволит вам поддерживать беседу на разные темы, учитывая контекст, настроение и интересы собеседника.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Если вам нужно генерировать текст и изображения по текстовому запросу на любом языке, то лучше всего подойдет </a:t>
            </a:r>
            <a:r>
              <a:rPr lang="ru-RU" sz="2800" dirty="0" err="1"/>
              <a:t>нейросеть</a:t>
            </a:r>
            <a:r>
              <a:rPr lang="ru-RU" sz="2800" dirty="0"/>
              <a:t> </a:t>
            </a:r>
            <a:r>
              <a:rPr lang="ru-RU" sz="2800" dirty="0" err="1"/>
              <a:t>ChatGPT</a:t>
            </a:r>
            <a:r>
              <a:rPr lang="ru-RU" sz="2800" dirty="0"/>
              <a:t> от </a:t>
            </a:r>
            <a:r>
              <a:rPr lang="ru-RU" sz="2800" dirty="0" err="1"/>
              <a:t>OpenAI</a:t>
            </a:r>
            <a:r>
              <a:rPr lang="ru-RU" sz="2800" dirty="0"/>
              <a:t>. Она позволит вам получить высококачественный и многофункциональный контент на любую тему.</a:t>
            </a:r>
          </a:p>
        </p:txBody>
      </p:sp>
    </p:spTree>
    <p:extLst>
      <p:ext uri="{BB962C8B-B14F-4D97-AF65-F5344CB8AC3E}">
        <p14:creationId xmlns:p14="http://schemas.microsoft.com/office/powerpoint/2010/main" val="1224040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16853" y="5231567"/>
            <a:ext cx="15078075" cy="5822703"/>
          </a:xfrm>
        </p:spPr>
        <p:txBody>
          <a:bodyPr/>
          <a:lstStyle/>
          <a:p>
            <a:r>
              <a:rPr lang="ru-RU" sz="2800" dirty="0"/>
              <a:t>Стоимость генерации текста — 0,2 рубля за 1000 </a:t>
            </a:r>
            <a:r>
              <a:rPr lang="ru-RU" sz="2800" dirty="0" err="1"/>
              <a:t>токенов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В среднем в одном </a:t>
            </a:r>
            <a:r>
              <a:rPr lang="ru-RU" sz="2800" dirty="0" err="1"/>
              <a:t>токене</a:t>
            </a:r>
            <a:r>
              <a:rPr lang="ru-RU" sz="2800" dirty="0"/>
              <a:t> 3—4 символа, включая пробелы, знаки препинания и специальные символы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Лекция 1,5 часа – весит 150 000 символов, 50 000 </a:t>
            </a:r>
            <a:r>
              <a:rPr lang="ru-RU" sz="2800" dirty="0" err="1" smtClean="0"/>
              <a:t>токенов</a:t>
            </a:r>
            <a:r>
              <a:rPr lang="ru-RU" sz="2800" dirty="0" smtClean="0"/>
              <a:t> + 30 000 + 50 000 </a:t>
            </a:r>
            <a:r>
              <a:rPr lang="ru-RU" sz="2800" dirty="0" err="1" smtClean="0"/>
              <a:t>токенов</a:t>
            </a:r>
            <a:endParaRPr lang="ru-RU" sz="2800" dirty="0" smtClean="0"/>
          </a:p>
          <a:p>
            <a:r>
              <a:rPr lang="ru-RU" sz="2800" dirty="0" smtClean="0"/>
              <a:t>Лекция 1,5 часа – 80 000 </a:t>
            </a:r>
            <a:r>
              <a:rPr lang="ru-RU" sz="2800" dirty="0" err="1" smtClean="0"/>
              <a:t>токенов</a:t>
            </a:r>
            <a:r>
              <a:rPr lang="ru-RU" sz="2800" dirty="0" smtClean="0"/>
              <a:t> </a:t>
            </a:r>
            <a:r>
              <a:rPr lang="en-US" sz="2800" dirty="0" smtClean="0"/>
              <a:t>~ 16 </a:t>
            </a:r>
            <a:r>
              <a:rPr lang="ru-RU" sz="2800" dirty="0" smtClean="0"/>
              <a:t>рублей</a:t>
            </a:r>
          </a:p>
          <a:p>
            <a:r>
              <a:rPr lang="ru-RU" sz="2800" dirty="0" smtClean="0"/>
              <a:t>Подписки будут делиться на маленький, средний, большой пакеты кол-ва символов</a:t>
            </a:r>
          </a:p>
          <a:p>
            <a:r>
              <a:rPr lang="ru-RU" sz="2800" dirty="0" smtClean="0"/>
              <a:t>1 000 000 </a:t>
            </a:r>
            <a:r>
              <a:rPr lang="ru-RU" sz="2800" dirty="0" err="1" smtClean="0"/>
              <a:t>токенов</a:t>
            </a:r>
            <a:r>
              <a:rPr lang="ru-RU" sz="2800" dirty="0" smtClean="0"/>
              <a:t> </a:t>
            </a:r>
            <a:r>
              <a:rPr lang="en-US" sz="2800" dirty="0" smtClean="0"/>
              <a:t>~ 1 500 000 </a:t>
            </a:r>
            <a:r>
              <a:rPr lang="ru-RU" sz="2800" dirty="0" smtClean="0"/>
              <a:t>символов</a:t>
            </a:r>
          </a:p>
          <a:p>
            <a:r>
              <a:rPr lang="ru-RU" sz="2800" dirty="0" smtClean="0"/>
              <a:t>Предусмотреть </a:t>
            </a:r>
            <a:r>
              <a:rPr lang="ru-RU" sz="2800" dirty="0" err="1" smtClean="0"/>
              <a:t>корп</a:t>
            </a:r>
            <a:r>
              <a:rPr lang="ru-RU" sz="2800" dirty="0" smtClean="0"/>
              <a:t> контингент, который будет платить за подписку 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648" y="2073607"/>
            <a:ext cx="10807908" cy="1024106"/>
          </a:xfrm>
        </p:spPr>
        <p:txBody>
          <a:bodyPr/>
          <a:lstStyle/>
          <a:p>
            <a:r>
              <a:rPr lang="en-US" sz="4400" dirty="0" smtClean="0"/>
              <a:t>C</a:t>
            </a:r>
            <a:r>
              <a:rPr lang="ru-RU" sz="4400" dirty="0" err="1" smtClean="0"/>
              <a:t>тоимость</a:t>
            </a:r>
            <a:r>
              <a:rPr lang="ru-RU" sz="4400" dirty="0" smtClean="0"/>
              <a:t> </a:t>
            </a:r>
            <a:r>
              <a:rPr lang="ru-RU" sz="4400" dirty="0" smtClean="0"/>
              <a:t>сжатия текста </a:t>
            </a:r>
            <a:r>
              <a:rPr lang="ru-RU" sz="4400" dirty="0" err="1" smtClean="0"/>
              <a:t>гига</a:t>
            </a:r>
            <a:r>
              <a:rPr lang="ru-RU" sz="4400" dirty="0" smtClean="0"/>
              <a:t> чата (</a:t>
            </a:r>
            <a:r>
              <a:rPr lang="ru-RU" sz="4400" dirty="0" err="1" smtClean="0"/>
              <a:t>саммаризации</a:t>
            </a:r>
            <a:r>
              <a:rPr lang="ru-RU" sz="4400" dirty="0" smtClean="0"/>
              <a:t>)</a:t>
            </a:r>
            <a:r>
              <a:rPr lang="ru-RU" sz="4400" dirty="0" smtClean="0"/>
              <a:t>.</a:t>
            </a:r>
            <a:endParaRPr lang="ru-RU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0187" y="192504"/>
            <a:ext cx="8443913" cy="478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2072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24657" y="1801460"/>
            <a:ext cx="18692733" cy="9171340"/>
          </a:xfrm>
        </p:spPr>
        <p:txBody>
          <a:bodyPr/>
          <a:lstStyle/>
          <a:p>
            <a:r>
              <a:rPr lang="ru-RU" sz="2800" dirty="0"/>
              <a:t>Бесплатно у нас доступно </a:t>
            </a:r>
            <a:endParaRPr lang="ru-RU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 smtClean="0"/>
              <a:t>Транскрибация</a:t>
            </a:r>
            <a:r>
              <a:rPr lang="ru-RU" sz="2800" dirty="0" smtClean="0"/>
              <a:t> (расшифровка </a:t>
            </a:r>
            <a:r>
              <a:rPr lang="ru-RU" sz="2800" dirty="0"/>
              <a:t>лекции)</a:t>
            </a:r>
            <a:r>
              <a:rPr lang="en-US" sz="2800" dirty="0"/>
              <a:t> </a:t>
            </a:r>
            <a:endParaRPr lang="ru-RU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озвучка </a:t>
            </a:r>
            <a:r>
              <a:rPr lang="ru-RU" sz="2800" dirty="0"/>
              <a:t>сжатого текста либо исходного текста бесплатным не </a:t>
            </a:r>
            <a:r>
              <a:rPr lang="en-US" sz="2800" dirty="0" err="1"/>
              <a:t>hd</a:t>
            </a:r>
            <a:r>
              <a:rPr lang="en-US" sz="2800" dirty="0"/>
              <a:t> </a:t>
            </a:r>
            <a:r>
              <a:rPr lang="ru-RU" sz="2800" dirty="0"/>
              <a:t>простым голосом (озвучка от Алисы </a:t>
            </a:r>
            <a:r>
              <a:rPr lang="ru-RU" sz="2800" dirty="0" err="1"/>
              <a:t>апи</a:t>
            </a:r>
            <a:r>
              <a:rPr lang="ru-RU" sz="2800" dirty="0" smtClean="0"/>
              <a:t>)</a:t>
            </a:r>
          </a:p>
          <a:p>
            <a:endParaRPr lang="ru-RU" sz="2800" dirty="0" smtClean="0"/>
          </a:p>
          <a:p>
            <a:r>
              <a:rPr lang="ru-RU" sz="2800" dirty="0" smtClean="0"/>
              <a:t>Платно </a:t>
            </a:r>
            <a:r>
              <a:rPr lang="ru-RU" sz="2800" dirty="0" smtClean="0"/>
              <a:t>у нас будет: </a:t>
            </a:r>
            <a:endParaRPr lang="ru-RU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 smtClean="0"/>
              <a:t>саммаризация</a:t>
            </a:r>
            <a:r>
              <a:rPr lang="ru-RU" sz="2800" dirty="0" smtClean="0"/>
              <a:t> </a:t>
            </a:r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 smtClean="0"/>
              <a:t>hd</a:t>
            </a:r>
            <a:r>
              <a:rPr lang="en-US" sz="2800" dirty="0" smtClean="0"/>
              <a:t> </a:t>
            </a:r>
            <a:r>
              <a:rPr lang="en-US" sz="2800" dirty="0" smtClean="0"/>
              <a:t>voice/deep fake </a:t>
            </a:r>
            <a:r>
              <a:rPr lang="en-US" sz="2800" dirty="0" smtClean="0"/>
              <a:t>(</a:t>
            </a:r>
            <a:r>
              <a:rPr lang="ru-RU" sz="2800" dirty="0" smtClean="0"/>
              <a:t>с ограничением на длительность воспроизведения</a:t>
            </a:r>
            <a:r>
              <a:rPr lang="en-US" sz="2800" dirty="0" smtClean="0"/>
              <a:t>)</a:t>
            </a:r>
            <a:endParaRPr lang="ru-RU" sz="2800" dirty="0" smtClean="0"/>
          </a:p>
          <a:p>
            <a:endParaRPr lang="en-US" sz="2800" dirty="0" smtClean="0"/>
          </a:p>
          <a:p>
            <a:r>
              <a:rPr lang="ru-RU" sz="2800" dirty="0" smtClean="0"/>
              <a:t>При покупке символов премиум функционал входит (</a:t>
            </a:r>
            <a:r>
              <a:rPr lang="ru-RU" sz="2800" dirty="0" err="1" smtClean="0"/>
              <a:t>определеное</a:t>
            </a:r>
            <a:r>
              <a:rPr lang="ru-RU" sz="2800" dirty="0" smtClean="0"/>
              <a:t> кол-во символов озвучки)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Light – 1 </a:t>
            </a:r>
            <a:r>
              <a:rPr lang="ru-RU" sz="2800" dirty="0" smtClean="0"/>
              <a:t>5</a:t>
            </a:r>
            <a:r>
              <a:rPr lang="en-US" sz="2800" dirty="0" smtClean="0"/>
              <a:t>00 000 </a:t>
            </a:r>
            <a:r>
              <a:rPr lang="ru-RU" sz="2800" dirty="0" smtClean="0"/>
              <a:t>символов -  мин 200 рублей + </a:t>
            </a:r>
            <a:r>
              <a:rPr lang="en-US" sz="2800" dirty="0" smtClean="0"/>
              <a:t>200 * </a:t>
            </a:r>
            <a:r>
              <a:rPr lang="ru-RU" sz="2800" dirty="0" smtClean="0"/>
              <a:t>наценка в процентах = 200 + 200*0,4 = 280 рублей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Medium –</a:t>
            </a:r>
            <a:r>
              <a:rPr lang="ru-RU" sz="2800" dirty="0" smtClean="0"/>
              <a:t> 4 500 000 символов – мин 600 рублей + 600 * 0,35 = 810 </a:t>
            </a:r>
            <a:r>
              <a:rPr lang="ru-RU" sz="2800" dirty="0" err="1" smtClean="0"/>
              <a:t>руб</a:t>
            </a:r>
            <a:endParaRPr lang="ru-RU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VIP – 20 000 000 </a:t>
            </a:r>
            <a:r>
              <a:rPr lang="ru-RU" sz="2800" dirty="0" smtClean="0"/>
              <a:t>символов(13 333 333 </a:t>
            </a:r>
            <a:r>
              <a:rPr lang="ru-RU" sz="2800" dirty="0" err="1" smtClean="0"/>
              <a:t>токенов</a:t>
            </a:r>
            <a:r>
              <a:rPr lang="ru-RU" sz="2800" dirty="0" smtClean="0"/>
              <a:t>) = 2 667 + 2 667 * 0,05 = 2 800 </a:t>
            </a:r>
            <a:r>
              <a:rPr lang="ru-RU" sz="2800" dirty="0" err="1" smtClean="0"/>
              <a:t>руб</a:t>
            </a:r>
            <a:endParaRPr lang="ru-RU" sz="2800" dirty="0"/>
          </a:p>
          <a:p>
            <a:pPr marL="457200" indent="-457200">
              <a:buFont typeface="Arial" charset="0"/>
              <a:buChar char="•"/>
            </a:pPr>
            <a:endParaRPr lang="ru-RU" sz="2800" dirty="0" smtClean="0"/>
          </a:p>
          <a:p>
            <a:pPr marL="457200" indent="-457200">
              <a:buFont typeface="Arial" charset="0"/>
              <a:buChar char="•"/>
            </a:pPr>
            <a:endParaRPr lang="ru-RU" sz="2800" dirty="0" smtClean="0"/>
          </a:p>
          <a:p>
            <a:pPr marL="457200" indent="-457200">
              <a:buFont typeface="Arial" charset="0"/>
              <a:buChar char="•"/>
            </a:pPr>
            <a:endParaRPr lang="ru-RU" sz="2800" dirty="0" smtClean="0"/>
          </a:p>
          <a:p>
            <a:pPr marL="457200" indent="-457200">
              <a:buFont typeface="Arial" charset="0"/>
              <a:buChar char="•"/>
            </a:pPr>
            <a:endParaRPr lang="en-US" sz="28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62856" y="629586"/>
            <a:ext cx="7177998" cy="884419"/>
          </a:xfrm>
        </p:spPr>
        <p:txBody>
          <a:bodyPr/>
          <a:lstStyle/>
          <a:p>
            <a:r>
              <a:rPr lang="ru-RU" sz="4000" b="0" dirty="0" smtClean="0"/>
              <a:t>Возможности приложения</a:t>
            </a:r>
            <a:endParaRPr lang="ru-RU" sz="4000" b="0" dirty="0"/>
          </a:p>
        </p:txBody>
      </p:sp>
    </p:spTree>
    <p:extLst>
      <p:ext uri="{BB962C8B-B14F-4D97-AF65-F5344CB8AC3E}">
        <p14:creationId xmlns:p14="http://schemas.microsoft.com/office/powerpoint/2010/main" val="382706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19726" y="1966352"/>
            <a:ext cx="18752694" cy="6682973"/>
          </a:xfrm>
        </p:spPr>
        <p:txBody>
          <a:bodyPr/>
          <a:lstStyle/>
          <a:p>
            <a:r>
              <a:rPr lang="ru-RU" sz="3200" dirty="0" smtClean="0"/>
              <a:t>Формула </a:t>
            </a:r>
            <a:r>
              <a:rPr lang="ru-RU" sz="3200" dirty="0" smtClean="0"/>
              <a:t>перевода из символов в рубли</a:t>
            </a:r>
            <a:r>
              <a:rPr lang="en-US" sz="3200" dirty="0" smtClean="0"/>
              <a:t> = </a:t>
            </a:r>
            <a:r>
              <a:rPr lang="ru-RU" sz="3200" dirty="0" smtClean="0"/>
              <a:t>Кол-во символов * 2 </a:t>
            </a:r>
            <a:r>
              <a:rPr lang="en-US" sz="3200" dirty="0" smtClean="0"/>
              <a:t>/ 3 </a:t>
            </a:r>
            <a:r>
              <a:rPr lang="ru-RU" sz="3200" dirty="0" smtClean="0"/>
              <a:t>* 0,2 </a:t>
            </a:r>
            <a:r>
              <a:rPr lang="en-US" sz="3200" dirty="0" smtClean="0"/>
              <a:t>/ 1000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/>
              <a:t>2 </a:t>
            </a:r>
            <a:r>
              <a:rPr lang="ru-RU" sz="2800" dirty="0" err="1" smtClean="0"/>
              <a:t>коэф</a:t>
            </a:r>
            <a:r>
              <a:rPr lang="ru-RU" sz="2800" dirty="0" smtClean="0"/>
              <a:t> от нас зависит и мы можем его уменьшить, с помощью разных </a:t>
            </a:r>
            <a:r>
              <a:rPr lang="ru-RU" sz="2800" dirty="0" smtClean="0"/>
              <a:t>способов</a:t>
            </a:r>
          </a:p>
          <a:p>
            <a:endParaRPr lang="ru-RU" sz="2800" dirty="0" smtClean="0"/>
          </a:p>
          <a:p>
            <a:r>
              <a:rPr lang="ru-RU" sz="3200" dirty="0" smtClean="0"/>
              <a:t>Факторы увеличения</a:t>
            </a:r>
            <a:r>
              <a:rPr lang="en-US" sz="3200" dirty="0" smtClean="0"/>
              <a:t>/</a:t>
            </a:r>
            <a:r>
              <a:rPr lang="ru-RU" sz="3200" dirty="0" smtClean="0"/>
              <a:t>уменьшения стоимости</a:t>
            </a:r>
          </a:p>
          <a:p>
            <a:pPr marL="457200" indent="-457200">
              <a:buFont typeface="Arial" charset="0"/>
              <a:buChar char="•"/>
            </a:pPr>
            <a:r>
              <a:rPr lang="ru-RU" sz="2800" dirty="0" smtClean="0"/>
              <a:t>Сокращать по стоп слова, </a:t>
            </a:r>
            <a:r>
              <a:rPr lang="ru-RU" sz="2800" dirty="0" smtClean="0"/>
              <a:t>выявление </a:t>
            </a:r>
            <a:r>
              <a:rPr lang="ru-RU" sz="2800" dirty="0" smtClean="0"/>
              <a:t>бесполезных слов</a:t>
            </a:r>
          </a:p>
          <a:p>
            <a:pPr marL="457200" indent="-457200">
              <a:buFont typeface="Arial" charset="0"/>
              <a:buChar char="•"/>
            </a:pPr>
            <a:r>
              <a:rPr lang="ru-RU" sz="2800" dirty="0" smtClean="0"/>
              <a:t>Случаи плохой </a:t>
            </a:r>
            <a:r>
              <a:rPr lang="ru-RU" sz="2800" dirty="0" err="1" smtClean="0"/>
              <a:t>саммаризации</a:t>
            </a:r>
            <a:r>
              <a:rPr lang="ru-RU" sz="2800" dirty="0" smtClean="0"/>
              <a:t> (качество сжатия) случаи придется, </a:t>
            </a:r>
            <a:r>
              <a:rPr lang="ru-RU" sz="2800" dirty="0" err="1" smtClean="0"/>
              <a:t>токены</a:t>
            </a:r>
            <a:r>
              <a:rPr lang="ru-RU" sz="2800" dirty="0"/>
              <a:t> </a:t>
            </a:r>
            <a:r>
              <a:rPr lang="ru-RU" sz="2800" dirty="0" smtClean="0"/>
              <a:t>потратим лишние</a:t>
            </a:r>
          </a:p>
          <a:p>
            <a:pPr marL="457200" indent="-457200">
              <a:buFont typeface="Arial" charset="0"/>
              <a:buChar char="•"/>
            </a:pPr>
            <a:r>
              <a:rPr lang="ru-RU" sz="2800" dirty="0" smtClean="0"/>
              <a:t>Прогнать еще раз</a:t>
            </a:r>
            <a:r>
              <a:rPr lang="en-US" sz="2800" dirty="0" smtClean="0"/>
              <a:t>/ </a:t>
            </a:r>
            <a:r>
              <a:rPr lang="ru-RU" sz="2800" dirty="0" smtClean="0"/>
              <a:t>частичное списывание </a:t>
            </a:r>
            <a:r>
              <a:rPr lang="ru-RU" sz="2800" dirty="0" err="1" smtClean="0"/>
              <a:t>токенов</a:t>
            </a:r>
            <a:r>
              <a:rPr lang="ru-RU" sz="2800" dirty="0" smtClean="0"/>
              <a:t> со счета (уведомление пользователя)</a:t>
            </a:r>
          </a:p>
          <a:p>
            <a:pPr marL="457200" indent="-457200">
              <a:buFont typeface="Arial" charset="0"/>
              <a:buChar char="•"/>
            </a:pPr>
            <a:r>
              <a:rPr lang="ru-RU" sz="2800" dirty="0" smtClean="0"/>
              <a:t>Предварительная обработка текста</a:t>
            </a:r>
          </a:p>
          <a:p>
            <a:pPr marL="457200" indent="-457200">
              <a:buFont typeface="Arial" charset="0"/>
              <a:buChar char="•"/>
            </a:pPr>
            <a:r>
              <a:rPr lang="ru-RU" sz="2800" dirty="0" smtClean="0"/>
              <a:t>Свои модели </a:t>
            </a:r>
            <a:r>
              <a:rPr lang="ru-RU" sz="2800" dirty="0" err="1" smtClean="0"/>
              <a:t>преодбработки</a:t>
            </a:r>
            <a:r>
              <a:rPr lang="ru-RU" sz="2800" dirty="0" smtClean="0"/>
              <a:t> </a:t>
            </a:r>
            <a:r>
              <a:rPr lang="ru-RU" sz="2800" dirty="0" err="1" smtClean="0"/>
              <a:t>кототрые</a:t>
            </a:r>
            <a:r>
              <a:rPr lang="ru-RU" sz="2800" dirty="0" smtClean="0"/>
              <a:t> убирают лишнюю информацию (</a:t>
            </a:r>
            <a:r>
              <a:rPr lang="ru-RU" sz="2800" dirty="0" err="1" smtClean="0"/>
              <a:t>типо</a:t>
            </a:r>
            <a:r>
              <a:rPr lang="ru-RU" sz="2800" dirty="0" smtClean="0"/>
              <a:t> каких-то лишних слов, звуков), собирать </a:t>
            </a:r>
            <a:r>
              <a:rPr lang="ru-RU" sz="2800" dirty="0" err="1" smtClean="0"/>
              <a:t>доп</a:t>
            </a:r>
            <a:r>
              <a:rPr lang="ru-RU" sz="2800" dirty="0" smtClean="0"/>
              <a:t> информацию о пользовательской предметной области. Собирать на него статистику по сжатым текстам и стараться предсказывать на основе уже пересказанных текстов. Провести работу с учетом уже имеющего контекста</a:t>
            </a:r>
          </a:p>
          <a:p>
            <a:pPr marL="457200" indent="-457200">
              <a:buFont typeface="Arial" charset="0"/>
              <a:buChar char="•"/>
            </a:pPr>
            <a:endParaRPr lang="ru-RU" sz="2800" dirty="0" smtClean="0"/>
          </a:p>
          <a:p>
            <a:pPr marL="457200" indent="-457200">
              <a:buFont typeface="Arial" charset="0"/>
              <a:buChar char="•"/>
            </a:pPr>
            <a:endParaRPr lang="ru-RU" sz="2800" dirty="0" smtClean="0"/>
          </a:p>
          <a:p>
            <a:pPr marL="457200" indent="-457200">
              <a:buFont typeface="Arial" charset="0"/>
              <a:buChar char="•"/>
            </a:pPr>
            <a:endParaRPr lang="ru-RU" sz="2800" dirty="0" smtClean="0"/>
          </a:p>
          <a:p>
            <a:pPr marL="457200" indent="-457200">
              <a:buFont typeface="Arial" charset="0"/>
              <a:buChar char="•"/>
            </a:pPr>
            <a:endParaRPr lang="en-US" sz="28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51729" y="644576"/>
            <a:ext cx="10818318" cy="884419"/>
          </a:xfrm>
        </p:spPr>
        <p:txBody>
          <a:bodyPr/>
          <a:lstStyle/>
          <a:p>
            <a:r>
              <a:rPr lang="ru-RU" sz="3600" b="0" dirty="0" smtClean="0"/>
              <a:t>Дальнейшие возможности удешевления продукта</a:t>
            </a:r>
            <a:endParaRPr lang="ru-RU" sz="3600" b="0" dirty="0"/>
          </a:p>
        </p:txBody>
      </p:sp>
    </p:spTree>
    <p:extLst>
      <p:ext uri="{BB962C8B-B14F-4D97-AF65-F5344CB8AC3E}">
        <p14:creationId xmlns:p14="http://schemas.microsoft.com/office/powerpoint/2010/main" val="4256041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19726" y="1966352"/>
            <a:ext cx="18752694" cy="6158317"/>
          </a:xfrm>
        </p:spPr>
        <p:txBody>
          <a:bodyPr/>
          <a:lstStyle/>
          <a:p>
            <a:r>
              <a:rPr lang="ru-RU" sz="3200" dirty="0" smtClean="0"/>
              <a:t>Факторы </a:t>
            </a:r>
            <a:r>
              <a:rPr lang="ru-RU" sz="3200" dirty="0" smtClean="0"/>
              <a:t>увеличения</a:t>
            </a:r>
            <a:r>
              <a:rPr lang="en-US" sz="3200" dirty="0" smtClean="0"/>
              <a:t>/</a:t>
            </a:r>
            <a:r>
              <a:rPr lang="ru-RU" sz="3200" dirty="0" smtClean="0"/>
              <a:t>уменьшения </a:t>
            </a:r>
            <a:r>
              <a:rPr lang="ru-RU" sz="3200" dirty="0" smtClean="0"/>
              <a:t>стоимости</a:t>
            </a:r>
            <a:endParaRPr lang="ru-RU" sz="3200" dirty="0" smtClean="0"/>
          </a:p>
          <a:p>
            <a:pPr marL="457200" indent="-457200">
              <a:buFont typeface="Arial" charset="0"/>
              <a:buChar char="•"/>
            </a:pPr>
            <a:r>
              <a:rPr lang="ru-RU" sz="2800" dirty="0" smtClean="0"/>
              <a:t>Настройка </a:t>
            </a:r>
            <a:r>
              <a:rPr lang="ru-RU" sz="2800" dirty="0" smtClean="0"/>
              <a:t>параметров для </a:t>
            </a:r>
            <a:r>
              <a:rPr lang="ru-RU" sz="2800" dirty="0" err="1" smtClean="0"/>
              <a:t>нейросети</a:t>
            </a:r>
            <a:r>
              <a:rPr lang="ru-RU" sz="2800" dirty="0" smtClean="0"/>
              <a:t> (</a:t>
            </a:r>
            <a:r>
              <a:rPr lang="ru-RU" sz="2800" dirty="0" err="1" smtClean="0"/>
              <a:t>типо</a:t>
            </a:r>
            <a:r>
              <a:rPr lang="ru-RU" sz="2800" dirty="0" smtClean="0"/>
              <a:t> температуры, случайности)</a:t>
            </a:r>
          </a:p>
          <a:p>
            <a:pPr marL="457200" indent="-457200">
              <a:buFont typeface="Arial" charset="0"/>
              <a:buChar char="•"/>
            </a:pPr>
            <a:r>
              <a:rPr lang="ru-RU" sz="2800" dirty="0" smtClean="0"/>
              <a:t>Сбор отзывов от пользователя по </a:t>
            </a:r>
            <a:r>
              <a:rPr lang="ru-RU" sz="2800" dirty="0" smtClean="0"/>
              <a:t>пересказу</a:t>
            </a:r>
          </a:p>
          <a:p>
            <a:pPr marL="457200" indent="-457200">
              <a:buFont typeface="Arial" charset="0"/>
              <a:buChar char="•"/>
            </a:pPr>
            <a:r>
              <a:rPr lang="ru-RU" sz="2800" dirty="0" smtClean="0"/>
              <a:t>Привлекать дополнительные пользовательские аккаунты </a:t>
            </a:r>
          </a:p>
          <a:p>
            <a:pPr marL="457200" indent="-457200">
              <a:buFont typeface="Arial" charset="0"/>
              <a:buChar char="•"/>
            </a:pPr>
            <a:r>
              <a:rPr lang="ru-RU" sz="2800" dirty="0" smtClean="0"/>
              <a:t>Использование сторонних сервисов с условием, что конфиденциальность пользователя не гарантируется на дешевых и бесплатных тарифов (возможно использование иностранных ресурсов)</a:t>
            </a:r>
            <a:endParaRPr lang="ru-RU" sz="2800" dirty="0"/>
          </a:p>
          <a:p>
            <a:pPr marL="457200" indent="-457200">
              <a:buFont typeface="Arial" charset="0"/>
              <a:buChar char="•"/>
            </a:pPr>
            <a:r>
              <a:rPr lang="ru-RU" sz="2800" dirty="0" smtClean="0"/>
              <a:t>Использование через браузер от имени человека без </a:t>
            </a:r>
            <a:r>
              <a:rPr lang="ru-RU" sz="2800" dirty="0" err="1" smtClean="0"/>
              <a:t>апи</a:t>
            </a:r>
            <a:endParaRPr lang="ru-RU" sz="2800" dirty="0" smtClean="0"/>
          </a:p>
          <a:p>
            <a:pPr marL="457200" indent="-457200">
              <a:buFont typeface="Arial" charset="0"/>
              <a:buChar char="•"/>
            </a:pPr>
            <a:endParaRPr lang="ru-RU" sz="2800" dirty="0" smtClean="0"/>
          </a:p>
          <a:p>
            <a:pPr marL="457200" indent="-457200">
              <a:buFont typeface="Arial" charset="0"/>
              <a:buChar char="•"/>
            </a:pPr>
            <a:endParaRPr lang="ru-RU" sz="2800" dirty="0" smtClean="0"/>
          </a:p>
          <a:p>
            <a:pPr marL="457200" indent="-457200">
              <a:buFont typeface="Arial" charset="0"/>
              <a:buChar char="•"/>
            </a:pPr>
            <a:endParaRPr lang="ru-RU" sz="2800" dirty="0" smtClean="0"/>
          </a:p>
          <a:p>
            <a:pPr marL="457200" indent="-457200">
              <a:buFont typeface="Arial" charset="0"/>
              <a:buChar char="•"/>
            </a:pPr>
            <a:endParaRPr lang="en-US" sz="28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51729" y="644576"/>
            <a:ext cx="10818318" cy="884419"/>
          </a:xfrm>
        </p:spPr>
        <p:txBody>
          <a:bodyPr/>
          <a:lstStyle/>
          <a:p>
            <a:r>
              <a:rPr lang="ru-RU" sz="3600" b="0" dirty="0" smtClean="0"/>
              <a:t>Дальнейшие возможности удешевления продукта</a:t>
            </a:r>
            <a:endParaRPr lang="ru-RU" sz="3600" b="0" dirty="0"/>
          </a:p>
        </p:txBody>
      </p:sp>
    </p:spTree>
    <p:extLst>
      <p:ext uri="{BB962C8B-B14F-4D97-AF65-F5344CB8AC3E}">
        <p14:creationId xmlns:p14="http://schemas.microsoft.com/office/powerpoint/2010/main" val="4248593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518859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 -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</a:t>
            </a:r>
            <a:r>
              <a:rPr lang="en-US" sz="2800" dirty="0" smtClean="0"/>
              <a:t>9374502319</a:t>
            </a:r>
            <a:endParaRPr lang="ru-RU" sz="2800" dirty="0"/>
          </a:p>
          <a:p>
            <a:pPr>
              <a:lnSpc>
                <a:spcPts val="4360"/>
              </a:lnSpc>
              <a:buClrTx/>
            </a:pPr>
            <a:r>
              <a:rPr lang="en-US" sz="2800" dirty="0" smtClean="0"/>
              <a:t>dimant206@gmail.com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3902</TotalTime>
  <Words>1744</Words>
  <Application>Microsoft Office PowerPoint</Application>
  <PresentationFormat>Произвольный</PresentationFormat>
  <Paragraphs>210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ОБЛОЖКИ</vt:lpstr>
      <vt:lpstr>РАЗДЕЛИТЕЛИ</vt:lpstr>
      <vt:lpstr>Stenograph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Похожие приложения</vt:lpstr>
      <vt:lpstr>Презентация PowerPoint</vt:lpstr>
      <vt:lpstr>Презентация PowerPoint</vt:lpstr>
      <vt:lpstr>Команда</vt:lpstr>
      <vt:lpstr>Планы развития</vt:lpstr>
      <vt:lpstr>Презентация PowerPoint</vt:lpstr>
      <vt:lpstr>Презентация PowerPoint</vt:lpstr>
      <vt:lpstr>Используемые апи, стоиомость</vt:lpstr>
      <vt:lpstr>Используемые апи, стоимость</vt:lpstr>
      <vt:lpstr>Другие апи, стоиомость</vt:lpstr>
      <vt:lpstr>Cтоимость сжатия текста гига чата (саммаризации).</vt:lpstr>
      <vt:lpstr>Возможности приложения</vt:lpstr>
      <vt:lpstr>Дальнейшие возможности удешевления продукта</vt:lpstr>
      <vt:lpstr>Дальнейшие возможности удешевления продукта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Дим Ант</cp:lastModifiedBy>
  <cp:revision>261</cp:revision>
  <dcterms:created xsi:type="dcterms:W3CDTF">2021-03-01T12:07:13Z</dcterms:created>
  <dcterms:modified xsi:type="dcterms:W3CDTF">2023-12-11T15:26:07Z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