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75" r:id="rId4"/>
    <p:sldId id="290" r:id="rId5"/>
    <p:sldId id="276" r:id="rId6"/>
    <p:sldId id="277" r:id="rId7"/>
    <p:sldId id="278" r:id="rId8"/>
    <p:sldId id="279" r:id="rId9"/>
    <p:sldId id="280" r:id="rId10"/>
    <p:sldId id="289" r:id="rId11"/>
    <p:sldId id="284" r:id="rId12"/>
    <p:sldId id="287" r:id="rId13"/>
    <p:sldId id="288" r:id="rId14"/>
    <p:sldId id="274" r:id="rId15"/>
    <p:sldId id="259" r:id="rId16"/>
    <p:sldId id="283" r:id="rId17"/>
    <p:sldId id="291" r:id="rId18"/>
    <p:sldId id="28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C1E9"/>
    <a:srgbClr val="42BDE9"/>
    <a:srgbClr val="3ABBEA"/>
    <a:srgbClr val="2EB9EB"/>
    <a:srgbClr val="1CB6ED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 showGuides="1">
      <p:cViewPr varScale="1">
        <p:scale>
          <a:sx n="115" d="100"/>
          <a:sy n="115" d="100"/>
        </p:scale>
        <p:origin x="472" y="-464"/>
      </p:cViewPr>
      <p:guideLst>
        <p:guide orient="horz" pos="125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71C9F-2797-4846-91BD-98DC608ED05F}" type="datetimeFigureOut">
              <a:rPr lang="ru-RU" smtClean="0"/>
              <a:t>26.11.2022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DD5D8-FC1B-724A-AD5D-3174D21FC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65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B0CAB-F6BB-0F75-5F45-7CAD1BE81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9834CF-4F75-650F-BD30-2DF993DDE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947786-1C68-0318-F9DF-DAD88A94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255D-5378-D541-A3F5-6FD11E45EA7C}" type="datetime1">
              <a:rPr lang="ru-RU" smtClean="0"/>
              <a:t>26.11.2022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F877C6-E63F-C582-BA6A-3A83FFFB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068591-B70B-D734-5661-8909131A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5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665CB-1E89-AFF8-96A9-7A76F206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D85C95-FF4D-518B-3BC5-4AF688B61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85130C-3831-CAFF-8703-F2616262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ABA2-A853-3D4D-9072-455D8B881BB7}" type="datetime1">
              <a:rPr lang="ru-RU" smtClean="0"/>
              <a:t>26.11.2022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9BCA7D-41E4-4FEF-EE06-E3C106650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E62AFC-F8E6-9F66-E7A6-2960CE1B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5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006E6-ECEF-50A4-8393-4E711EFAD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39DF82-701C-957D-1315-8392A3523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C99E24-BAD5-1359-A2AE-3C3FF6F1A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EF7C-1D62-BB49-9534-E7D5B8F45175}" type="datetime1">
              <a:rPr lang="ru-RU" smtClean="0"/>
              <a:t>26.11.2022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FDA3F1-FD06-D190-9F75-6830F208F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41289C-5EA0-4BCF-1389-0A9F80FC8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8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42956-FD3A-13DC-1979-97DEAE44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849D7D-519E-3E18-2D0D-56750E407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DDB64C-BDCA-7784-E238-EDD41E0E1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36AB70-1F09-A46D-7137-13CCEE12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B9CA-02F1-6C48-A10B-47CF0506EC4B}" type="datetime1">
              <a:rPr lang="ru-RU" smtClean="0"/>
              <a:t>26.11.2022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69D8F2-337D-05A3-CF05-F2A614953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355508-A88A-7F6E-ED6F-6B234524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00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EEBE0-87B6-6621-E7F1-EADF4E72A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D37721-85F6-4B29-37E8-BC2B6C42B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855917-7236-D8B3-2CB7-82B076F82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B4CB249-6B16-7B78-8AB8-A7D09B5545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629247-D498-5FC2-F48C-AFE09696F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C7DF67-C6BD-E2E9-481B-2498A817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9A69-AFCA-2145-BDBC-A6C26EBF49DF}" type="datetime1">
              <a:rPr lang="ru-RU" smtClean="0"/>
              <a:t>26.11.2022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47A27D-1F72-7764-D0C7-1A3C0750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C3F9C4E-E51B-09EA-1573-8A4E163A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790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A848F-8898-43AE-7E3E-C4836A3CF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42AB11-15A6-7F1D-456B-A8860F035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3D74-A3F6-5B4F-969D-86F893F404E0}" type="datetime1">
              <a:rPr lang="ru-RU" smtClean="0"/>
              <a:t>26.11.2022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8B4E86-95BD-6D4A-FDC2-C6784188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AFB50E-3A95-1370-A117-95B2E155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9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DAD1D8-461E-0097-26C5-C0BC34E71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B0B2-F756-A541-A78E-25BF956E30B7}" type="datetime1">
              <a:rPr lang="ru-RU" smtClean="0"/>
              <a:t>26.11.2022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EF3CC1-D86B-58EF-76BF-3387B5B6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E03546-1B2B-0489-EE5F-E736E712E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77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807F6-B50C-74F4-8C1A-21A99284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28A1A-2DF9-5934-4F23-6976BA1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76FBFC-2C44-EB39-1B67-666FBCAE4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B47FE5-55D9-285B-0DFE-06C8D7568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55E2-95A9-6445-80EF-EC15B1238506}" type="datetime1">
              <a:rPr lang="ru-RU" smtClean="0"/>
              <a:t>26.11.2022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AA5EC7-3E5C-DA09-267C-E918E4A20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1BDA5F-0F87-E659-CE8E-84E15BCF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28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AD6B8-5A2C-9C58-8F23-4D7AEEF90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F15EAB-DBAE-5DA4-5856-FF0C6D41B9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873D13-74CA-52C3-95D5-4CE91A0A8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F519FC-9EEE-A646-195A-27198A82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5D7C-E3A7-8A4F-BD0E-11DA3400B506}" type="datetime1">
              <a:rPr lang="ru-RU" smtClean="0"/>
              <a:t>26.11.2022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8D3F12-71FD-D3E3-4C59-7C1AF164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5391E8-9D4F-796C-086D-3D18811A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70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8A27C-6FFE-2539-7E64-68A4AC40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FC839-21A3-2347-3F96-7E9C63ED8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EB0AF-74C2-5373-E79B-098F943D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E87B0-9B5D-E84D-A353-D85F65C3C275}" type="datetime1">
              <a:rPr lang="ru-RU" smtClean="0"/>
              <a:t>26.11.2022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1134C6-E1D7-DFDC-C12F-6A63A110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EFA488-9AB5-DD9E-E7A9-86A0C348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79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EBE863B-BE08-E959-DC5B-8F84FA97A7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7B8C43-2001-B3C0-2F4E-F428FCC20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066956-4776-3F79-08B7-0735E1BD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F8B6F-B541-0D4D-95A3-25A6BF23687D}" type="datetime1">
              <a:rPr lang="ru-RU" smtClean="0"/>
              <a:t>26.11.2022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ECEA1E-C06B-5C05-66EA-C06CE433F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820E77-7A2B-F5B5-2754-9BC77D9EB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77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B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1CE7A-9F60-7185-4FA5-C72ADA12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CEFB74-43D9-003C-4CBB-41BE1EE7E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416FD-0410-E788-050D-144540454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73C01-5E57-8E4A-9BF7-2BBBEFDE3617}" type="datetime1">
              <a:rPr lang="ru-RU" smtClean="0"/>
              <a:t>26.11.2022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1748F2-D2CB-F26A-FA6C-951EDFB67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714EF-E1D5-5E2A-4F1D-EF8544DAF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A730F-3135-1E47-BE1A-544EF6B1A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42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BasicEducationApp@gmail.com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C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43D376-EC02-3F01-3EF3-F208D9ECD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9190" y="471224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Интерактивные курсы, бот-ассистент</a:t>
            </a:r>
          </a:p>
          <a:p>
            <a:r>
              <a:rPr lang="en-US" dirty="0"/>
              <a:t>@</a:t>
            </a:r>
            <a:r>
              <a:rPr lang="en-US" dirty="0" err="1"/>
              <a:t>sergpreneur</a:t>
            </a:r>
            <a:r>
              <a:rPr lang="en-US" dirty="0"/>
              <a:t> – </a:t>
            </a:r>
            <a:r>
              <a:rPr lang="ru-RU" dirty="0"/>
              <a:t>Нефедов Сергей</a:t>
            </a:r>
          </a:p>
          <a:p>
            <a:r>
              <a:rPr lang="en-US" dirty="0"/>
              <a:t>@Blexeich – </a:t>
            </a:r>
            <a:r>
              <a:rPr lang="ru-RU" dirty="0"/>
              <a:t>Глейзер Алексей</a:t>
            </a:r>
          </a:p>
          <a:p>
            <a:r>
              <a:rPr lang="ru-RU" dirty="0"/>
              <a:t>25.10.22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9D7A40F-D656-819F-6006-800FCD404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33" y="255931"/>
            <a:ext cx="4793215" cy="1732863"/>
          </a:xfrm>
          <a:prstGeom prst="rect">
            <a:avLst/>
          </a:prstGeom>
        </p:spPr>
      </p:pic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64A8377B-DD60-2906-A3F3-E3A101C381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1613" y="790532"/>
            <a:ext cx="1326751" cy="124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8AA1E1-B704-786C-E330-7CDB1BD2B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278" y="959860"/>
            <a:ext cx="1733011" cy="972608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3F014A71-443C-48A4-686D-68871FB7A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771" y="789610"/>
            <a:ext cx="2182822" cy="112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EA2C1665-1873-E744-8A9B-F17A68855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719" y="6368011"/>
            <a:ext cx="2328333" cy="41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B36460-3033-A5F9-4D02-C03796DA7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9913" y="2329695"/>
            <a:ext cx="2382554" cy="238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1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B2B940-2368-4467-8ACC-C3F705CA75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Нефедов Сергей Александрович – </a:t>
            </a:r>
            <a:r>
              <a:rPr lang="en-US" dirty="0"/>
              <a:t>CEO</a:t>
            </a:r>
            <a:r>
              <a:rPr lang="ru-RU" dirty="0"/>
              <a:t>, построение бизнес-концепций, нахождение инвесторов, менеджмент</a:t>
            </a:r>
            <a:r>
              <a:rPr lang="ru-RU" sz="1800" dirty="0"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/>
              <a:t>Образование – МГУ мехмат</a:t>
            </a:r>
            <a:r>
              <a:rPr lang="en-US" dirty="0"/>
              <a:t>; </a:t>
            </a:r>
            <a:r>
              <a:rPr lang="ru-RU" dirty="0"/>
              <a:t>Опыт работы – 1 год репетитором в стартапе «100балльный репетитор»</a:t>
            </a:r>
            <a:r>
              <a:rPr lang="en-US" dirty="0"/>
              <a:t>; </a:t>
            </a:r>
            <a:r>
              <a:rPr lang="ru-RU" sz="2900" b="0" i="0" dirty="0">
                <a:effectLst/>
              </a:rPr>
              <a:t>был куратором группы из 40 учеников, организовывал онлайн-обучение, занимался менеджментом остальных кураторов, руководил командой из 4 человек по разработке торговых алгоритмов. </a:t>
            </a:r>
            <a:endParaRPr lang="ru-RU" sz="2900" dirty="0"/>
          </a:p>
          <a:p>
            <a:pPr marL="0" indent="0">
              <a:buNone/>
            </a:pPr>
            <a:r>
              <a:rPr lang="ru-RU" dirty="0"/>
              <a:t>Контакты - </a:t>
            </a:r>
            <a:r>
              <a:rPr lang="en-US" dirty="0"/>
              <a:t>@sergpreneur; sanefedov@icloud.com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Глейзер Алексей Антонович – </a:t>
            </a:r>
            <a:r>
              <a:rPr lang="en-US" dirty="0"/>
              <a:t>CTO, </a:t>
            </a:r>
            <a:r>
              <a:rPr lang="ru-RU" dirty="0"/>
              <a:t>техническое видение проекта и его реализации, менеджмент технической команды, подбор технологического персонала, видение технологического тренда</a:t>
            </a:r>
          </a:p>
          <a:p>
            <a:pPr marL="0" indent="0">
              <a:buNone/>
            </a:pPr>
            <a:r>
              <a:rPr lang="ru-RU" dirty="0"/>
              <a:t>Образование – МГТУ им Н.Э. Баумана, электромобили</a:t>
            </a:r>
            <a:r>
              <a:rPr lang="en-US" dirty="0"/>
              <a:t>;</a:t>
            </a:r>
            <a:r>
              <a:rPr lang="ru-RU" dirty="0"/>
              <a:t> Опыт работы – 2 года в товарном бизнесе, 2-летний опыт разработки проектов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Контакты - </a:t>
            </a:r>
            <a:r>
              <a:rPr lang="en-US" dirty="0"/>
              <a:t>@Blexeich, lexa.glejzer@yandex.ru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2F37CA-B6D5-BC33-B029-457F684A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2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9A350D0-1D0D-BED9-482F-81E387793856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7620E4F-78EA-D851-9730-D9417D76D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3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14DDFB-3CF0-4497-88CE-32EE84876A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73083-3221-C131-35C5-5B106245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Чью проблему решает проект?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B3281-2E1F-CD03-0701-7DA46A4BC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Целевая аудитория </a:t>
            </a:r>
            <a:r>
              <a:rPr lang="ru-RU" dirty="0" err="1"/>
              <a:t>B</a:t>
            </a:r>
            <a:r>
              <a:rPr lang="en-US" dirty="0" err="1"/>
              <a:t>asEd</a:t>
            </a:r>
            <a:r>
              <a:rPr lang="en-US" dirty="0"/>
              <a:t> </a:t>
            </a:r>
            <a:r>
              <a:rPr lang="ru-RU" dirty="0"/>
              <a:t>– представители поколения </a:t>
            </a:r>
            <a:r>
              <a:rPr lang="en-US" dirty="0"/>
              <a:t>Z </a:t>
            </a:r>
            <a:r>
              <a:rPr lang="ru-RU" dirty="0"/>
              <a:t>и </a:t>
            </a:r>
            <a:r>
              <a:rPr lang="en-US" dirty="0"/>
              <a:t>Y, </a:t>
            </a:r>
            <a:r>
              <a:rPr lang="ru-RU" dirty="0"/>
              <a:t>имеющие клиповое мышление, проводящие много времени в </a:t>
            </a:r>
            <a:r>
              <a:rPr lang="en-US" dirty="0"/>
              <a:t>Telegram</a:t>
            </a:r>
            <a:r>
              <a:rPr lang="ru-RU" dirty="0"/>
              <a:t>, образовательные компании/репетиторы/эксперты, имеющие вышеперечисленных клиентов, желающие создать интерактивный курс. </a:t>
            </a:r>
          </a:p>
          <a:p>
            <a:r>
              <a:rPr lang="ru-RU" dirty="0"/>
              <a:t>В качестве потенциальных заказчиков могут быть сами пользователи, государство, частные школы (как онлайн, так и оффлайн), образовательные платформы, малый и средний бизнес, </a:t>
            </a:r>
            <a:r>
              <a:rPr lang="ru-RU" dirty="0" err="1"/>
              <a:t>H</a:t>
            </a:r>
            <a:r>
              <a:rPr lang="en-US" dirty="0"/>
              <a:t>R-</a:t>
            </a:r>
            <a:r>
              <a:rPr lang="en-US" dirty="0" err="1"/>
              <a:t>о</a:t>
            </a:r>
            <a:r>
              <a:rPr lang="ru-RU" dirty="0" err="1"/>
              <a:t>тделы</a:t>
            </a:r>
            <a:r>
              <a:rPr lang="ru-RU" dirty="0"/>
              <a:t> компаний.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B6E7FB-4F0A-F429-39D6-227FF185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3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C2DF07F-5A1E-E9FE-A169-A062EC4BE372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4F46F7E-9DC9-EE57-35AA-58FA4BF60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3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25B3E4-434D-4085-8F6B-494435D210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73083-3221-C131-35C5-5B106245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Какую проблему решает проект?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B3281-2E1F-CD03-0701-7DA46A4BC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0" i="0" dirty="0">
                <a:effectLst/>
                <a:latin typeface="Roboto" panose="02000000000000000000" pitchFamily="2" charset="0"/>
              </a:rPr>
              <a:t>Проект решает проблему </a:t>
            </a:r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недостаточной подготовленности молодых поколений к самостоятельной жизни</a:t>
            </a:r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низкого уровня вовлеченности в процессе образования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отсутствия простого способа создать интерактивный образовательный продукт для аудитории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отсутствия интереса молодых поколений к процессу образования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недостаточной цифровизации образования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недостаточной обратной связи учитель-ученик</a:t>
            </a:r>
            <a:br>
              <a:rPr lang="ru-RU" dirty="0"/>
            </a:br>
            <a:endParaRPr lang="ru-RU" dirty="0"/>
          </a:p>
          <a:p>
            <a:r>
              <a:rPr lang="ru-RU" b="0" i="0" dirty="0">
                <a:effectLst/>
                <a:latin typeface="Roboto" panose="02000000000000000000" pitchFamily="2" charset="0"/>
              </a:rPr>
              <a:t>низкого уровня автоматизации процесса обучения в онлайн-школах, школах и на частных уроках с репетиторами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B6E7FB-4F0A-F429-39D6-227FF185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4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C2DF07F-5A1E-E9FE-A169-A062EC4BE372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0C41989-D386-658E-383B-FD61C2325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1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A9E12B-120A-4BA5-8CAE-B8296F9272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73083-3221-C131-35C5-5B106245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Предлагаемое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B3281-2E1F-CD03-0701-7DA46A4BC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Интерактивные курсы в телеграмм-боте </a:t>
            </a:r>
          </a:p>
          <a:p>
            <a:r>
              <a:rPr lang="ru-RU" dirty="0"/>
              <a:t>Бот-ассистент в телеграмме</a:t>
            </a:r>
          </a:p>
          <a:p>
            <a:r>
              <a:rPr lang="ru-RU" dirty="0"/>
              <a:t> Приложение </a:t>
            </a:r>
            <a:r>
              <a:rPr lang="ru-RU" dirty="0" err="1"/>
              <a:t>BasEd</a:t>
            </a:r>
            <a:endParaRPr lang="ru-RU" dirty="0"/>
          </a:p>
          <a:p>
            <a:r>
              <a:rPr lang="ru-RU" dirty="0"/>
              <a:t>Создание интерактивных курсов для экспертов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1A3A45-0454-7819-C0A4-AF4A483C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5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20673C8-F3C7-05E9-82FD-8F94D5E76F3A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456D9D2-B909-EF14-5C77-6308E5685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1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1E36D8-78B4-4B8A-B542-6BBBFA5169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 (как и на чем проект зарабатывает)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just" rtl="0">
              <a:spcAft>
                <a:spcPts val="1200"/>
              </a:spcAft>
              <a:buFont typeface="+mj-lt"/>
              <a:buAutoNum type="arabicPeriod"/>
              <a:tabLst>
                <a:tab pos="27432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Посредством подписки на курсы, создания партнерств с компаниями/образовательными платформами</a:t>
            </a:r>
          </a:p>
          <a:p>
            <a:pPr marL="514350" lvl="0" indent="-514350" algn="just">
              <a:spcAft>
                <a:spcPts val="1200"/>
              </a:spcAft>
              <a:buFont typeface="+mj-lt"/>
              <a:buAutoNum type="arabicPeriod"/>
              <a:tabLst>
                <a:tab pos="27432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Посредством подписки на бота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Посредством полной разработки бота под заказ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Calibri" panose="020F0502020204030204" pitchFamily="34" charset="0"/>
                <a:cs typeface="Arial" panose="020B0604020202020204" pitchFamily="34" charset="0"/>
              </a:rPr>
              <a:t>Посредством разработки курса под заказ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D8F33C-71F4-6695-0521-3E51FD47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6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44D4A516-4CA7-F914-DAF1-9BC6416989E4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95072D-346E-62A5-70BA-7DDBA9BC9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87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B10208-1C2B-4CD1-B51E-D58D534F6F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Объем рынка и его тренды (растет, падает)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Наш проект развивается в сфере </a:t>
            </a:r>
            <a:r>
              <a:rPr lang="en-US" dirty="0" err="1"/>
              <a:t>EduNet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111709-C94E-E596-B861-3C34E6581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7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68643BE-509A-E66B-70CA-ECA720FC5635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5F45F4B-0BEF-AFEA-B4A9-48B6DD596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FD667F-5405-4EBF-9A16-EBCEEB16A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334" y="2295100"/>
            <a:ext cx="7375331" cy="4192695"/>
          </a:xfrm>
          <a:prstGeom prst="rect">
            <a:avLst/>
          </a:prstGeom>
          <a:ln w="22225" cmpd="tri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375331"/>
                      <a:gd name="connsiteY0" fmla="*/ 0 h 4192695"/>
                      <a:gd name="connsiteX1" fmla="*/ 596731 w 7375331"/>
                      <a:gd name="connsiteY1" fmla="*/ 0 h 4192695"/>
                      <a:gd name="connsiteX2" fmla="*/ 1340969 w 7375331"/>
                      <a:gd name="connsiteY2" fmla="*/ 0 h 4192695"/>
                      <a:gd name="connsiteX3" fmla="*/ 1863947 w 7375331"/>
                      <a:gd name="connsiteY3" fmla="*/ 0 h 4192695"/>
                      <a:gd name="connsiteX4" fmla="*/ 2534432 w 7375331"/>
                      <a:gd name="connsiteY4" fmla="*/ 0 h 4192695"/>
                      <a:gd name="connsiteX5" fmla="*/ 3278670 w 7375331"/>
                      <a:gd name="connsiteY5" fmla="*/ 0 h 4192695"/>
                      <a:gd name="connsiteX6" fmla="*/ 3727895 w 7375331"/>
                      <a:gd name="connsiteY6" fmla="*/ 0 h 4192695"/>
                      <a:gd name="connsiteX7" fmla="*/ 4177119 w 7375331"/>
                      <a:gd name="connsiteY7" fmla="*/ 0 h 4192695"/>
                      <a:gd name="connsiteX8" fmla="*/ 4995111 w 7375331"/>
                      <a:gd name="connsiteY8" fmla="*/ 0 h 4192695"/>
                      <a:gd name="connsiteX9" fmla="*/ 5665595 w 7375331"/>
                      <a:gd name="connsiteY9" fmla="*/ 0 h 4192695"/>
                      <a:gd name="connsiteX10" fmla="*/ 6114820 w 7375331"/>
                      <a:gd name="connsiteY10" fmla="*/ 0 h 4192695"/>
                      <a:gd name="connsiteX11" fmla="*/ 6785305 w 7375331"/>
                      <a:gd name="connsiteY11" fmla="*/ 0 h 4192695"/>
                      <a:gd name="connsiteX12" fmla="*/ 7375331 w 7375331"/>
                      <a:gd name="connsiteY12" fmla="*/ 0 h 4192695"/>
                      <a:gd name="connsiteX13" fmla="*/ 7375331 w 7375331"/>
                      <a:gd name="connsiteY13" fmla="*/ 656856 h 4192695"/>
                      <a:gd name="connsiteX14" fmla="*/ 7375331 w 7375331"/>
                      <a:gd name="connsiteY14" fmla="*/ 1355638 h 4192695"/>
                      <a:gd name="connsiteX15" fmla="*/ 7375331 w 7375331"/>
                      <a:gd name="connsiteY15" fmla="*/ 1928640 h 4192695"/>
                      <a:gd name="connsiteX16" fmla="*/ 7375331 w 7375331"/>
                      <a:gd name="connsiteY16" fmla="*/ 2711276 h 4192695"/>
                      <a:gd name="connsiteX17" fmla="*/ 7375331 w 7375331"/>
                      <a:gd name="connsiteY17" fmla="*/ 3410059 h 4192695"/>
                      <a:gd name="connsiteX18" fmla="*/ 7375331 w 7375331"/>
                      <a:gd name="connsiteY18" fmla="*/ 4192695 h 4192695"/>
                      <a:gd name="connsiteX19" fmla="*/ 6778600 w 7375331"/>
                      <a:gd name="connsiteY19" fmla="*/ 4192695 h 4192695"/>
                      <a:gd name="connsiteX20" fmla="*/ 6255622 w 7375331"/>
                      <a:gd name="connsiteY20" fmla="*/ 4192695 h 4192695"/>
                      <a:gd name="connsiteX21" fmla="*/ 5437630 w 7375331"/>
                      <a:gd name="connsiteY21" fmla="*/ 4192695 h 4192695"/>
                      <a:gd name="connsiteX22" fmla="*/ 4767146 w 7375331"/>
                      <a:gd name="connsiteY22" fmla="*/ 4192695 h 4192695"/>
                      <a:gd name="connsiteX23" fmla="*/ 4317921 w 7375331"/>
                      <a:gd name="connsiteY23" fmla="*/ 4192695 h 4192695"/>
                      <a:gd name="connsiteX24" fmla="*/ 3647436 w 7375331"/>
                      <a:gd name="connsiteY24" fmla="*/ 4192695 h 4192695"/>
                      <a:gd name="connsiteX25" fmla="*/ 3050705 w 7375331"/>
                      <a:gd name="connsiteY25" fmla="*/ 4192695 h 4192695"/>
                      <a:gd name="connsiteX26" fmla="*/ 2453974 w 7375331"/>
                      <a:gd name="connsiteY26" fmla="*/ 4192695 h 4192695"/>
                      <a:gd name="connsiteX27" fmla="*/ 1857242 w 7375331"/>
                      <a:gd name="connsiteY27" fmla="*/ 4192695 h 4192695"/>
                      <a:gd name="connsiteX28" fmla="*/ 1260511 w 7375331"/>
                      <a:gd name="connsiteY28" fmla="*/ 4192695 h 4192695"/>
                      <a:gd name="connsiteX29" fmla="*/ 0 w 7375331"/>
                      <a:gd name="connsiteY29" fmla="*/ 4192695 h 4192695"/>
                      <a:gd name="connsiteX30" fmla="*/ 0 w 7375331"/>
                      <a:gd name="connsiteY30" fmla="*/ 3493913 h 4192695"/>
                      <a:gd name="connsiteX31" fmla="*/ 0 w 7375331"/>
                      <a:gd name="connsiteY31" fmla="*/ 2920911 h 4192695"/>
                      <a:gd name="connsiteX32" fmla="*/ 0 w 7375331"/>
                      <a:gd name="connsiteY32" fmla="*/ 2264055 h 4192695"/>
                      <a:gd name="connsiteX33" fmla="*/ 0 w 7375331"/>
                      <a:gd name="connsiteY33" fmla="*/ 1523346 h 4192695"/>
                      <a:gd name="connsiteX34" fmla="*/ 0 w 7375331"/>
                      <a:gd name="connsiteY34" fmla="*/ 740709 h 4192695"/>
                      <a:gd name="connsiteX35" fmla="*/ 0 w 7375331"/>
                      <a:gd name="connsiteY35" fmla="*/ 0 h 419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7375331" h="4192695" fill="none" extrusionOk="0">
                        <a:moveTo>
                          <a:pt x="0" y="0"/>
                        </a:moveTo>
                        <a:cubicBezTo>
                          <a:pt x="201192" y="4041"/>
                          <a:pt x="306744" y="-12658"/>
                          <a:pt x="596731" y="0"/>
                        </a:cubicBezTo>
                        <a:cubicBezTo>
                          <a:pt x="886718" y="12658"/>
                          <a:pt x="1073439" y="-12792"/>
                          <a:pt x="1340969" y="0"/>
                        </a:cubicBezTo>
                        <a:cubicBezTo>
                          <a:pt x="1608499" y="12792"/>
                          <a:pt x="1712729" y="11405"/>
                          <a:pt x="1863947" y="0"/>
                        </a:cubicBezTo>
                        <a:cubicBezTo>
                          <a:pt x="2015165" y="-11405"/>
                          <a:pt x="2199320" y="361"/>
                          <a:pt x="2534432" y="0"/>
                        </a:cubicBezTo>
                        <a:cubicBezTo>
                          <a:pt x="2869545" y="-361"/>
                          <a:pt x="3076145" y="16566"/>
                          <a:pt x="3278670" y="0"/>
                        </a:cubicBezTo>
                        <a:cubicBezTo>
                          <a:pt x="3481195" y="-16566"/>
                          <a:pt x="3632370" y="-18013"/>
                          <a:pt x="3727895" y="0"/>
                        </a:cubicBezTo>
                        <a:cubicBezTo>
                          <a:pt x="3823421" y="18013"/>
                          <a:pt x="4067030" y="18330"/>
                          <a:pt x="4177119" y="0"/>
                        </a:cubicBezTo>
                        <a:cubicBezTo>
                          <a:pt x="4287208" y="-18330"/>
                          <a:pt x="4657789" y="-34282"/>
                          <a:pt x="4995111" y="0"/>
                        </a:cubicBezTo>
                        <a:cubicBezTo>
                          <a:pt x="5332433" y="34282"/>
                          <a:pt x="5515480" y="-17969"/>
                          <a:pt x="5665595" y="0"/>
                        </a:cubicBezTo>
                        <a:cubicBezTo>
                          <a:pt x="5815710" y="17969"/>
                          <a:pt x="6004347" y="17996"/>
                          <a:pt x="6114820" y="0"/>
                        </a:cubicBezTo>
                        <a:cubicBezTo>
                          <a:pt x="6225293" y="-17996"/>
                          <a:pt x="6550764" y="-22193"/>
                          <a:pt x="6785305" y="0"/>
                        </a:cubicBezTo>
                        <a:cubicBezTo>
                          <a:pt x="7019846" y="22193"/>
                          <a:pt x="7211925" y="-10068"/>
                          <a:pt x="7375331" y="0"/>
                        </a:cubicBezTo>
                        <a:cubicBezTo>
                          <a:pt x="7348854" y="229456"/>
                          <a:pt x="7380515" y="491981"/>
                          <a:pt x="7375331" y="656856"/>
                        </a:cubicBezTo>
                        <a:cubicBezTo>
                          <a:pt x="7370147" y="821731"/>
                          <a:pt x="7391893" y="1095405"/>
                          <a:pt x="7375331" y="1355638"/>
                        </a:cubicBezTo>
                        <a:cubicBezTo>
                          <a:pt x="7358769" y="1615871"/>
                          <a:pt x="7392622" y="1731663"/>
                          <a:pt x="7375331" y="1928640"/>
                        </a:cubicBezTo>
                        <a:cubicBezTo>
                          <a:pt x="7358040" y="2125617"/>
                          <a:pt x="7414293" y="2439289"/>
                          <a:pt x="7375331" y="2711276"/>
                        </a:cubicBezTo>
                        <a:cubicBezTo>
                          <a:pt x="7336369" y="2983263"/>
                          <a:pt x="7352284" y="3221579"/>
                          <a:pt x="7375331" y="3410059"/>
                        </a:cubicBezTo>
                        <a:cubicBezTo>
                          <a:pt x="7398378" y="3598539"/>
                          <a:pt x="7370917" y="3979884"/>
                          <a:pt x="7375331" y="4192695"/>
                        </a:cubicBezTo>
                        <a:cubicBezTo>
                          <a:pt x="7127466" y="4197533"/>
                          <a:pt x="6960060" y="4172423"/>
                          <a:pt x="6778600" y="4192695"/>
                        </a:cubicBezTo>
                        <a:cubicBezTo>
                          <a:pt x="6597140" y="4212967"/>
                          <a:pt x="6483410" y="4177520"/>
                          <a:pt x="6255622" y="4192695"/>
                        </a:cubicBezTo>
                        <a:cubicBezTo>
                          <a:pt x="6027834" y="4207870"/>
                          <a:pt x="5611491" y="4208906"/>
                          <a:pt x="5437630" y="4192695"/>
                        </a:cubicBezTo>
                        <a:cubicBezTo>
                          <a:pt x="5263769" y="4176484"/>
                          <a:pt x="5002389" y="4164845"/>
                          <a:pt x="4767146" y="4192695"/>
                        </a:cubicBezTo>
                        <a:cubicBezTo>
                          <a:pt x="4531903" y="4220545"/>
                          <a:pt x="4496247" y="4186219"/>
                          <a:pt x="4317921" y="4192695"/>
                        </a:cubicBezTo>
                        <a:cubicBezTo>
                          <a:pt x="4139596" y="4199171"/>
                          <a:pt x="3900137" y="4202674"/>
                          <a:pt x="3647436" y="4192695"/>
                        </a:cubicBezTo>
                        <a:cubicBezTo>
                          <a:pt x="3394736" y="4182716"/>
                          <a:pt x="3254748" y="4185541"/>
                          <a:pt x="3050705" y="4192695"/>
                        </a:cubicBezTo>
                        <a:cubicBezTo>
                          <a:pt x="2846662" y="4199849"/>
                          <a:pt x="2643966" y="4208159"/>
                          <a:pt x="2453974" y="4192695"/>
                        </a:cubicBezTo>
                        <a:cubicBezTo>
                          <a:pt x="2263982" y="4177231"/>
                          <a:pt x="2089353" y="4201163"/>
                          <a:pt x="1857242" y="4192695"/>
                        </a:cubicBezTo>
                        <a:cubicBezTo>
                          <a:pt x="1625131" y="4184227"/>
                          <a:pt x="1442513" y="4209998"/>
                          <a:pt x="1260511" y="4192695"/>
                        </a:cubicBezTo>
                        <a:cubicBezTo>
                          <a:pt x="1078509" y="4175392"/>
                          <a:pt x="539361" y="4228538"/>
                          <a:pt x="0" y="4192695"/>
                        </a:cubicBezTo>
                        <a:cubicBezTo>
                          <a:pt x="-14489" y="3896167"/>
                          <a:pt x="23099" y="3763548"/>
                          <a:pt x="0" y="3493913"/>
                        </a:cubicBezTo>
                        <a:cubicBezTo>
                          <a:pt x="-23099" y="3224278"/>
                          <a:pt x="-22754" y="3042104"/>
                          <a:pt x="0" y="2920911"/>
                        </a:cubicBezTo>
                        <a:cubicBezTo>
                          <a:pt x="22754" y="2799718"/>
                          <a:pt x="-17342" y="2400783"/>
                          <a:pt x="0" y="2264055"/>
                        </a:cubicBezTo>
                        <a:cubicBezTo>
                          <a:pt x="17342" y="2127327"/>
                          <a:pt x="37009" y="1723482"/>
                          <a:pt x="0" y="1523346"/>
                        </a:cubicBezTo>
                        <a:cubicBezTo>
                          <a:pt x="-37009" y="1323210"/>
                          <a:pt x="15677" y="1066725"/>
                          <a:pt x="0" y="740709"/>
                        </a:cubicBezTo>
                        <a:cubicBezTo>
                          <a:pt x="-15677" y="414693"/>
                          <a:pt x="1154" y="259184"/>
                          <a:pt x="0" y="0"/>
                        </a:cubicBezTo>
                        <a:close/>
                      </a:path>
                      <a:path w="7375331" h="4192695" stroke="0" extrusionOk="0">
                        <a:moveTo>
                          <a:pt x="0" y="0"/>
                        </a:moveTo>
                        <a:cubicBezTo>
                          <a:pt x="275521" y="20586"/>
                          <a:pt x="300866" y="-6842"/>
                          <a:pt x="596731" y="0"/>
                        </a:cubicBezTo>
                        <a:cubicBezTo>
                          <a:pt x="892596" y="6842"/>
                          <a:pt x="933012" y="6063"/>
                          <a:pt x="1045956" y="0"/>
                        </a:cubicBezTo>
                        <a:cubicBezTo>
                          <a:pt x="1158901" y="-6063"/>
                          <a:pt x="1621154" y="11474"/>
                          <a:pt x="1863947" y="0"/>
                        </a:cubicBezTo>
                        <a:cubicBezTo>
                          <a:pt x="2106740" y="-11474"/>
                          <a:pt x="2279123" y="-21526"/>
                          <a:pt x="2460679" y="0"/>
                        </a:cubicBezTo>
                        <a:cubicBezTo>
                          <a:pt x="2642235" y="21526"/>
                          <a:pt x="2825753" y="-14561"/>
                          <a:pt x="3057410" y="0"/>
                        </a:cubicBezTo>
                        <a:cubicBezTo>
                          <a:pt x="3289067" y="14561"/>
                          <a:pt x="3638028" y="6302"/>
                          <a:pt x="3875401" y="0"/>
                        </a:cubicBezTo>
                        <a:cubicBezTo>
                          <a:pt x="4112774" y="-6302"/>
                          <a:pt x="4195873" y="-16783"/>
                          <a:pt x="4398379" y="0"/>
                        </a:cubicBezTo>
                        <a:cubicBezTo>
                          <a:pt x="4600885" y="16783"/>
                          <a:pt x="4832579" y="18741"/>
                          <a:pt x="5216370" y="0"/>
                        </a:cubicBezTo>
                        <a:cubicBezTo>
                          <a:pt x="5600161" y="-18741"/>
                          <a:pt x="5834415" y="-31635"/>
                          <a:pt x="6034362" y="0"/>
                        </a:cubicBezTo>
                        <a:cubicBezTo>
                          <a:pt x="6234309" y="31635"/>
                          <a:pt x="6555106" y="-20498"/>
                          <a:pt x="6704846" y="0"/>
                        </a:cubicBezTo>
                        <a:cubicBezTo>
                          <a:pt x="6854586" y="20498"/>
                          <a:pt x="7169380" y="-20707"/>
                          <a:pt x="7375331" y="0"/>
                        </a:cubicBezTo>
                        <a:cubicBezTo>
                          <a:pt x="7375353" y="148133"/>
                          <a:pt x="7356493" y="377640"/>
                          <a:pt x="7375331" y="656856"/>
                        </a:cubicBezTo>
                        <a:cubicBezTo>
                          <a:pt x="7394169" y="936072"/>
                          <a:pt x="7363844" y="958250"/>
                          <a:pt x="7375331" y="1229857"/>
                        </a:cubicBezTo>
                        <a:cubicBezTo>
                          <a:pt x="7386818" y="1501464"/>
                          <a:pt x="7386074" y="1623162"/>
                          <a:pt x="7375331" y="1928640"/>
                        </a:cubicBezTo>
                        <a:cubicBezTo>
                          <a:pt x="7364588" y="2234118"/>
                          <a:pt x="7382328" y="2419718"/>
                          <a:pt x="7375331" y="2627422"/>
                        </a:cubicBezTo>
                        <a:cubicBezTo>
                          <a:pt x="7368334" y="2835126"/>
                          <a:pt x="7363661" y="3024723"/>
                          <a:pt x="7375331" y="3326205"/>
                        </a:cubicBezTo>
                        <a:cubicBezTo>
                          <a:pt x="7387001" y="3627687"/>
                          <a:pt x="7343426" y="4013369"/>
                          <a:pt x="7375331" y="4192695"/>
                        </a:cubicBezTo>
                        <a:cubicBezTo>
                          <a:pt x="7086383" y="4197280"/>
                          <a:pt x="6806576" y="4162635"/>
                          <a:pt x="6631093" y="4192695"/>
                        </a:cubicBezTo>
                        <a:cubicBezTo>
                          <a:pt x="6455610" y="4222755"/>
                          <a:pt x="6403473" y="4195733"/>
                          <a:pt x="6181868" y="4192695"/>
                        </a:cubicBezTo>
                        <a:cubicBezTo>
                          <a:pt x="5960263" y="4189657"/>
                          <a:pt x="5786754" y="4200048"/>
                          <a:pt x="5658890" y="4192695"/>
                        </a:cubicBezTo>
                        <a:cubicBezTo>
                          <a:pt x="5531026" y="4185342"/>
                          <a:pt x="5224925" y="4178404"/>
                          <a:pt x="4840899" y="4192695"/>
                        </a:cubicBezTo>
                        <a:cubicBezTo>
                          <a:pt x="4456873" y="4206986"/>
                          <a:pt x="4469336" y="4208828"/>
                          <a:pt x="4170414" y="4192695"/>
                        </a:cubicBezTo>
                        <a:cubicBezTo>
                          <a:pt x="3871492" y="4176562"/>
                          <a:pt x="3785638" y="4205457"/>
                          <a:pt x="3647436" y="4192695"/>
                        </a:cubicBezTo>
                        <a:cubicBezTo>
                          <a:pt x="3509234" y="4179933"/>
                          <a:pt x="3274882" y="4203314"/>
                          <a:pt x="2976952" y="4192695"/>
                        </a:cubicBezTo>
                        <a:cubicBezTo>
                          <a:pt x="2679022" y="4182076"/>
                          <a:pt x="2743773" y="4170947"/>
                          <a:pt x="2527727" y="4192695"/>
                        </a:cubicBezTo>
                        <a:cubicBezTo>
                          <a:pt x="2311682" y="4214443"/>
                          <a:pt x="2287295" y="4206461"/>
                          <a:pt x="2078502" y="4192695"/>
                        </a:cubicBezTo>
                        <a:cubicBezTo>
                          <a:pt x="1869709" y="4178929"/>
                          <a:pt x="1613221" y="4194707"/>
                          <a:pt x="1408018" y="4192695"/>
                        </a:cubicBezTo>
                        <a:cubicBezTo>
                          <a:pt x="1202815" y="4190683"/>
                          <a:pt x="1001691" y="4197418"/>
                          <a:pt x="885040" y="4192695"/>
                        </a:cubicBezTo>
                        <a:cubicBezTo>
                          <a:pt x="768389" y="4187972"/>
                          <a:pt x="266138" y="4223802"/>
                          <a:pt x="0" y="4192695"/>
                        </a:cubicBezTo>
                        <a:cubicBezTo>
                          <a:pt x="-23011" y="3986130"/>
                          <a:pt x="-4718" y="3701441"/>
                          <a:pt x="0" y="3577766"/>
                        </a:cubicBezTo>
                        <a:cubicBezTo>
                          <a:pt x="4718" y="3454091"/>
                          <a:pt x="-17741" y="3121411"/>
                          <a:pt x="0" y="3004765"/>
                        </a:cubicBezTo>
                        <a:cubicBezTo>
                          <a:pt x="17741" y="2888119"/>
                          <a:pt x="-34694" y="2530752"/>
                          <a:pt x="0" y="2264055"/>
                        </a:cubicBezTo>
                        <a:cubicBezTo>
                          <a:pt x="34694" y="1997358"/>
                          <a:pt x="-16146" y="1896210"/>
                          <a:pt x="0" y="1649127"/>
                        </a:cubicBezTo>
                        <a:cubicBezTo>
                          <a:pt x="16146" y="1402044"/>
                          <a:pt x="-15093" y="1243776"/>
                          <a:pt x="0" y="908417"/>
                        </a:cubicBezTo>
                        <a:cubicBezTo>
                          <a:pt x="15093" y="573058"/>
                          <a:pt x="34569" y="22162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1540000" algn="tr" rotWithShape="0">
              <a:prstClr val="black">
                <a:alpha val="40000"/>
              </a:prstClr>
            </a:outerShdw>
            <a:softEdge rad="31750"/>
          </a:effectLst>
          <a:scene3d>
            <a:camera prst="perspectiveFront"/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225542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CF5B49-0184-4748-82E5-9C266E42D3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 и ваши конкурентные 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>
                <a:effectLst/>
                <a:latin typeface="Helvetica Neue" panose="02000503000000020004" pitchFamily="2" charset="0"/>
              </a:rPr>
              <a:t>Brilliant https://</a:t>
            </a:r>
            <a:r>
              <a:rPr lang="en" dirty="0" err="1">
                <a:effectLst/>
                <a:latin typeface="Helvetica Neue" panose="02000503000000020004" pitchFamily="2" charset="0"/>
              </a:rPr>
              <a:t>brilliant.org</a:t>
            </a:r>
            <a:endParaRPr lang="en" dirty="0">
              <a:effectLst/>
              <a:latin typeface="Helvetica Neue" panose="02000503000000020004" pitchFamily="2" charset="0"/>
            </a:endParaRPr>
          </a:p>
          <a:p>
            <a:r>
              <a:rPr lang="en" dirty="0" err="1">
                <a:effectLst/>
                <a:latin typeface="Helvetica Neue" panose="02000503000000020004" pitchFamily="2" charset="0"/>
              </a:rPr>
              <a:t>Code.org</a:t>
            </a:r>
            <a:r>
              <a:rPr lang="en" dirty="0">
                <a:effectLst/>
                <a:latin typeface="Helvetica Neue" panose="02000503000000020004" pitchFamily="2" charset="0"/>
              </a:rPr>
              <a:t> </a:t>
            </a:r>
            <a:r>
              <a:rPr lang="en" dirty="0">
                <a:effectLst/>
                <a:latin typeface="Helvetica Neue" panose="02000503000000020004" pitchFamily="2" charset="0"/>
                <a:hlinkClick r:id="rId3"/>
              </a:rPr>
              <a:t>http://code.org/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en" dirty="0">
                <a:effectLst/>
                <a:latin typeface="Helvetica Neue" panose="02000503000000020004" pitchFamily="2" charset="0"/>
              </a:rPr>
              <a:t>Coursera https://</a:t>
            </a:r>
            <a:r>
              <a:rPr lang="en" dirty="0" err="1">
                <a:effectLst/>
                <a:latin typeface="Helvetica Neue" panose="02000503000000020004" pitchFamily="2" charset="0"/>
              </a:rPr>
              <a:t>www.coursera.org</a:t>
            </a:r>
            <a:endParaRPr lang="en" dirty="0">
              <a:effectLst/>
              <a:latin typeface="Helvetica Neue" panose="02000503000000020004" pitchFamily="2" charset="0"/>
            </a:endParaRPr>
          </a:p>
          <a:p>
            <a:r>
              <a:rPr lang="en" dirty="0" err="1">
                <a:effectLst/>
                <a:latin typeface="Helvetica Neue" panose="02000503000000020004" pitchFamily="2" charset="0"/>
              </a:rPr>
              <a:t>Stepik</a:t>
            </a:r>
            <a:r>
              <a:rPr lang="en" dirty="0">
                <a:effectLst/>
                <a:latin typeface="Helvetica Neue" panose="02000503000000020004" pitchFamily="2" charset="0"/>
              </a:rPr>
              <a:t> https://</a:t>
            </a:r>
            <a:r>
              <a:rPr lang="en" dirty="0" err="1">
                <a:effectLst/>
                <a:latin typeface="Helvetica Neue" panose="02000503000000020004" pitchFamily="2" charset="0"/>
              </a:rPr>
              <a:t>stepik.org</a:t>
            </a:r>
            <a:r>
              <a:rPr lang="en" dirty="0">
                <a:effectLst/>
                <a:latin typeface="Helvetica Neue" panose="02000503000000020004" pitchFamily="2" charset="0"/>
              </a:rPr>
              <a:t>/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r>
              <a:rPr lang="en-US" dirty="0" err="1">
                <a:latin typeface="Helvetica Neue" panose="02000503000000020004" pitchFamily="2" charset="0"/>
              </a:rPr>
              <a:t>Skillbox</a:t>
            </a:r>
            <a:r>
              <a:rPr lang="en-US" dirty="0">
                <a:latin typeface="Helvetica Neue" panose="02000503000000020004" pitchFamily="2" charset="0"/>
              </a:rPr>
              <a:t>, </a:t>
            </a:r>
            <a:r>
              <a:rPr lang="en-US" dirty="0" err="1">
                <a:latin typeface="Helvetica Neue" panose="02000503000000020004" pitchFamily="2" charset="0"/>
              </a:rPr>
              <a:t>GeekBrains</a:t>
            </a:r>
            <a:r>
              <a:rPr lang="en-US" dirty="0">
                <a:latin typeface="Helvetica Neue" panose="02000503000000020004" pitchFamily="2" charset="0"/>
              </a:rPr>
              <a:t> …</a:t>
            </a:r>
          </a:p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pPr marL="0" indent="0">
              <a:buNone/>
            </a:pPr>
            <a:r>
              <a:rPr lang="ru-RU" dirty="0">
                <a:latin typeface="Helvetica Neue" panose="02000503000000020004" pitchFamily="2" charset="0"/>
              </a:rPr>
              <a:t>Основное конкурентное преимущество: специализация на базовых навыках и на геймификации. </a:t>
            </a:r>
            <a:endParaRPr lang="en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F2798A-6F2E-D1CE-5E6B-D17A754C0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8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4406E8F-185E-05BE-481B-18FCB6BF338F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CEEC75E-F696-BCE1-6907-3AF11734D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79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DD8722-7EDE-4319-8FD6-7C47C6ACEA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Ваши технологии и «секретный соус»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88358"/>
          </a:xfrm>
        </p:spPr>
        <p:txBody>
          <a:bodyPr>
            <a:normAutofit fontScale="40000" lnSpcReduction="20000"/>
          </a:bodyPr>
          <a:lstStyle/>
          <a:p>
            <a:r>
              <a:rPr lang="ru-RU" sz="7200" dirty="0"/>
              <a:t>Технологии для </a:t>
            </a:r>
            <a:r>
              <a:rPr lang="en-US" sz="7200" dirty="0"/>
              <a:t>MVP</a:t>
            </a:r>
            <a:r>
              <a:rPr lang="ru-RU" sz="7200" dirty="0"/>
              <a:t> интерактивных курсов</a:t>
            </a:r>
            <a:r>
              <a:rPr lang="en-US" sz="7200" dirty="0"/>
              <a:t> – telegram bot</a:t>
            </a:r>
            <a:endParaRPr lang="ru-RU" sz="7200" dirty="0"/>
          </a:p>
          <a:p>
            <a:r>
              <a:rPr lang="ru-RU" sz="7200" dirty="0"/>
              <a:t>Технологии для </a:t>
            </a:r>
            <a:r>
              <a:rPr lang="ru-RU" sz="7200" dirty="0" err="1"/>
              <a:t>M</a:t>
            </a:r>
            <a:r>
              <a:rPr lang="en-US" sz="7200" dirty="0"/>
              <a:t>VP </a:t>
            </a:r>
            <a:r>
              <a:rPr lang="en-US" sz="7200" dirty="0" err="1"/>
              <a:t>б</a:t>
            </a:r>
            <a:r>
              <a:rPr lang="ru-RU" sz="7200" dirty="0" err="1"/>
              <a:t>ота</a:t>
            </a:r>
            <a:r>
              <a:rPr lang="ru-RU" sz="7200" dirty="0"/>
              <a:t>-ассистента – педагогическая аналитика, </a:t>
            </a:r>
            <a:r>
              <a:rPr lang="ru-RU" sz="7200" dirty="0" err="1"/>
              <a:t>t</a:t>
            </a:r>
            <a:r>
              <a:rPr lang="en-US" sz="7200" dirty="0" err="1"/>
              <a:t>elegram</a:t>
            </a:r>
            <a:r>
              <a:rPr lang="en-US" sz="7200" dirty="0"/>
              <a:t> bot, </a:t>
            </a:r>
            <a:r>
              <a:rPr lang="ru-RU" sz="7200" dirty="0"/>
              <a:t>геймификация, анализ данных, персонализированное, адаптивное и мобильное обучение, </a:t>
            </a:r>
            <a:r>
              <a:rPr lang="ru-RU" sz="7200" dirty="0" err="1"/>
              <a:t>флеш</a:t>
            </a:r>
            <a:r>
              <a:rPr lang="ru-RU" sz="7200" dirty="0"/>
              <a:t>-карточки</a:t>
            </a:r>
          </a:p>
          <a:p>
            <a:r>
              <a:rPr lang="ru-RU" sz="7200" dirty="0"/>
              <a:t>Технологии для стадии мобильного приложения – искусственный интеллект, машинное обучение, мобильные технологии, </a:t>
            </a:r>
            <a:r>
              <a:rPr lang="en-US" sz="7200" dirty="0" err="1"/>
              <a:t>г</a:t>
            </a:r>
            <a:r>
              <a:rPr lang="ru-RU" sz="7200" dirty="0" err="1"/>
              <a:t>еймификация</a:t>
            </a:r>
            <a:r>
              <a:rPr lang="ru-RU" sz="7200" dirty="0"/>
              <a:t> (включая технологии </a:t>
            </a:r>
            <a:r>
              <a:rPr lang="en-US" sz="7200" dirty="0"/>
              <a:t>MVP </a:t>
            </a:r>
            <a:r>
              <a:rPr lang="en-US" sz="7200" dirty="0" err="1"/>
              <a:t>б</a:t>
            </a:r>
            <a:r>
              <a:rPr lang="ru-RU" sz="7200" dirty="0" err="1"/>
              <a:t>ота</a:t>
            </a:r>
            <a:r>
              <a:rPr lang="ru-RU" sz="7200" dirty="0"/>
              <a:t>-ассистента)</a:t>
            </a:r>
          </a:p>
          <a:p>
            <a:pPr marL="0" indent="0">
              <a:buNone/>
            </a:pPr>
            <a:r>
              <a:rPr lang="ru-RU" sz="7200" dirty="0"/>
              <a:t>Из списка НТИ: технологии хранения и анализа больших данных, искусственный интеллект, машинное обучение и когнитивные технологии. (реализуемы на стадии создания курсов на стадии мобильного приложения)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F09370-8C9C-B19B-D029-C23CA464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9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9A350D0-1D0D-BED9-482F-81E387793856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DA7863A-56C7-BB99-4223-30894CF9E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33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CB3649-7117-4510-82AD-142C0DB91E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095352" y="12569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уже было сделано по проекту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8000" dirty="0"/>
              <a:t>Достигли 9 договоренностей по производству ботов:</a:t>
            </a:r>
          </a:p>
          <a:p>
            <a:r>
              <a:rPr lang="ru-RU" sz="5200" dirty="0"/>
              <a:t>Образовательный бот по истории «Альфред» (Монетизация по подписке, сдача в январе 2023, уже готова первая версия </a:t>
            </a:r>
            <a:r>
              <a:rPr lang="ru-RU" sz="5200" dirty="0" err="1"/>
              <a:t>M</a:t>
            </a:r>
            <a:r>
              <a:rPr lang="en-US" sz="5200" dirty="0"/>
              <a:t>VP</a:t>
            </a:r>
            <a:r>
              <a:rPr lang="ru-RU" sz="5200" dirty="0"/>
              <a:t>)</a:t>
            </a:r>
          </a:p>
          <a:p>
            <a:r>
              <a:rPr lang="ru-RU" sz="5200" dirty="0"/>
              <a:t>Образовательный бот по маркетингу/</a:t>
            </a:r>
            <a:r>
              <a:rPr lang="ru-RU" sz="5200" dirty="0" err="1"/>
              <a:t>рилс-мейкнигу</a:t>
            </a:r>
            <a:r>
              <a:rPr lang="ru-RU" sz="5200" dirty="0"/>
              <a:t> (делаем под заказ, цена и набор функций еще обсуждается)</a:t>
            </a:r>
          </a:p>
          <a:p>
            <a:r>
              <a:rPr lang="ru-RU" sz="5200" dirty="0"/>
              <a:t>Бот-ассистент для сети </a:t>
            </a:r>
            <a:r>
              <a:rPr lang="ru-RU" sz="5200" dirty="0" err="1"/>
              <a:t>барбершопов</a:t>
            </a:r>
            <a:r>
              <a:rPr lang="ru-RU" sz="5200" dirty="0"/>
              <a:t> </a:t>
            </a:r>
            <a:r>
              <a:rPr lang="en-US" sz="5200" dirty="0"/>
              <a:t>“Time”</a:t>
            </a:r>
            <a:r>
              <a:rPr lang="ru-RU" sz="5200" dirty="0"/>
              <a:t> (советы по уходу за волосами, запись на стрижку, напоминания о стрижке)</a:t>
            </a:r>
            <a:endParaRPr lang="en-US" sz="5200" dirty="0"/>
          </a:p>
          <a:p>
            <a:r>
              <a:rPr lang="ru-RU" sz="5200" dirty="0"/>
              <a:t>Бот для акселератора с решением кейсов (начало работы в январе 2023)</a:t>
            </a:r>
          </a:p>
          <a:p>
            <a:r>
              <a:rPr lang="ru-RU" sz="5200" dirty="0"/>
              <a:t>Образовательный бот для конструктора сайтов (начало работы в январе-феврале 2023 после запуска их конструктора)</a:t>
            </a:r>
          </a:p>
          <a:p>
            <a:r>
              <a:rPr lang="ru-RU" sz="5200" dirty="0"/>
              <a:t>Образовательный бот по арбитражу (В процессе обсуждения функций и сюжета, монетизация по подписке)</a:t>
            </a:r>
          </a:p>
          <a:p>
            <a:r>
              <a:rPr lang="ru-RU" sz="5200" dirty="0"/>
              <a:t>Образовательный медицинский бот-ассистент по </a:t>
            </a:r>
            <a:r>
              <a:rPr lang="ru-RU" sz="5200" dirty="0" err="1"/>
              <a:t>остеонекрозу</a:t>
            </a:r>
            <a:r>
              <a:rPr lang="ru-RU" sz="5200" dirty="0"/>
              <a:t> (бронирование консультации, информирование, дневник болезни, прием </a:t>
            </a:r>
            <a:r>
              <a:rPr lang="ru-RU" sz="5200" dirty="0" err="1"/>
              <a:t>донатов</a:t>
            </a:r>
            <a:r>
              <a:rPr lang="ru-RU" sz="5200" dirty="0"/>
              <a:t>, будем добавлять функции под заказ)</a:t>
            </a:r>
          </a:p>
          <a:p>
            <a:r>
              <a:rPr lang="ru-RU" sz="5200" dirty="0"/>
              <a:t>Образовательный бот для платформы по </a:t>
            </a:r>
            <a:r>
              <a:rPr lang="ru-RU" sz="5200" dirty="0" err="1"/>
              <a:t>G</a:t>
            </a:r>
            <a:r>
              <a:rPr lang="en-US" sz="5200" dirty="0" err="1"/>
              <a:t>ameDev</a:t>
            </a:r>
            <a:r>
              <a:rPr lang="en-US" sz="5200" dirty="0"/>
              <a:t> (</a:t>
            </a:r>
            <a:r>
              <a:rPr lang="ru-RU" sz="5200" dirty="0"/>
              <a:t>проект будет начат в феврале 2023, когда образовательная платформа будет запущена)</a:t>
            </a:r>
          </a:p>
          <a:p>
            <a:r>
              <a:rPr lang="ru-RU" sz="5200" dirty="0"/>
              <a:t>Бот по приему заказов для клининговой компании </a:t>
            </a:r>
            <a:r>
              <a:rPr lang="en-US" sz="5200" dirty="0" err="1"/>
              <a:t>CleanBridge</a:t>
            </a:r>
            <a:r>
              <a:rPr lang="ru-RU" sz="5200" dirty="0"/>
              <a:t> (сдача в январе 2023)</a:t>
            </a:r>
          </a:p>
          <a:p>
            <a:r>
              <a:rPr lang="ru-RU" sz="6400" dirty="0"/>
              <a:t>Создали план и видение проекта на ближайшие 3 года</a:t>
            </a:r>
          </a:p>
          <a:p>
            <a:r>
              <a:rPr lang="ru-RU" sz="6400" dirty="0"/>
              <a:t>Исследовали рынок и установили точное ценообразование</a:t>
            </a:r>
          </a:p>
          <a:p>
            <a:r>
              <a:rPr lang="ru-RU" sz="6400" dirty="0"/>
              <a:t>Улучшили первоначальный </a:t>
            </a:r>
            <a:r>
              <a:rPr lang="ru-RU" sz="6400" dirty="0" err="1"/>
              <a:t>M</a:t>
            </a:r>
            <a:r>
              <a:rPr lang="en-US" sz="6400" dirty="0"/>
              <a:t>VP </a:t>
            </a:r>
            <a:r>
              <a:rPr lang="en-US" sz="6400" dirty="0" err="1"/>
              <a:t>б</a:t>
            </a:r>
            <a:r>
              <a:rPr lang="ru-RU" sz="6400" dirty="0" err="1"/>
              <a:t>ота</a:t>
            </a:r>
            <a:r>
              <a:rPr lang="ru-RU" sz="6400" dirty="0"/>
              <a:t> (перевели его на постоянный сервер)</a:t>
            </a:r>
          </a:p>
          <a:p>
            <a:r>
              <a:rPr lang="ru-RU" sz="6400" dirty="0"/>
              <a:t>Посетили 3 конференции, провели больше 70 </a:t>
            </a:r>
            <a:r>
              <a:rPr lang="ru-RU" sz="6400" dirty="0" err="1"/>
              <a:t>созвонов</a:t>
            </a:r>
            <a:r>
              <a:rPr lang="ru-RU" sz="6400" dirty="0"/>
              <a:t> с клиентами и набрали больше 100 контактов потенциальных клиентов и полезных представителей услуг</a:t>
            </a:r>
          </a:p>
          <a:p>
            <a:r>
              <a:rPr lang="ru-RU" sz="6400" dirty="0"/>
              <a:t>Привлекли в команду 3 новых людей</a:t>
            </a:r>
          </a:p>
          <a:p>
            <a:r>
              <a:rPr lang="ru-RU" sz="6400" dirty="0"/>
              <a:t>Подали заявку на грант «Умник» </a:t>
            </a:r>
          </a:p>
          <a:p>
            <a:endParaRPr lang="ru-RU" sz="44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923A2F7-6D55-E4AF-A810-38DA277A7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10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9A350D0-1D0D-BED9-482F-81E387793856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084770D-F096-385D-C971-A195F0E3C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76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14240B-5E8B-4063-B505-46185D7F35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206534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Технологические риски и как с ними работаете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PETS: 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FF011A-A78A-1BD8-66EE-683509CE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11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9A350D0-1D0D-BED9-482F-81E387793856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D380B0-AAFA-B489-5305-C51E3A607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3BA66457-4901-7A21-24B2-B0272FC78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74824"/>
              </p:ext>
            </p:extLst>
          </p:nvPr>
        </p:nvGraphicFramePr>
        <p:xfrm>
          <a:off x="2273771" y="1717966"/>
          <a:ext cx="8128000" cy="437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200">
                  <a:extLst>
                    <a:ext uri="{9D8B030D-6E8A-4147-A177-3AD203B41FA5}">
                      <a16:colId xmlns:a16="http://schemas.microsoft.com/office/drawing/2014/main" val="1405736231"/>
                    </a:ext>
                  </a:extLst>
                </a:gridCol>
                <a:gridCol w="3987800">
                  <a:extLst>
                    <a:ext uri="{9D8B030D-6E8A-4147-A177-3AD203B41FA5}">
                      <a16:colId xmlns:a16="http://schemas.microsoft.com/office/drawing/2014/main" val="322801439"/>
                    </a:ext>
                  </a:extLst>
                </a:gridCol>
              </a:tblGrid>
              <a:tr h="1211816">
                <a:tc>
                  <a:txBody>
                    <a:bodyPr/>
                    <a:lstStyle/>
                    <a:p>
                      <a:r>
                        <a:rPr lang="ru-RU" sz="1100" dirty="0"/>
                        <a:t>Одобрение образовательных программ (нужно одобрение от </a:t>
                      </a:r>
                      <a:r>
                        <a:rPr lang="ru-RU" sz="1100" dirty="0" err="1"/>
                        <a:t>МинОбразования</a:t>
                      </a:r>
                      <a:r>
                        <a:rPr lang="ru-RU" sz="1100" dirty="0"/>
                        <a:t> для внедрения в образовательную систему), разница в образовательных системах/образовательных потребностях в разных странах</a:t>
                      </a:r>
                    </a:p>
                    <a:p>
                      <a:endParaRPr lang="ru-RU" sz="1100" dirty="0"/>
                    </a:p>
                    <a:p>
                      <a:endParaRPr lang="ru-RU" sz="1100" dirty="0"/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Решение: </a:t>
                      </a:r>
                      <a:r>
                        <a:rPr lang="ru-RU" sz="1100" dirty="0" err="1"/>
                        <a:t>B</a:t>
                      </a:r>
                      <a:r>
                        <a:rPr lang="en-US" sz="1100" dirty="0" err="1"/>
                        <a:t>asEd</a:t>
                      </a:r>
                      <a:r>
                        <a:rPr lang="en-US" sz="1100" dirty="0"/>
                        <a:t> </a:t>
                      </a:r>
                      <a:r>
                        <a:rPr lang="ru-RU" sz="1100" dirty="0"/>
                        <a:t>на текущей стадии концентрируется на универсальных базовых навыках для жизни современного человека, а не на специальных/своеобразных для определенной страны знаниях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Невысокий уровень распространённости удобных мобильных устройств во многих странах, необходимость приобретать устройства в школах/университетах при встраивании в обязательную программу, разный уровень платежеспособности/ трат населения на образования в разных странах</a:t>
                      </a:r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Решение: </a:t>
                      </a:r>
                      <a:r>
                        <a:rPr lang="ru-RU" sz="1100" dirty="0" err="1"/>
                        <a:t>B</a:t>
                      </a:r>
                      <a:r>
                        <a:rPr lang="en-US" sz="1100" dirty="0" err="1"/>
                        <a:t>asEd</a:t>
                      </a:r>
                      <a:r>
                        <a:rPr lang="en-US" sz="1100" dirty="0"/>
                        <a:t> </a:t>
                      </a:r>
                      <a:r>
                        <a:rPr lang="ru-RU" sz="1100" dirty="0"/>
                        <a:t>разрабатывает диверсифицированное решение на основе множества способов прохождения курсов (от телеграмм-ботов до приложения и очных программ), что позволяет удовлетворить потребности людей с разными экономическими возможностями)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59484"/>
                  </a:ext>
                </a:extLst>
              </a:tr>
              <a:tr h="1211816">
                <a:tc>
                  <a:txBody>
                    <a:bodyPr/>
                    <a:lstStyle/>
                    <a:p>
                      <a:r>
                        <a:rPr lang="ru-RU" sz="1100" dirty="0"/>
                        <a:t>Менталитет жителей СНГ пользоваться «слитыми курсами», а не покупать подписку/курс.</a:t>
                      </a:r>
                    </a:p>
                    <a:p>
                      <a:endParaRPr lang="ru-RU" sz="1100" dirty="0"/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Решение: </a:t>
                      </a:r>
                      <a:r>
                        <a:rPr lang="ru-RU" sz="1100" dirty="0" err="1"/>
                        <a:t>B</a:t>
                      </a:r>
                      <a:r>
                        <a:rPr lang="en-US" sz="1100" dirty="0" err="1"/>
                        <a:t>asEd</a:t>
                      </a:r>
                      <a:r>
                        <a:rPr lang="en-US" sz="1100" dirty="0"/>
                        <a:t> </a:t>
                      </a:r>
                      <a:r>
                        <a:rPr lang="ru-RU" sz="1100" dirty="0"/>
                        <a:t>концентрируется на геймификации и интерактивности курсов, что не даст того же эффекта обучения от «слитого курса» в интернете, пользователю гораздо удобней приобрести подписку на сервис за небольшую цену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Развитие дополненной и виртуальной реальности, </a:t>
                      </a:r>
                      <a:r>
                        <a:rPr lang="ru-RU" sz="1100" dirty="0" err="1"/>
                        <a:t>метавселенные</a:t>
                      </a:r>
                      <a:r>
                        <a:rPr lang="ru-RU" sz="1100" dirty="0"/>
                        <a:t>, сложность мотивации учеников в онлайн-режиме, снижение уровня влияния учителя на ученика</a:t>
                      </a:r>
                    </a:p>
                    <a:p>
                      <a:endParaRPr lang="ru-RU" sz="1100" dirty="0"/>
                    </a:p>
                    <a:p>
                      <a:r>
                        <a:rPr lang="ru-RU" sz="1100" dirty="0"/>
                        <a:t>Решение: </a:t>
                      </a:r>
                      <a:r>
                        <a:rPr lang="ru-RU" sz="1100" dirty="0" err="1"/>
                        <a:t>B</a:t>
                      </a:r>
                      <a:r>
                        <a:rPr lang="en-US" sz="1100" dirty="0" err="1"/>
                        <a:t>asEd</a:t>
                      </a:r>
                      <a:r>
                        <a:rPr lang="en-US" sz="1100" dirty="0"/>
                        <a:t> </a:t>
                      </a:r>
                      <a:r>
                        <a:rPr lang="ru-RU" sz="1100" dirty="0"/>
                        <a:t>двигается в пору со временем по мере своих финансовых, технологических и кадровых возможностей, в планах у проекта расширять набор применяемых технологий и тем в образовании, так что эти тренды будут учитываться при разработке проектов. </a:t>
                      </a:r>
                    </a:p>
                    <a:p>
                      <a:r>
                        <a:rPr lang="ru-RU" sz="1100" dirty="0"/>
                        <a:t>Мотивация учеников будет поддерживаться на основе выстраивания геймификации, принцип работы будет похож на популярные онлайн-видеоигры, где молодые люди проводят большое кол-во времени.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33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F53822-A54D-4A48-940C-DE09B1256B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151108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финансовые показатели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Финансовая цель на акселератор: 100 </a:t>
            </a:r>
            <a:r>
              <a:rPr lang="ru-RU" dirty="0" err="1"/>
              <a:t>тыс</a:t>
            </a:r>
            <a:r>
              <a:rPr lang="ru-RU" dirty="0"/>
              <a:t> рублей выручки по ботам под заказ</a:t>
            </a:r>
          </a:p>
          <a:p>
            <a:pPr marL="0" indent="0">
              <a:buNone/>
            </a:pPr>
            <a:r>
              <a:rPr lang="ru-RU" dirty="0"/>
              <a:t>Цель на 2023 год: выйти на оборот в 3 миллиона рублей в месяц (основной путь через ботов по подписке)</a:t>
            </a:r>
          </a:p>
          <a:p>
            <a:pPr marL="0" indent="0">
              <a:buNone/>
            </a:pPr>
            <a:r>
              <a:rPr lang="ru-RU" dirty="0"/>
              <a:t>Цель на 2025 год: выйти на оборот в </a:t>
            </a:r>
            <a:r>
              <a:rPr lang="en-US" dirty="0"/>
              <a:t>30 </a:t>
            </a:r>
            <a:r>
              <a:rPr lang="en-US" dirty="0" err="1"/>
              <a:t>м</a:t>
            </a:r>
            <a:r>
              <a:rPr lang="ru-RU" dirty="0" err="1"/>
              <a:t>иллионов</a:t>
            </a:r>
            <a:r>
              <a:rPr lang="ru-RU" dirty="0"/>
              <a:t> рублей в месяц</a:t>
            </a:r>
          </a:p>
          <a:p>
            <a:pPr marL="0" indent="0">
              <a:buNone/>
            </a:pPr>
            <a:r>
              <a:rPr lang="ru-RU" dirty="0"/>
              <a:t>(основной путь через образовательный маркетплейс)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51E5D1-00F0-4244-6802-B4562E67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12</a:t>
            </a:fld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9A350D0-1D0D-BED9-482F-81E387793856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B25AF02-74A0-B3AA-5E09-4133BB604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03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57CBC9-8AF6-4FEF-89F8-C496AFCC8C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738651" y="-33655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298A3-B385-7CC8-8C26-8E8D6BD2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финансирования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EE47E27-CDC7-396B-6E5A-322426F936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744697"/>
              </p:ext>
            </p:extLst>
          </p:nvPr>
        </p:nvGraphicFramePr>
        <p:xfrm>
          <a:off x="838200" y="1840865"/>
          <a:ext cx="10515597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41185137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80261099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9644998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Длительность этапа (месяцы)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492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Образовательный бот по истории «Альфред»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13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Медицинский бот по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остеонекрозу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возможностью бронировать расписание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59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03628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AE3305D-AD4C-5BD0-A2E7-46AC7160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13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6D2AD65-3179-DF2F-D19B-E35CB454A495}"/>
              </a:ext>
            </a:extLst>
          </p:cNvPr>
          <p:cNvSpPr txBox="1">
            <a:spLocks/>
          </p:cNvSpPr>
          <p:nvPr/>
        </p:nvSpPr>
        <p:spPr>
          <a:xfrm>
            <a:off x="838200" y="37744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None/>
            </a:pP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Предполагаемые источники финансирования: Гранты, доходы от производства ботов, от подписок на использование ботов, инвестиции в проект. </a:t>
            </a:r>
          </a:p>
          <a:p>
            <a:pPr marL="0" indent="0">
              <a:buNone/>
            </a:pPr>
            <a:r>
              <a:rPr lang="ru-RU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Оценка потенциала «рынка» и рентабельности проекта: 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Объем российского рынка онлайн-образования (</a:t>
            </a:r>
            <a:r>
              <a:rPr lang="en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EdTech-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рынка) составил 19,4 млрд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руб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2022 году, затраты на производство одного среднего образовательного телеграмм-бота составляет 20-150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тыс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рублей (будут снижаться со временем из-за повторяемости кода), стоимость такого бота под заказ начинается от 40-50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тыс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доходит до 400-500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тыс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при модели монетизации через подписку бот будет приносить по 100-300р за клиента в месяц. Т.е. чтобы окупить одного бота при такой модели, нужно продать 300-700 подписок на месяц. К примеру, на рынке подготовки к ЕГЭ по каждому из основных предметов по 100-700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тыс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сдающих школьников,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боту нужно привлечь не менее 0,04-0,1 процентов от желающих сдать экзамен школьников за учебный год при условии, что они покупают подписку только  на месяц и мы учитываем только одиннадцатиклассников. </a:t>
            </a:r>
            <a:r>
              <a:rPr lang="ru-RU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реальности необходимая доля будет ниже. Исходя из индекса рентабельности инвестиций продукт имеет значение больше единицы.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презентации указаны ближайшие проекты для реализации, остальные проекты в разработке в паспорте проекта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CF8F741-B74E-EF3B-3617-C2DBE480B4D6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4DC25BD-28DB-AF3B-6B00-1FFDA3F5C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77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88DE9D-D17A-4462-AB6F-B454A4A44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4DB4B-4A56-B309-3880-404E8B7C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на акселератор – до 15 декабря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B279F-3239-AEE6-255A-2A7B8A0F2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0" i="1" dirty="0"/>
              <a:t>Ниже приведены примеры. Сформулируйте цели по </a:t>
            </a:r>
            <a:r>
              <a:rPr lang="en-US" sz="1000" i="1" dirty="0"/>
              <a:t>SMART</a:t>
            </a:r>
            <a:r>
              <a:rPr lang="ru-RU" sz="1000" i="1" dirty="0"/>
              <a:t>. 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  <a:p>
            <a:pPr marL="0" indent="0">
              <a:buNone/>
            </a:pPr>
            <a:endParaRPr lang="ru-RU" sz="1000" i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C0DB36-1D26-A4C3-4D00-F679CC20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14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20AB0C6-3210-14E5-D6F8-C5D91C2130F9}"/>
              </a:ext>
            </a:extLst>
          </p:cNvPr>
          <p:cNvSpPr txBox="1">
            <a:spLocks/>
          </p:cNvSpPr>
          <p:nvPr/>
        </p:nvSpPr>
        <p:spPr>
          <a:xfrm>
            <a:off x="671439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/>
              <a:t>Продукт</a:t>
            </a:r>
          </a:p>
          <a:p>
            <a:pPr>
              <a:buFontTx/>
              <a:buChar char="-"/>
            </a:pPr>
            <a:r>
              <a:rPr lang="ru-RU" sz="1800" dirty="0"/>
              <a:t>Сделать </a:t>
            </a:r>
            <a:r>
              <a:rPr lang="en-US" sz="1800" dirty="0"/>
              <a:t>MVP </a:t>
            </a:r>
            <a:r>
              <a:rPr lang="ru-RU" sz="1800" dirty="0"/>
              <a:t>бота-ассистента</a:t>
            </a:r>
          </a:p>
          <a:p>
            <a:pPr>
              <a:buFontTx/>
              <a:buChar char="-"/>
            </a:pPr>
            <a:r>
              <a:rPr lang="ru-RU" sz="1800" dirty="0"/>
              <a:t>Иметь кейсы/шаблоны на основные функции для ботов</a:t>
            </a:r>
          </a:p>
          <a:p>
            <a:pPr>
              <a:buFontTx/>
              <a:buChar char="-"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Для этого необходимо:</a:t>
            </a:r>
          </a:p>
          <a:p>
            <a:pPr>
              <a:buFontTx/>
              <a:buChar char="-"/>
            </a:pPr>
            <a:r>
              <a:rPr lang="ru-RU" sz="1800" dirty="0"/>
              <a:t>Найти и нанять 3 разработчиков до 1 декабря</a:t>
            </a:r>
          </a:p>
          <a:p>
            <a:pPr>
              <a:buFontTx/>
              <a:buChar char="-"/>
            </a:pPr>
            <a:r>
              <a:rPr lang="ru-RU" sz="2000" dirty="0"/>
              <a:t>Найти методолога для бота по истории </a:t>
            </a:r>
          </a:p>
          <a:p>
            <a:pPr>
              <a:buFontTx/>
              <a:buChar char="-"/>
            </a:pPr>
            <a:r>
              <a:rPr lang="ru-RU" sz="2000" dirty="0"/>
              <a:t>Провести исследование функций и ценообразования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496F431-DBA7-C595-BD9C-2A9EC4C92B0E}"/>
              </a:ext>
            </a:extLst>
          </p:cNvPr>
          <p:cNvSpPr txBox="1">
            <a:spLocks/>
          </p:cNvSpPr>
          <p:nvPr/>
        </p:nvSpPr>
        <p:spPr>
          <a:xfrm>
            <a:off x="4471144" y="1998869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/>
              <a:t>Продажи и клиенты</a:t>
            </a:r>
          </a:p>
          <a:p>
            <a:pPr>
              <a:buFontTx/>
              <a:buChar char="-"/>
            </a:pPr>
            <a:r>
              <a:rPr lang="ru-RU" sz="1800" dirty="0"/>
              <a:t>Провести 100 </a:t>
            </a:r>
            <a:r>
              <a:rPr lang="ru-RU" sz="1800" dirty="0" err="1"/>
              <a:t>созвонов</a:t>
            </a:r>
            <a:r>
              <a:rPr lang="ru-RU" sz="1800" dirty="0"/>
              <a:t> с клиентами</a:t>
            </a:r>
          </a:p>
          <a:p>
            <a:pPr>
              <a:buFontTx/>
              <a:buChar char="-"/>
            </a:pPr>
            <a:r>
              <a:rPr lang="ru-RU" sz="1800" dirty="0"/>
              <a:t>Сделать 100 </a:t>
            </a:r>
            <a:r>
              <a:rPr lang="ru-RU" sz="1800" dirty="0" err="1"/>
              <a:t>тыс</a:t>
            </a:r>
            <a:r>
              <a:rPr lang="ru-RU" sz="1800" dirty="0"/>
              <a:t> рублей выручки</a:t>
            </a:r>
          </a:p>
          <a:p>
            <a:pPr>
              <a:buFontTx/>
              <a:buChar char="-"/>
            </a:pPr>
            <a:r>
              <a:rPr lang="ru-RU" sz="1800" dirty="0"/>
              <a:t>Получить больше 100 контактов потенциальных клиентов</a:t>
            </a:r>
          </a:p>
          <a:p>
            <a:pPr>
              <a:buFontTx/>
              <a:buChar char="-"/>
            </a:pPr>
            <a:r>
              <a:rPr lang="ru-RU" sz="1800" dirty="0"/>
              <a:t>Найти 10 репетиторов по истории для продажи подписок на бота по истории</a:t>
            </a:r>
          </a:p>
          <a:p>
            <a:pPr>
              <a:buFontTx/>
              <a:buChar char="-"/>
            </a:pPr>
            <a:r>
              <a:rPr lang="ru-RU" sz="1800" dirty="0"/>
              <a:t>Достичь 10 договоренностей с клиентами </a:t>
            </a:r>
          </a:p>
          <a:p>
            <a:pPr>
              <a:buFontTx/>
              <a:buChar char="-"/>
            </a:pPr>
            <a:r>
              <a:rPr lang="ru-RU" sz="1800" dirty="0"/>
              <a:t>Закрыть 5 сделок по ботам на заказ</a:t>
            </a:r>
          </a:p>
          <a:p>
            <a:pPr>
              <a:buFontTx/>
              <a:buChar char="-"/>
            </a:pPr>
            <a:r>
              <a:rPr lang="ru-RU" sz="1800" dirty="0"/>
              <a:t>Закрыть 5 сделок по ботам с монетизацией по подписке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/>
              <a:t>Для этого необходимо:</a:t>
            </a:r>
          </a:p>
          <a:p>
            <a:pPr>
              <a:buFontTx/>
              <a:buChar char="-"/>
            </a:pPr>
            <a:r>
              <a:rPr lang="ru-RU" sz="1800" dirty="0"/>
              <a:t>Запустить </a:t>
            </a:r>
            <a:r>
              <a:rPr lang="en-US" sz="1800" dirty="0"/>
              <a:t>Landing page</a:t>
            </a:r>
            <a:r>
              <a:rPr lang="ru-RU" sz="1800" dirty="0"/>
              <a:t> на </a:t>
            </a:r>
            <a:r>
              <a:rPr lang="en-US" sz="1800" dirty="0"/>
              <a:t>Y </a:t>
            </a:r>
            <a:r>
              <a:rPr lang="ru-RU" sz="1800" dirty="0"/>
              <a:t>регион</a:t>
            </a:r>
          </a:p>
          <a:p>
            <a:pPr>
              <a:buFontTx/>
              <a:buChar char="-"/>
            </a:pPr>
            <a:r>
              <a:rPr lang="ru-RU" sz="1800" dirty="0"/>
              <a:t>Обновить коммерческое предложение и т.д.</a:t>
            </a:r>
          </a:p>
          <a:p>
            <a:pPr>
              <a:buFontTx/>
              <a:buChar char="-"/>
            </a:pPr>
            <a:r>
              <a:rPr lang="ru-RU" sz="1800" dirty="0"/>
              <a:t>Привлечь до 1 ноября маркетолога</a:t>
            </a:r>
            <a:endParaRPr lang="en-US" sz="1800" dirty="0"/>
          </a:p>
          <a:p>
            <a:pPr>
              <a:buFontTx/>
              <a:buChar char="-"/>
            </a:pPr>
            <a:endParaRPr lang="ru-RU" sz="14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2C3BD52-3915-8D4D-93DB-4FB3310A3DBE}"/>
              </a:ext>
            </a:extLst>
          </p:cNvPr>
          <p:cNvSpPr txBox="1">
            <a:spLocks/>
          </p:cNvSpPr>
          <p:nvPr/>
        </p:nvSpPr>
        <p:spPr>
          <a:xfrm>
            <a:off x="8270850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/>
              <a:t>Стратегия</a:t>
            </a:r>
          </a:p>
          <a:p>
            <a:pPr>
              <a:buFontTx/>
              <a:buChar char="-"/>
            </a:pPr>
            <a:r>
              <a:rPr lang="ru-RU" sz="1800" dirty="0"/>
              <a:t>Определить стоимость создания образовательного маркетплейса</a:t>
            </a:r>
          </a:p>
          <a:p>
            <a:pPr>
              <a:buFontTx/>
              <a:buChar char="-"/>
            </a:pPr>
            <a:r>
              <a:rPr lang="ru-RU" sz="1800" dirty="0"/>
              <a:t>Определить критерии создания </a:t>
            </a:r>
            <a:r>
              <a:rPr lang="ru-RU" sz="1800" dirty="0" err="1"/>
              <a:t>M</a:t>
            </a:r>
            <a:r>
              <a:rPr lang="en-US" sz="1800" dirty="0"/>
              <a:t>VP </a:t>
            </a:r>
            <a:r>
              <a:rPr lang="ru-RU" sz="1800" dirty="0"/>
              <a:t>образовательного маркетплейса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 err="1"/>
              <a:t>П</a:t>
            </a:r>
            <a:r>
              <a:rPr lang="ru-RU" sz="1800" dirty="0"/>
              <a:t>оставить цели на 2023 год и до 2025</a:t>
            </a:r>
          </a:p>
          <a:p>
            <a:pPr>
              <a:buFontTx/>
              <a:buChar char="-"/>
            </a:pPr>
            <a:endParaRPr lang="ru-RU" sz="1800" dirty="0"/>
          </a:p>
          <a:p>
            <a:pPr>
              <a:buFontTx/>
              <a:buChar char="-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/>
              <a:t>Для этого необходимо:</a:t>
            </a:r>
          </a:p>
          <a:p>
            <a:pPr>
              <a:buFontTx/>
              <a:buChar char="-"/>
            </a:pPr>
            <a:r>
              <a:rPr lang="ru-RU" sz="1800" dirty="0"/>
              <a:t>Подготовить документы на грант до 1 декабря</a:t>
            </a:r>
          </a:p>
          <a:p>
            <a:pPr>
              <a:buFontTx/>
              <a:buChar char="-"/>
            </a:pPr>
            <a:r>
              <a:rPr lang="ru-RU" sz="1800" dirty="0"/>
              <a:t>Найти маркетологов в команду для привлечения трафика</a:t>
            </a:r>
          </a:p>
          <a:p>
            <a:pPr>
              <a:buFontTx/>
              <a:buChar char="-"/>
            </a:pPr>
            <a:r>
              <a:rPr lang="ru-RU" sz="1800" dirty="0"/>
              <a:t>Провести переговоры по созданию сайта для маркетплейса для определения цены</a:t>
            </a:r>
          </a:p>
          <a:p>
            <a:pPr>
              <a:buFontTx/>
              <a:buChar char="-"/>
            </a:pPr>
            <a:r>
              <a:rPr lang="ru-RU" sz="1800" dirty="0"/>
              <a:t>Провести </a:t>
            </a:r>
            <a:r>
              <a:rPr lang="ru-RU" sz="1800" dirty="0" err="1"/>
              <a:t>созвоны</a:t>
            </a:r>
            <a:r>
              <a:rPr lang="ru-RU" sz="1800" dirty="0"/>
              <a:t> с специалистами по целеполаганию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CB56AE-1C12-176F-4665-721FB85A5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68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1F802F-4DBA-4EA6-BE49-72592F404A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4DB4B-4A56-B309-3880-404E8B7C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– 25.10.2022</a:t>
            </a:r>
            <a:r>
              <a:rPr lang="en-US" dirty="0"/>
              <a:t> (</a:t>
            </a:r>
            <a:r>
              <a:rPr lang="ru-RU" dirty="0"/>
              <a:t>старт)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B279F-3239-AEE6-255A-2A7B8A0F2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0" i="1" dirty="0"/>
              <a:t>На первую встречу с </a:t>
            </a:r>
            <a:r>
              <a:rPr lang="ru-RU" sz="1000" i="1" dirty="0" err="1"/>
              <a:t>трекерами</a:t>
            </a:r>
            <a:r>
              <a:rPr lang="ru-RU" sz="1000" i="1" dirty="0"/>
              <a:t> верхнюю часть можно не заполнять. Для каждой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слайд копируется и заполняется заново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1AB725EC-77AC-C900-DE56-5AA4E1EB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15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20AB0C6-3210-14E5-D6F8-C5D91C2130F9}"/>
              </a:ext>
            </a:extLst>
          </p:cNvPr>
          <p:cNvSpPr txBox="1">
            <a:spLocks/>
          </p:cNvSpPr>
          <p:nvPr/>
        </p:nvSpPr>
        <p:spPr>
          <a:xfrm>
            <a:off x="671439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/>
              <a:t>Что было запланировано на прошедшую неделю?</a:t>
            </a:r>
          </a:p>
          <a:p>
            <a:pPr marL="0" indent="0">
              <a:buNone/>
            </a:pPr>
            <a:r>
              <a:rPr lang="ru-RU" sz="1400" dirty="0"/>
              <a:t>1. 30 контактов</a:t>
            </a:r>
          </a:p>
          <a:p>
            <a:pPr marL="0" indent="0">
              <a:buNone/>
            </a:pPr>
            <a:r>
              <a:rPr lang="ru-RU" sz="1400" dirty="0"/>
              <a:t>2. 10 </a:t>
            </a:r>
            <a:r>
              <a:rPr lang="ru-RU" sz="1400" dirty="0" err="1"/>
              <a:t>созвонов</a:t>
            </a:r>
            <a:endParaRPr lang="ru-RU" sz="1400" dirty="0"/>
          </a:p>
          <a:p>
            <a:pPr marL="0" indent="0">
              <a:buNone/>
            </a:pPr>
            <a:r>
              <a:rPr lang="ru-RU" sz="1400" dirty="0"/>
              <a:t>3. 3 договоренности</a:t>
            </a:r>
          </a:p>
          <a:p>
            <a:pPr marL="0" indent="0">
              <a:buNone/>
            </a:pPr>
            <a:r>
              <a:rPr lang="ru-RU" sz="1400" dirty="0"/>
              <a:t>4.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496F431-DBA7-C595-BD9C-2A9EC4C92B0E}"/>
              </a:ext>
            </a:extLst>
          </p:cNvPr>
          <p:cNvSpPr txBox="1">
            <a:spLocks/>
          </p:cNvSpPr>
          <p:nvPr/>
        </p:nvSpPr>
        <p:spPr>
          <a:xfrm>
            <a:off x="4471144" y="1998869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/>
              <a:t>Что было сделано?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1. 36 контактов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2. 18 </a:t>
            </a:r>
            <a:r>
              <a:rPr lang="ru-RU" sz="1400" dirty="0" err="1"/>
              <a:t>созвонов</a:t>
            </a:r>
            <a:endParaRPr lang="ru-RU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3. 2 договоренности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5.</a:t>
            </a:r>
            <a:endParaRPr lang="ru-RU" sz="18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2C3BD52-3915-8D4D-93DB-4FB3310A3DBE}"/>
              </a:ext>
            </a:extLst>
          </p:cNvPr>
          <p:cNvSpPr txBox="1">
            <a:spLocks/>
          </p:cNvSpPr>
          <p:nvPr/>
        </p:nvSpPr>
        <p:spPr>
          <a:xfrm>
            <a:off x="8270850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/>
              <a:t>Выводы/инсайты недели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1400" dirty="0"/>
              <a:t>1. Разработали видение маркетплейса</a:t>
            </a:r>
          </a:p>
          <a:p>
            <a:pPr marL="0" indent="0">
              <a:buNone/>
            </a:pPr>
            <a:r>
              <a:rPr lang="ru-RU" sz="1400" dirty="0"/>
              <a:t>2. Поняли, что надо двигаться в сторону подписок на ботов</a:t>
            </a:r>
          </a:p>
          <a:p>
            <a:pPr marL="0" indent="0">
              <a:buNone/>
            </a:pPr>
            <a:r>
              <a:rPr lang="ru-RU" sz="1400" dirty="0"/>
              <a:t>3. Увидел точку роста в закрытии сделок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57B6048-7818-BF5D-96F2-2E4730E13B12}"/>
              </a:ext>
            </a:extLst>
          </p:cNvPr>
          <p:cNvSpPr txBox="1">
            <a:spLocks/>
          </p:cNvSpPr>
          <p:nvPr/>
        </p:nvSpPr>
        <p:spPr>
          <a:xfrm>
            <a:off x="671438" y="4682331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Планы на следующую неделю</a:t>
            </a:r>
          </a:p>
          <a:p>
            <a:pPr marL="342900" indent="-342900">
              <a:buAutoNum type="arabicPeriod"/>
            </a:pPr>
            <a:r>
              <a:rPr lang="ru-RU" sz="1400" dirty="0"/>
              <a:t>30 контактов </a:t>
            </a:r>
          </a:p>
          <a:p>
            <a:pPr marL="342900" indent="-342900">
              <a:buAutoNum type="arabicPeriod"/>
            </a:pPr>
            <a:r>
              <a:rPr lang="ru-RU" sz="1400" dirty="0"/>
              <a:t>Выйти на переговоры с двумя образовательными платформами</a:t>
            </a:r>
          </a:p>
          <a:p>
            <a:pPr marL="0" indent="0">
              <a:buNone/>
            </a:pPr>
            <a:r>
              <a:rPr lang="ru-RU" sz="1400" dirty="0"/>
              <a:t>4. Определить ценообразование</a:t>
            </a:r>
          </a:p>
          <a:p>
            <a:pPr marL="0" indent="0">
              <a:buNone/>
            </a:pPr>
            <a:r>
              <a:rPr lang="ru-RU" sz="1400" dirty="0"/>
              <a:t>5. Поставить цели на акселератор</a:t>
            </a:r>
          </a:p>
          <a:p>
            <a:pPr marL="0" indent="0">
              <a:buNone/>
            </a:pPr>
            <a:r>
              <a:rPr lang="ru-RU" sz="1400" dirty="0"/>
              <a:t>6. 20 </a:t>
            </a:r>
            <a:r>
              <a:rPr lang="ru-RU" sz="1400" dirty="0" err="1"/>
              <a:t>созвонов</a:t>
            </a:r>
            <a:endParaRPr lang="ru-RU" sz="1400" dirty="0"/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A9D6390E-2077-02F1-CA37-23F5616FED0A}"/>
              </a:ext>
            </a:extLst>
          </p:cNvPr>
          <p:cNvSpPr txBox="1">
            <a:spLocks/>
          </p:cNvSpPr>
          <p:nvPr/>
        </p:nvSpPr>
        <p:spPr>
          <a:xfrm>
            <a:off x="4471144" y="4682331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«Узкое» место - что тормозит?</a:t>
            </a:r>
          </a:p>
          <a:p>
            <a:pPr marL="0" indent="0">
              <a:buNone/>
            </a:pPr>
            <a:r>
              <a:rPr lang="ru-RU" sz="1400" dirty="0"/>
              <a:t>1.Мало опыта в переговорах</a:t>
            </a:r>
          </a:p>
          <a:p>
            <a:pPr marL="0" indent="0">
              <a:buNone/>
            </a:pPr>
            <a:r>
              <a:rPr lang="ru-RU" sz="1400" dirty="0"/>
              <a:t>2. Нет понимания цен на услуги</a:t>
            </a:r>
          </a:p>
          <a:p>
            <a:pPr marL="0" indent="0">
              <a:buNone/>
            </a:pPr>
            <a:r>
              <a:rPr lang="ru-RU" sz="1400" dirty="0"/>
              <a:t>3.</a:t>
            </a:r>
          </a:p>
          <a:p>
            <a:pPr marL="0" indent="0">
              <a:buNone/>
            </a:pPr>
            <a:r>
              <a:rPr lang="ru-RU" sz="1400" dirty="0"/>
              <a:t>4.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655AB431-0174-1731-AF76-33518E896276}"/>
              </a:ext>
            </a:extLst>
          </p:cNvPr>
          <p:cNvSpPr txBox="1">
            <a:spLocks/>
          </p:cNvSpPr>
          <p:nvPr/>
        </p:nvSpPr>
        <p:spPr>
          <a:xfrm>
            <a:off x="8270849" y="4682331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Запрос к </a:t>
            </a:r>
            <a:r>
              <a:rPr lang="ru-RU" sz="1600" b="1" dirty="0" err="1"/>
              <a:t>трекеру</a:t>
            </a:r>
            <a:r>
              <a:rPr lang="ru-RU" sz="1600" b="1" dirty="0"/>
              <a:t>/экспертам</a:t>
            </a:r>
          </a:p>
          <a:p>
            <a:pPr marL="0" indent="0">
              <a:buNone/>
            </a:pPr>
            <a:r>
              <a:rPr lang="ru-RU" sz="1400" dirty="0"/>
              <a:t>1. Как проанализировать рынок?</a:t>
            </a:r>
          </a:p>
          <a:p>
            <a:pPr marL="0" indent="0">
              <a:buNone/>
            </a:pPr>
            <a:r>
              <a:rPr lang="ru-RU" sz="1400" dirty="0"/>
              <a:t>2. Как разработать ценностное предложение?</a:t>
            </a:r>
          </a:p>
          <a:p>
            <a:pPr marL="0" indent="0">
              <a:buNone/>
            </a:pPr>
            <a:r>
              <a:rPr lang="ru-RU" sz="1400" dirty="0"/>
              <a:t>3.</a:t>
            </a:r>
          </a:p>
          <a:p>
            <a:pPr marL="0" indent="0">
              <a:buNone/>
            </a:pPr>
            <a:r>
              <a:rPr lang="ru-RU" sz="1400" dirty="0"/>
              <a:t>4.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3A77FAD-C9E0-8F4C-8696-0A55B5996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01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99F50A0-21BB-47BD-AC35-412C043695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4DB4B-4A56-B309-3880-404E8B7C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Дневник проекта – 28.11.2022</a:t>
            </a:r>
            <a:r>
              <a:rPr lang="en-US" dirty="0"/>
              <a:t> (</a:t>
            </a:r>
            <a:r>
              <a:rPr lang="ru-RU" dirty="0"/>
              <a:t>встреча 6)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B279F-3239-AEE6-255A-2A7B8A0F2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0" i="1" dirty="0"/>
              <a:t>Для каждой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слайд копируется и заполняется заново. Не удаляйте слайды с результатами предыдущих встреч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836BFC0-7FA9-AB13-059E-6FB83675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16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20AB0C6-3210-14E5-D6F8-C5D91C2130F9}"/>
              </a:ext>
            </a:extLst>
          </p:cNvPr>
          <p:cNvSpPr txBox="1">
            <a:spLocks/>
          </p:cNvSpPr>
          <p:nvPr/>
        </p:nvSpPr>
        <p:spPr>
          <a:xfrm>
            <a:off x="671439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/>
              <a:t>Что было запланировано на прошедшую неделю?</a:t>
            </a:r>
          </a:p>
          <a:p>
            <a:pPr marL="342900" indent="-342900">
              <a:buAutoNum type="arabicPeriod"/>
            </a:pPr>
            <a:r>
              <a:rPr lang="ru-RU" sz="1400" dirty="0"/>
              <a:t>30 контактов</a:t>
            </a:r>
          </a:p>
          <a:p>
            <a:pPr marL="342900" indent="-342900">
              <a:buAutoNum type="arabicPeriod"/>
            </a:pPr>
            <a:r>
              <a:rPr lang="ru-RU" sz="1400" dirty="0"/>
              <a:t>Обсудить условия сделки с Константином</a:t>
            </a:r>
          </a:p>
          <a:p>
            <a:pPr marL="0" indent="0">
              <a:buNone/>
            </a:pPr>
            <a:r>
              <a:rPr lang="ru-RU" sz="1400" dirty="0"/>
              <a:t>3.</a:t>
            </a:r>
            <a:r>
              <a:rPr lang="en-US" sz="1400" dirty="0"/>
              <a:t> </a:t>
            </a:r>
            <a:r>
              <a:rPr lang="ru-RU" sz="1400" dirty="0"/>
              <a:t>Начать вести </a:t>
            </a:r>
            <a:r>
              <a:rPr lang="en-US" sz="1400" dirty="0"/>
              <a:t>CRM</a:t>
            </a:r>
            <a:endParaRPr lang="ru-RU" sz="1400" dirty="0"/>
          </a:p>
          <a:p>
            <a:pPr marL="0" indent="0">
              <a:buNone/>
            </a:pPr>
            <a:r>
              <a:rPr lang="ru-RU" sz="1400" dirty="0"/>
              <a:t>4. Получить первую прибыль по боту под заказ</a:t>
            </a:r>
          </a:p>
          <a:p>
            <a:pPr marL="0" indent="0">
              <a:buNone/>
            </a:pPr>
            <a:r>
              <a:rPr lang="ru-RU" sz="1400" dirty="0"/>
              <a:t>5. Отписать 30 потенциальным клиентам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496F431-DBA7-C595-BD9C-2A9EC4C92B0E}"/>
              </a:ext>
            </a:extLst>
          </p:cNvPr>
          <p:cNvSpPr txBox="1">
            <a:spLocks/>
          </p:cNvSpPr>
          <p:nvPr/>
        </p:nvSpPr>
        <p:spPr>
          <a:xfrm>
            <a:off x="4471144" y="1998869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/>
              <a:t>Что было сделано?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1. 43 контакта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2.Обсудили условия сделки с Константином и пришли к консенсусу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3. Начал вести </a:t>
            </a:r>
            <a:r>
              <a:rPr lang="ru-RU" sz="1400" dirty="0" err="1"/>
              <a:t>C</a:t>
            </a:r>
            <a:r>
              <a:rPr lang="en-US" sz="1400" dirty="0"/>
              <a:t>RM</a:t>
            </a:r>
            <a:endParaRPr lang="ru-RU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dirty="0"/>
              <a:t>5. Отписал 20 </a:t>
            </a:r>
            <a:r>
              <a:rPr lang="ru-RU" sz="1400"/>
              <a:t>потенциальным клиентам </a:t>
            </a:r>
            <a:endParaRPr lang="ru-RU" sz="18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2C3BD52-3915-8D4D-93DB-4FB3310A3DBE}"/>
              </a:ext>
            </a:extLst>
          </p:cNvPr>
          <p:cNvSpPr txBox="1">
            <a:spLocks/>
          </p:cNvSpPr>
          <p:nvPr/>
        </p:nvSpPr>
        <p:spPr>
          <a:xfrm>
            <a:off x="8270850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/>
              <a:t>Выводы/инсайты недели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1400" dirty="0"/>
              <a:t>1.</a:t>
            </a:r>
          </a:p>
          <a:p>
            <a:pPr marL="0" indent="0">
              <a:buNone/>
            </a:pPr>
            <a:r>
              <a:rPr lang="ru-RU" sz="1400" dirty="0"/>
              <a:t>2.</a:t>
            </a:r>
          </a:p>
          <a:p>
            <a:pPr marL="0" indent="0">
              <a:buNone/>
            </a:pPr>
            <a:r>
              <a:rPr lang="ru-RU" sz="1400" dirty="0"/>
              <a:t>3.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57B6048-7818-BF5D-96F2-2E4730E13B12}"/>
              </a:ext>
            </a:extLst>
          </p:cNvPr>
          <p:cNvSpPr txBox="1">
            <a:spLocks/>
          </p:cNvSpPr>
          <p:nvPr/>
        </p:nvSpPr>
        <p:spPr>
          <a:xfrm>
            <a:off x="671438" y="4682331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Планы на следующую неделю</a:t>
            </a:r>
          </a:p>
          <a:p>
            <a:pPr marL="0" indent="0">
              <a:buNone/>
            </a:pPr>
            <a:r>
              <a:rPr lang="ru-RU" sz="1400" dirty="0"/>
              <a:t>1.</a:t>
            </a:r>
          </a:p>
          <a:p>
            <a:pPr marL="0" indent="0">
              <a:buNone/>
            </a:pPr>
            <a:r>
              <a:rPr lang="ru-RU" sz="1400" dirty="0"/>
              <a:t>2.</a:t>
            </a:r>
          </a:p>
          <a:p>
            <a:pPr marL="0" indent="0">
              <a:buNone/>
            </a:pPr>
            <a:r>
              <a:rPr lang="ru-RU" sz="1400" dirty="0"/>
              <a:t>3.</a:t>
            </a:r>
          </a:p>
          <a:p>
            <a:pPr marL="0" indent="0">
              <a:buNone/>
            </a:pPr>
            <a:r>
              <a:rPr lang="ru-RU" sz="1400" dirty="0"/>
              <a:t>4.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A9D6390E-2077-02F1-CA37-23F5616FED0A}"/>
              </a:ext>
            </a:extLst>
          </p:cNvPr>
          <p:cNvSpPr txBox="1">
            <a:spLocks/>
          </p:cNvSpPr>
          <p:nvPr/>
        </p:nvSpPr>
        <p:spPr>
          <a:xfrm>
            <a:off x="4471144" y="4682331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«Узкое» место - что тормозит?</a:t>
            </a:r>
          </a:p>
          <a:p>
            <a:pPr marL="0" indent="0">
              <a:buNone/>
            </a:pPr>
            <a:r>
              <a:rPr lang="ru-RU" sz="1400" dirty="0"/>
              <a:t>1.</a:t>
            </a:r>
          </a:p>
          <a:p>
            <a:pPr marL="0" indent="0">
              <a:buNone/>
            </a:pPr>
            <a:r>
              <a:rPr lang="ru-RU" sz="1400" dirty="0"/>
              <a:t>2.</a:t>
            </a:r>
          </a:p>
          <a:p>
            <a:pPr marL="0" indent="0">
              <a:buNone/>
            </a:pPr>
            <a:r>
              <a:rPr lang="ru-RU" sz="1400" dirty="0"/>
              <a:t>3.</a:t>
            </a:r>
          </a:p>
          <a:p>
            <a:pPr marL="0" indent="0">
              <a:buNone/>
            </a:pPr>
            <a:r>
              <a:rPr lang="ru-RU" sz="1400" dirty="0"/>
              <a:t>4.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655AB431-0174-1731-AF76-33518E896276}"/>
              </a:ext>
            </a:extLst>
          </p:cNvPr>
          <p:cNvSpPr txBox="1">
            <a:spLocks/>
          </p:cNvSpPr>
          <p:nvPr/>
        </p:nvSpPr>
        <p:spPr>
          <a:xfrm>
            <a:off x="8270849" y="4682331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/>
              <a:t>Запрос к </a:t>
            </a:r>
            <a:r>
              <a:rPr lang="ru-RU" sz="1600" b="1" dirty="0" err="1"/>
              <a:t>трекеру</a:t>
            </a:r>
            <a:r>
              <a:rPr lang="ru-RU" sz="1600" b="1" dirty="0"/>
              <a:t>/экспертам</a:t>
            </a:r>
          </a:p>
          <a:p>
            <a:pPr marL="0" indent="0">
              <a:buNone/>
            </a:pPr>
            <a:r>
              <a:rPr lang="ru-RU" sz="1400" dirty="0"/>
              <a:t>1.</a:t>
            </a:r>
          </a:p>
          <a:p>
            <a:pPr marL="0" indent="0">
              <a:buNone/>
            </a:pPr>
            <a:r>
              <a:rPr lang="ru-RU" sz="1400" dirty="0"/>
              <a:t>2.</a:t>
            </a:r>
          </a:p>
          <a:p>
            <a:pPr marL="0" indent="0">
              <a:buNone/>
            </a:pPr>
            <a:r>
              <a:rPr lang="ru-RU" sz="1400" dirty="0"/>
              <a:t>3.</a:t>
            </a:r>
          </a:p>
          <a:p>
            <a:pPr marL="0" indent="0">
              <a:buNone/>
            </a:pPr>
            <a:r>
              <a:rPr lang="ru-RU" sz="1400" dirty="0"/>
              <a:t>4.</a:t>
            </a:r>
          </a:p>
          <a:p>
            <a:pPr marL="0" indent="0">
              <a:buNone/>
            </a:pPr>
            <a:r>
              <a:rPr lang="ru-RU" sz="1400" dirty="0"/>
              <a:t>5.</a:t>
            </a:r>
          </a:p>
          <a:p>
            <a:pPr>
              <a:buFontTx/>
              <a:buChar char="-"/>
            </a:pPr>
            <a:endParaRPr lang="ru-RU" sz="1600" dirty="0"/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E7CC759-5F5E-8D6C-1371-EB5762573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8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36579B-D7B0-4FE2-8818-D09FC8C5A6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4DB4B-4A56-B309-3880-404E8B7C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за акселератор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B279F-3239-AEE6-255A-2A7B8A0F2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00" i="1" dirty="0"/>
              <a:t>Ниже приведены примеры.  </a:t>
            </a:r>
            <a:r>
              <a:rPr lang="ru-RU" sz="1000" b="1" i="1" dirty="0">
                <a:solidFill>
                  <a:srgbClr val="FF0000"/>
                </a:solidFill>
              </a:rPr>
              <a:t>План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Факт</a:t>
            </a:r>
          </a:p>
          <a:p>
            <a:pPr marL="0" indent="0">
              <a:buNone/>
            </a:pPr>
            <a:endParaRPr lang="ru-RU" sz="1000" i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C0DB36-1D26-A4C3-4D00-F679CC20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17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20AB0C6-3210-14E5-D6F8-C5D91C2130F9}"/>
              </a:ext>
            </a:extLst>
          </p:cNvPr>
          <p:cNvSpPr txBox="1">
            <a:spLocks/>
          </p:cNvSpPr>
          <p:nvPr/>
        </p:nvSpPr>
        <p:spPr>
          <a:xfrm>
            <a:off x="671439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/>
              <a:t>Продукт</a:t>
            </a:r>
            <a:br>
              <a:rPr lang="ru-RU" sz="2400" b="1" dirty="0"/>
            </a:br>
            <a:br>
              <a:rPr lang="ru-RU" sz="2400" b="1" dirty="0"/>
            </a:br>
            <a:r>
              <a:rPr lang="ru-RU" sz="1800" dirty="0"/>
              <a:t>План</a:t>
            </a:r>
            <a:r>
              <a:rPr lang="en-US" sz="1800" dirty="0"/>
              <a:t>: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/>
              <a:t>Сделать </a:t>
            </a:r>
            <a:r>
              <a:rPr lang="en-US" sz="1800" dirty="0"/>
              <a:t>MVP </a:t>
            </a:r>
            <a:r>
              <a:rPr lang="ru-RU" sz="1800" dirty="0"/>
              <a:t>бота-ассистента</a:t>
            </a:r>
          </a:p>
          <a:p>
            <a:pPr>
              <a:buFontTx/>
              <a:buChar char="-"/>
            </a:pPr>
            <a:r>
              <a:rPr lang="ru-RU" sz="1800" dirty="0"/>
              <a:t>Иметь кейсы/шаблоны на основные функции для ботов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Факт:</a:t>
            </a:r>
          </a:p>
          <a:p>
            <a:pPr>
              <a:buFontTx/>
              <a:buChar char="-"/>
            </a:pPr>
            <a:r>
              <a:rPr lang="ru-RU" sz="1800" dirty="0"/>
              <a:t>Сделали </a:t>
            </a:r>
            <a:r>
              <a:rPr lang="ru-RU" sz="1800" dirty="0" err="1"/>
              <a:t>M</a:t>
            </a:r>
            <a:r>
              <a:rPr lang="en-US" sz="1800" dirty="0"/>
              <a:t>VP </a:t>
            </a:r>
            <a:r>
              <a:rPr lang="en-US" sz="1800" dirty="0" err="1"/>
              <a:t>б</a:t>
            </a:r>
            <a:r>
              <a:rPr lang="ru-RU" sz="1800" dirty="0" err="1"/>
              <a:t>ота</a:t>
            </a:r>
            <a:r>
              <a:rPr lang="ru-RU" sz="1800" dirty="0"/>
              <a:t>-ассистента для репетитора по истории с тестом по датам и полезными материалами</a:t>
            </a:r>
          </a:p>
          <a:p>
            <a:pPr>
              <a:buFontTx/>
              <a:buChar char="-"/>
            </a:pPr>
            <a:r>
              <a:rPr lang="ru-RU" sz="1800" dirty="0"/>
              <a:t>Определили список необходимых функций</a:t>
            </a:r>
          </a:p>
          <a:p>
            <a:pPr>
              <a:buFontTx/>
              <a:buChar char="-"/>
            </a:pPr>
            <a:r>
              <a:rPr lang="ru-RU" sz="1800" dirty="0"/>
              <a:t>Реализовали основную часть в </a:t>
            </a:r>
            <a:r>
              <a:rPr lang="en-US" sz="1800" dirty="0"/>
              <a:t>MVP</a:t>
            </a:r>
            <a:endParaRPr lang="ru-RU" sz="1800" dirty="0"/>
          </a:p>
          <a:p>
            <a:pPr>
              <a:buFontTx/>
              <a:buChar char="-"/>
            </a:pPr>
            <a:endParaRPr lang="ru-RU" sz="1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496F431-DBA7-C595-BD9C-2A9EC4C92B0E}"/>
              </a:ext>
            </a:extLst>
          </p:cNvPr>
          <p:cNvSpPr txBox="1">
            <a:spLocks/>
          </p:cNvSpPr>
          <p:nvPr/>
        </p:nvSpPr>
        <p:spPr>
          <a:xfrm>
            <a:off x="4471144" y="1998869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/>
              <a:t>Продажи и клиенты</a:t>
            </a:r>
          </a:p>
          <a:p>
            <a:pPr marL="0" indent="0">
              <a:buNone/>
            </a:pPr>
            <a:r>
              <a:rPr lang="ru-RU" sz="1800" dirty="0"/>
              <a:t>План</a:t>
            </a:r>
            <a:r>
              <a:rPr lang="en-US" sz="1800" dirty="0"/>
              <a:t>:</a:t>
            </a:r>
          </a:p>
          <a:p>
            <a:pPr>
              <a:buFontTx/>
              <a:buChar char="-"/>
            </a:pPr>
            <a:r>
              <a:rPr lang="ru-RU" sz="1800" dirty="0"/>
              <a:t>Провести 100 </a:t>
            </a:r>
            <a:r>
              <a:rPr lang="ru-RU" sz="1800" dirty="0" err="1"/>
              <a:t>созвонов</a:t>
            </a:r>
            <a:r>
              <a:rPr lang="ru-RU" sz="1800" dirty="0"/>
              <a:t> с клиентами</a:t>
            </a:r>
          </a:p>
          <a:p>
            <a:pPr>
              <a:buFontTx/>
              <a:buChar char="-"/>
            </a:pPr>
            <a:r>
              <a:rPr lang="ru-RU" sz="1800" dirty="0"/>
              <a:t>Сделать 100 </a:t>
            </a:r>
            <a:r>
              <a:rPr lang="ru-RU" sz="1800" dirty="0" err="1"/>
              <a:t>тыс</a:t>
            </a:r>
            <a:r>
              <a:rPr lang="ru-RU" sz="1800" dirty="0"/>
              <a:t> рублей выручки</a:t>
            </a:r>
          </a:p>
          <a:p>
            <a:pPr>
              <a:buFontTx/>
              <a:buChar char="-"/>
            </a:pPr>
            <a:r>
              <a:rPr lang="ru-RU" sz="1800" dirty="0"/>
              <a:t>Получить больше 100 контактов потенциальных клиентов</a:t>
            </a:r>
          </a:p>
          <a:p>
            <a:pPr>
              <a:buFontTx/>
              <a:buChar char="-"/>
            </a:pPr>
            <a:r>
              <a:rPr lang="ru-RU" sz="1800" dirty="0"/>
              <a:t>Найти 10 репетиторов по истории для продажи подписок на бота по истории</a:t>
            </a:r>
          </a:p>
          <a:p>
            <a:pPr>
              <a:buFontTx/>
              <a:buChar char="-"/>
            </a:pPr>
            <a:r>
              <a:rPr lang="ru-RU" sz="1800" dirty="0"/>
              <a:t>Достичь 10 договоренностей с клиентами </a:t>
            </a:r>
          </a:p>
          <a:p>
            <a:pPr>
              <a:buFontTx/>
              <a:buChar char="-"/>
            </a:pPr>
            <a:r>
              <a:rPr lang="ru-RU" sz="1800" dirty="0"/>
              <a:t>Закрыть 5 сделок по ботам на заказ</a:t>
            </a:r>
          </a:p>
          <a:p>
            <a:pPr>
              <a:buFontTx/>
              <a:buChar char="-"/>
            </a:pPr>
            <a:r>
              <a:rPr lang="ru-RU" sz="1800" dirty="0"/>
              <a:t>Закрыть 5 сделок по ботам с монетизацией по подписке</a:t>
            </a:r>
          </a:p>
          <a:p>
            <a:pPr marL="0" indent="0">
              <a:buNone/>
            </a:pPr>
            <a:r>
              <a:rPr lang="ru-RU" sz="1800" dirty="0"/>
              <a:t>Факт</a:t>
            </a:r>
            <a:r>
              <a:rPr lang="en-US" sz="1800" dirty="0"/>
              <a:t>:</a:t>
            </a:r>
            <a:r>
              <a:rPr lang="ru-RU" sz="1800" dirty="0"/>
              <a:t> (состояние на 25.11.2022)</a:t>
            </a:r>
          </a:p>
          <a:p>
            <a:pPr>
              <a:buFontTx/>
              <a:buChar char="-"/>
            </a:pPr>
            <a:r>
              <a:rPr lang="ru-RU" sz="1800" dirty="0"/>
              <a:t>Провели 65 </a:t>
            </a:r>
            <a:r>
              <a:rPr lang="ru-RU" sz="1800" dirty="0" err="1"/>
              <a:t>созвонов</a:t>
            </a:r>
            <a:r>
              <a:rPr lang="ru-RU" sz="1800" dirty="0"/>
              <a:t> с клиентами </a:t>
            </a:r>
          </a:p>
          <a:p>
            <a:pPr>
              <a:buFontTx/>
              <a:buChar char="-"/>
            </a:pPr>
            <a:r>
              <a:rPr lang="ru-RU" sz="1800" dirty="0"/>
              <a:t>Получили больше 100 контактов потенциальных клиентов</a:t>
            </a:r>
          </a:p>
          <a:p>
            <a:pPr>
              <a:buFontTx/>
              <a:buChar char="-"/>
            </a:pPr>
            <a:r>
              <a:rPr lang="ru-RU" sz="1800" dirty="0"/>
              <a:t>Нашли 5 репетиторов по истории</a:t>
            </a:r>
          </a:p>
          <a:p>
            <a:pPr>
              <a:buFontTx/>
              <a:buChar char="-"/>
            </a:pPr>
            <a:r>
              <a:rPr lang="ru-RU" sz="1800" dirty="0"/>
              <a:t>Достигли 9 договоренностей с клиентами</a:t>
            </a:r>
          </a:p>
          <a:p>
            <a:pPr>
              <a:buFontTx/>
              <a:buChar char="-"/>
            </a:pPr>
            <a:r>
              <a:rPr lang="ru-RU" sz="1800" dirty="0"/>
              <a:t>Закрыли одну сделку на заказ (бот по приему заказов </a:t>
            </a:r>
            <a:r>
              <a:rPr lang="ru-RU" sz="1800" dirty="0" err="1"/>
              <a:t>C</a:t>
            </a:r>
            <a:r>
              <a:rPr lang="en-US" sz="1800" dirty="0" err="1"/>
              <a:t>leanBridge</a:t>
            </a:r>
            <a:r>
              <a:rPr lang="en-US" sz="1800" dirty="0"/>
              <a:t>)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/>
              <a:t>Закрыли одну сделку по боту с монетизацией по подписке (Бот Альфред)</a:t>
            </a:r>
          </a:p>
          <a:p>
            <a:pPr>
              <a:buFontTx/>
              <a:buChar char="-"/>
            </a:pPr>
            <a:endParaRPr lang="ru-RU" sz="14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2C3BD52-3915-8D4D-93DB-4FB3310A3DBE}"/>
              </a:ext>
            </a:extLst>
          </p:cNvPr>
          <p:cNvSpPr txBox="1">
            <a:spLocks/>
          </p:cNvSpPr>
          <p:nvPr/>
        </p:nvSpPr>
        <p:spPr>
          <a:xfrm>
            <a:off x="8270850" y="2004226"/>
            <a:ext cx="32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/>
              <a:t>Стратегия</a:t>
            </a:r>
          </a:p>
          <a:p>
            <a:pPr marL="0" indent="0">
              <a:buNone/>
            </a:pPr>
            <a:r>
              <a:rPr lang="ru-RU" sz="1800" dirty="0"/>
              <a:t>План</a:t>
            </a:r>
            <a:r>
              <a:rPr lang="en-US" sz="1800" dirty="0"/>
              <a:t>: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/>
              <a:t>Определить стоимость создания образовательного маркетплейса</a:t>
            </a:r>
          </a:p>
          <a:p>
            <a:pPr>
              <a:buFontTx/>
              <a:buChar char="-"/>
            </a:pPr>
            <a:r>
              <a:rPr lang="ru-RU" sz="1800" dirty="0"/>
              <a:t>Определить критерии создания </a:t>
            </a:r>
            <a:r>
              <a:rPr lang="ru-RU" sz="1800" dirty="0" err="1"/>
              <a:t>M</a:t>
            </a:r>
            <a:r>
              <a:rPr lang="en-US" sz="1800" dirty="0"/>
              <a:t>VP </a:t>
            </a:r>
            <a:r>
              <a:rPr lang="ru-RU" sz="1800" dirty="0"/>
              <a:t>образовательного маркетплейса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Факт</a:t>
            </a:r>
            <a:r>
              <a:rPr lang="en-US" sz="1800" dirty="0"/>
              <a:t>: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/>
              <a:t>Введем переговоры на тему оценивания разработки сайта для маркетплейса</a:t>
            </a:r>
          </a:p>
          <a:p>
            <a:pPr>
              <a:buFontTx/>
              <a:buChar char="-"/>
            </a:pPr>
            <a:r>
              <a:rPr lang="ru-RU" sz="1800" dirty="0"/>
              <a:t>Определили критерии создания</a:t>
            </a:r>
            <a:r>
              <a:rPr lang="en-US" sz="1800" dirty="0"/>
              <a:t> MVP</a:t>
            </a:r>
            <a:r>
              <a:rPr lang="ru-RU" sz="1800" dirty="0"/>
              <a:t> маркетплейса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CB56AE-1C12-176F-4665-721FB85A5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1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33791E-3E0E-4340-981C-FD21AC7C65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73771" y="0"/>
            <a:ext cx="6858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74E54-5658-6E16-3348-B46EB8F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Организационная информация 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E39A9-5930-ABA8-9238-BB0D148A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Юридическое лицо (при наличии):</a:t>
            </a:r>
          </a:p>
          <a:p>
            <a:r>
              <a:rPr lang="ru-R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Выигранные гранты (при наличии): </a:t>
            </a:r>
          </a:p>
          <a:p>
            <a:r>
              <a:rPr lang="ru-R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</a:t>
            </a:r>
            <a:r>
              <a:rPr lang="ru-RU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онтактные данные проекта и капитана: </a:t>
            </a:r>
            <a:r>
              <a:rPr lang="en" b="0" i="0" u="none" strike="noStrike" dirty="0">
                <a:effectLst/>
                <a:latin typeface="-apple-system"/>
                <a:hlinkClick r:id="rId3"/>
              </a:rPr>
              <a:t>BasicEducationApp@gmail.com</a:t>
            </a:r>
            <a:r>
              <a:rPr lang="ru-RU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Сергей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+79163337706</a:t>
            </a:r>
            <a:r>
              <a:rPr lang="ru-RU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sergpreneur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Алексей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+79851471283 @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Blexeich</a:t>
            </a:r>
            <a:endParaRPr lang="ru-RU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Предполагаемая структура уставного капитала компании (в рамках стартап-проекта)</a:t>
            </a:r>
          </a:p>
          <a:p>
            <a:endParaRPr lang="ru-RU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8E61C3-0221-BAD1-AA18-51B30E83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730F-3135-1E47-BE1A-544EF6B1A1DF}" type="slidenum">
              <a:rPr lang="ru-RU" smtClean="0"/>
              <a:t>18</a:t>
            </a:fld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83D9A055-B515-79BA-FCD7-65D9CB2F7E4C}"/>
              </a:ext>
            </a:extLst>
          </p:cNvPr>
          <p:cNvSpPr txBox="1">
            <a:spLocks/>
          </p:cNvSpPr>
          <p:nvPr/>
        </p:nvSpPr>
        <p:spPr>
          <a:xfrm>
            <a:off x="838200" y="14598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000" i="1" dirty="0"/>
              <a:t>Для следующей встречи с </a:t>
            </a:r>
            <a:r>
              <a:rPr lang="ru-RU" sz="1000" i="1" dirty="0" err="1"/>
              <a:t>трекером</a:t>
            </a:r>
            <a:r>
              <a:rPr lang="ru-RU" sz="1000" i="1" dirty="0"/>
              <a:t> отметьте – </a:t>
            </a:r>
            <a:r>
              <a:rPr lang="ru-RU" sz="1000" b="1" i="1" dirty="0">
                <a:solidFill>
                  <a:srgbClr val="FF0000"/>
                </a:solidFill>
              </a:rPr>
              <a:t>Изменилось</a:t>
            </a: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ru-RU" sz="1000" b="1" i="1" dirty="0">
                <a:solidFill>
                  <a:schemeClr val="accent6">
                    <a:lumMod val="75000"/>
                  </a:schemeClr>
                </a:solidFill>
              </a:rPr>
              <a:t>Не изменилось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98C22B8-1B20-698D-60EB-F992742DD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652" y="632907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1698</TotalTime>
  <Words>2227</Words>
  <Application>Microsoft Macintosh PowerPoint</Application>
  <PresentationFormat>Широкоэкранный</PresentationFormat>
  <Paragraphs>292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-apple-system</vt:lpstr>
      <vt:lpstr>Arial</vt:lpstr>
      <vt:lpstr>Calibri</vt:lpstr>
      <vt:lpstr>Calibri Light</vt:lpstr>
      <vt:lpstr>Helvetica Neue</vt:lpstr>
      <vt:lpstr>Roboto</vt:lpstr>
      <vt:lpstr>Times New Roman</vt:lpstr>
      <vt:lpstr>Тема Office</vt:lpstr>
      <vt:lpstr>Презентация PowerPoint</vt:lpstr>
      <vt:lpstr>Команда проекта</vt:lpstr>
      <vt:lpstr>Чью проблему решает проект?</vt:lpstr>
      <vt:lpstr>Какую проблему решает проект?</vt:lpstr>
      <vt:lpstr>Предлагаемое решение</vt:lpstr>
      <vt:lpstr>Бизнес-модель (как и на чем проект зарабатывает)</vt:lpstr>
      <vt:lpstr>Объем рынка и его тренды (растет, падает)</vt:lpstr>
      <vt:lpstr>Конкуренты и ваши конкурентные преимущества</vt:lpstr>
      <vt:lpstr>Ваши технологии и «секретный соус»</vt:lpstr>
      <vt:lpstr>Что уже было сделано по проекту</vt:lpstr>
      <vt:lpstr>Технологические риски и как с ними работаете</vt:lpstr>
      <vt:lpstr>Основные финансовые показатели</vt:lpstr>
      <vt:lpstr>Структура финансирования</vt:lpstr>
      <vt:lpstr>Цели на акселератор – до 15 декабря</vt:lpstr>
      <vt:lpstr>Дневник проекта – 25.10.2022 (старт)</vt:lpstr>
      <vt:lpstr>Дневник проекта – 28.11.2022 (встреча 6)</vt:lpstr>
      <vt:lpstr>Результаты за акселератор </vt:lpstr>
      <vt:lpstr>Организационная информация о проекте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Komarkova Darya Ivanovna</dc:creator>
  <cp:lastModifiedBy>Alexander Nefedov</cp:lastModifiedBy>
  <cp:revision>42</cp:revision>
  <dcterms:created xsi:type="dcterms:W3CDTF">2022-10-22T09:25:56Z</dcterms:created>
  <dcterms:modified xsi:type="dcterms:W3CDTF">2022-11-25T23:25:50Z</dcterms:modified>
</cp:coreProperties>
</file>