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metadata" ContentType="application/binary"/>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4"/>
  </p:notesMasterIdLst>
  <p:sldIdLst>
    <p:sldId id="256" r:id="rId2"/>
    <p:sldId id="258" r:id="rId3"/>
    <p:sldId id="259" r:id="rId4"/>
    <p:sldId id="260" r:id="rId5"/>
    <p:sldId id="261" r:id="rId6"/>
    <p:sldId id="262" r:id="rId7"/>
    <p:sldId id="263" r:id="rId8"/>
    <p:sldId id="264" r:id="rId9"/>
    <p:sldId id="265" r:id="rId10"/>
    <p:sldId id="266" r:id="rId11"/>
    <p:sldId id="278" r:id="rId12"/>
    <p:sldId id="272" r:id="rId13"/>
  </p:sldIdLst>
  <p:sldSz cx="12192000" cy="6858000"/>
  <p:notesSz cx="12192000" cy="6858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2795">
          <p15:clr>
            <a:srgbClr val="A4A3A4"/>
          </p15:clr>
        </p15:guide>
        <p15:guide id="2" pos="288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9" roundtripDataSignature="AMtx7mhtdnB+QKST44T0kYmAXF4WJwKoK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8E01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0CB60DEF-E4D2-4328-9374-F8487588C77A}">
  <a:tblStyle styleId="{0CB60DEF-E4D2-4328-9374-F8487588C77A}" styleName="Table_0">
    <a:wholeTbl>
      <a:tcTxStyle b="off" i="off">
        <a:font>
          <a:latin typeface="Gilroy"/>
          <a:ea typeface="Gilroy"/>
          <a:cs typeface="Gilroy"/>
        </a:font>
        <a:schemeClr val="dk1"/>
      </a:tcTxStyle>
      <a:tcStyle>
        <a:tcBdr>
          <a:left>
            <a:ln w="12700" cap="flat" cmpd="sng">
              <a:solidFill>
                <a:schemeClr val="accent5"/>
              </a:solidFill>
              <a:prstDash val="solid"/>
              <a:round/>
              <a:headEnd type="none" w="sm" len="sm"/>
              <a:tailEnd type="none" w="sm" len="sm"/>
            </a:ln>
          </a:left>
          <a:right>
            <a:ln w="12700" cap="flat" cmpd="sng">
              <a:solidFill>
                <a:schemeClr val="accent5"/>
              </a:solidFill>
              <a:prstDash val="solid"/>
              <a:round/>
              <a:headEnd type="none" w="sm" len="sm"/>
              <a:tailEnd type="none" w="sm" len="sm"/>
            </a:ln>
          </a:right>
          <a:top>
            <a:ln w="12700" cap="flat" cmpd="sng">
              <a:solidFill>
                <a:schemeClr val="accent5"/>
              </a:solidFill>
              <a:prstDash val="solid"/>
              <a:round/>
              <a:headEnd type="none" w="sm" len="sm"/>
              <a:tailEnd type="none" w="sm" len="sm"/>
            </a:ln>
          </a:top>
          <a:bottom>
            <a:ln w="12700" cap="flat" cmpd="sng">
              <a:solidFill>
                <a:schemeClr val="accent5"/>
              </a:solidFill>
              <a:prstDash val="solid"/>
              <a:round/>
              <a:headEnd type="none" w="sm" len="sm"/>
              <a:tailEnd type="none" w="sm" len="sm"/>
            </a:ln>
          </a:bottom>
          <a:insideH>
            <a:ln w="12700" cap="flat" cmpd="sng">
              <a:solidFill>
                <a:schemeClr val="accent5"/>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chemeClr val="lt1"/>
          </a:solidFill>
        </a:fill>
      </a:tcStyle>
    </a:wholeTbl>
    <a:band1H>
      <a:tcTxStyle b="off" i="off"/>
      <a:tcStyle>
        <a:tcBdr/>
        <a:fill>
          <a:solidFill>
            <a:srgbClr val="F2F8F9"/>
          </a:solidFill>
        </a:fill>
      </a:tcStyle>
    </a:band1H>
    <a:band2H>
      <a:tcTxStyle b="off" i="off"/>
      <a:tcStyle>
        <a:tcBdr/>
      </a:tcStyle>
    </a:band2H>
    <a:band1V>
      <a:tcTxStyle b="off" i="off"/>
      <a:tcStyle>
        <a:tcBdr/>
        <a:fill>
          <a:solidFill>
            <a:srgbClr val="F2F8F9"/>
          </a:solidFill>
        </a:fill>
      </a:tcStyle>
    </a:band1V>
    <a:band2V>
      <a:tcTxStyle b="off" i="off"/>
      <a:tcStyle>
        <a:tcBdr/>
      </a:tcStyle>
    </a:band2V>
    <a:lastCol>
      <a:tcTxStyle b="on" i="off"/>
      <a:tcStyle>
        <a:tcBdr/>
      </a:tcStyle>
    </a:lastCol>
    <a:firstCol>
      <a:tcTxStyle b="on" i="off"/>
      <a:tcStyle>
        <a:tcBdr/>
      </a:tcStyle>
    </a:firstCol>
    <a:lastRow>
      <a:tcTxStyle b="on" i="off"/>
      <a:tcStyle>
        <a:tcBdr>
          <a:top>
            <a:ln w="50800" cap="flat" cmpd="sng">
              <a:solidFill>
                <a:schemeClr val="accent5"/>
              </a:solidFill>
              <a:prstDash val="solid"/>
              <a:round/>
              <a:headEnd type="none" w="sm" len="sm"/>
              <a:tailEnd type="none" w="sm" len="sm"/>
            </a:ln>
          </a:top>
        </a:tcBdr>
        <a:fill>
          <a:solidFill>
            <a:schemeClr val="lt1"/>
          </a:solidFill>
        </a:fill>
      </a:tcStyle>
    </a:lastRow>
    <a:seCell>
      <a:tcTxStyle b="off" i="off"/>
      <a:tcStyle>
        <a:tcBdr/>
      </a:tcStyle>
    </a:seCell>
    <a:swCell>
      <a:tcTxStyle b="off" i="off"/>
      <a:tcStyle>
        <a:tcBdr/>
      </a:tcStyle>
    </a:swCell>
    <a:firstRow>
      <a:tcTxStyle b="on" i="off">
        <a:font>
          <a:latin typeface="Gilroy"/>
          <a:ea typeface="Gilroy"/>
          <a:cs typeface="Gilroy"/>
        </a:font>
        <a:schemeClr val="lt1"/>
      </a:tcTxStyle>
      <a:tcStyle>
        <a:tcBdr/>
        <a:fill>
          <a:solidFill>
            <a:schemeClr val="accent5"/>
          </a:solidFill>
        </a:fill>
      </a:tcStyle>
    </a:firstRow>
    <a:neCell>
      <a:tcTxStyle b="off" i="off"/>
      <a:tcStyle>
        <a:tcBdr/>
      </a:tcStyle>
    </a:neCell>
    <a:nwCell>
      <a:tcTxStyle b="off" i="off"/>
      <a:tcStyle>
        <a:tcBdr/>
      </a:tcStyle>
    </a:nwCell>
  </a:tblStyle>
  <a:tblStyle styleId="{EFF7495C-5A71-4AA7-9907-2110863F2E55}" styleName="Table_1">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5" d="100"/>
          <a:sy n="65" d="100"/>
        </p:scale>
        <p:origin x="-672" y="-64"/>
      </p:cViewPr>
      <p:guideLst>
        <p:guide orient="horz" pos="2795"/>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33" Type="http://schemas.openxmlformats.org/officeDocument/2006/relationships/tableStyles" Target="tableStyles.xml"/><Relationship Id="rId2" Type="http://schemas.openxmlformats.org/officeDocument/2006/relationships/slide" Target="slides/slide1.xml"/><Relationship Id="rId29"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32"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notion.so/intensive2035/e16bcedd0635425083043cee40507eff?pvs=4"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s://www.notion.so/intensive2035/08ff407807a14bdd940722bd2c2f5fe5?pvs=4"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
        <p:cNvGrpSpPr/>
        <p:nvPr/>
      </p:nvGrpSpPr>
      <p:grpSpPr>
        <a:xfrm>
          <a:off x="0" y="0"/>
          <a:ext cx="0" cy="0"/>
          <a:chOff x="0" y="0"/>
          <a:chExt cx="0" cy="0"/>
        </a:xfrm>
      </p:grpSpPr>
      <p:sp>
        <p:nvSpPr>
          <p:cNvPr id="39" name="Google Shape;39;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0" name="Google Shape;40;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4" name="Google Shape;54;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ru-RU" sz="1100" b="0" i="0" u="none" strike="noStrike" cap="none">
                <a:solidFill>
                  <a:srgbClr val="000000"/>
                </a:solidFill>
                <a:latin typeface="Arial"/>
                <a:ea typeface="Arial"/>
                <a:cs typeface="Arial"/>
                <a:sym typeface="Arial"/>
              </a:rPr>
              <a:t>Перед заполнением слайда обратите внимание на статьи о заполнении паспорта проектной идеи и об ошибках при его заполнении</a:t>
            </a:r>
            <a:endParaRPr b="0"/>
          </a:p>
          <a:p>
            <a:pPr marL="457200" lvl="0" indent="-298450" algn="l" rtl="0">
              <a:lnSpc>
                <a:spcPct val="100000"/>
              </a:lnSpc>
              <a:spcBef>
                <a:spcPts val="0"/>
              </a:spcBef>
              <a:spcAft>
                <a:spcPts val="0"/>
              </a:spcAft>
              <a:buSzPts val="1100"/>
              <a:buChar char="●"/>
            </a:pPr>
            <a:r>
              <a:rPr lang="ru-RU" sz="1100" b="0" i="0" u="none" strike="noStrike" cap="none">
                <a:solidFill>
                  <a:srgbClr val="000000"/>
                </a:solidFill>
                <a:latin typeface="Arial"/>
                <a:ea typeface="Arial"/>
                <a:cs typeface="Arial"/>
                <a:sym typeface="Arial"/>
              </a:rPr>
              <a:t>Как заполнять паспорт проекта </a:t>
            </a:r>
            <a:r>
              <a:rPr lang="ru-RU" sz="1100" b="0" i="0" u="sng" strike="noStrike" cap="none">
                <a:solidFill>
                  <a:srgbClr val="000000"/>
                </a:solidFill>
                <a:latin typeface="Arial"/>
                <a:ea typeface="Arial"/>
                <a:cs typeface="Arial"/>
                <a:sym typeface="Arial"/>
                <a:hlinkClick r:id="rId3">
                  <a:extLst>
                    <a:ext uri="{A12FA001-AC4F-418D-AE19-62706E023703}">
                      <ahyp:hlinkClr xmlns:ahyp="http://schemas.microsoft.com/office/drawing/2018/hyperlinkcolor" xmlns="" val="tx"/>
                    </a:ext>
                  </a:extLst>
                </a:hlinkClick>
              </a:rPr>
              <a:t>https://www.notion.so/intensive2035/e16bcedd0635425083043cee40507eff?pvs=4</a:t>
            </a:r>
            <a:r>
              <a:rPr lang="ru-RU" sz="1100" b="0" i="0" u="none" strike="noStrike" cap="none">
                <a:solidFill>
                  <a:srgbClr val="000000"/>
                </a:solidFill>
                <a:latin typeface="Arial"/>
                <a:ea typeface="Arial"/>
                <a:cs typeface="Arial"/>
                <a:sym typeface="Arial"/>
              </a:rPr>
              <a:t> </a:t>
            </a:r>
            <a:endParaRPr b="0"/>
          </a:p>
          <a:p>
            <a:pPr marL="457200" lvl="0" indent="-298450" algn="l" rtl="0">
              <a:lnSpc>
                <a:spcPct val="100000"/>
              </a:lnSpc>
              <a:spcBef>
                <a:spcPts val="0"/>
              </a:spcBef>
              <a:spcAft>
                <a:spcPts val="0"/>
              </a:spcAft>
              <a:buSzPts val="1100"/>
              <a:buChar char="●"/>
            </a:pPr>
            <a:r>
              <a:rPr lang="ru-RU" sz="1100" b="0" i="0" u="none" strike="noStrike" cap="none">
                <a:solidFill>
                  <a:srgbClr val="000000"/>
                </a:solidFill>
                <a:latin typeface="Arial"/>
                <a:ea typeface="Arial"/>
                <a:cs typeface="Arial"/>
                <a:sym typeface="Arial"/>
              </a:rPr>
              <a:t>Ошибки при заполнении паспорта проекта </a:t>
            </a:r>
            <a:r>
              <a:rPr lang="ru-RU" sz="1100" b="0" i="0" u="sng" strike="noStrike" cap="none">
                <a:solidFill>
                  <a:srgbClr val="000000"/>
                </a:solidFill>
                <a:latin typeface="Arial"/>
                <a:ea typeface="Arial"/>
                <a:cs typeface="Arial"/>
                <a:sym typeface="Arial"/>
                <a:hlinkClick r:id="rId4">
                  <a:extLst>
                    <a:ext uri="{A12FA001-AC4F-418D-AE19-62706E023703}">
                      <ahyp:hlinkClr xmlns:ahyp="http://schemas.microsoft.com/office/drawing/2018/hyperlinkcolor" xmlns="" val="tx"/>
                    </a:ext>
                  </a:extLst>
                </a:hlinkClick>
              </a:rPr>
              <a:t>https://www.notion.so/intensive2035/08ff407807a14bdd940722bd2c2f5fe5?pvs=4</a:t>
            </a:r>
            <a:r>
              <a:rPr lang="ru-RU" sz="1100" b="0" i="0" u="none" strike="noStrike" cap="none">
                <a:solidFill>
                  <a:srgbClr val="000000"/>
                </a:solidFill>
                <a:latin typeface="Arial"/>
                <a:ea typeface="Arial"/>
                <a:cs typeface="Arial"/>
                <a:sym typeface="Arial"/>
              </a:rPr>
              <a:t> </a:t>
            </a:r>
            <a:endParaRPr b="0"/>
          </a:p>
          <a:p>
            <a:pPr marL="457200" lvl="0" indent="-298450" algn="l" rtl="0">
              <a:lnSpc>
                <a:spcPct val="100000"/>
              </a:lnSpc>
              <a:spcBef>
                <a:spcPts val="0"/>
              </a:spcBef>
              <a:spcAft>
                <a:spcPts val="0"/>
              </a:spcAft>
              <a:buSzPts val="1100"/>
              <a:buChar char="●"/>
            </a:pPr>
            <a:r>
              <a:rPr lang="ru-RU" sz="1100" b="0" i="0" u="none" strike="noStrike" cap="none">
                <a:solidFill>
                  <a:srgbClr val="000000"/>
                </a:solidFill>
                <a:latin typeface="Arial"/>
                <a:ea typeface="Arial"/>
                <a:cs typeface="Arial"/>
                <a:sym typeface="Arial"/>
              </a:rPr>
              <a:t>Проблема, которую вы решаете, не существует в вакууме.</a:t>
            </a:r>
            <a:endParaRPr b="0"/>
          </a:p>
          <a:p>
            <a:pPr marL="457200" lvl="0" indent="-298450" algn="l" rtl="0">
              <a:lnSpc>
                <a:spcPct val="100000"/>
              </a:lnSpc>
              <a:spcBef>
                <a:spcPts val="0"/>
              </a:spcBef>
              <a:spcAft>
                <a:spcPts val="0"/>
              </a:spcAft>
              <a:buSzPts val="1100"/>
              <a:buChar char="●"/>
            </a:pPr>
            <a:r>
              <a:rPr lang="ru-RU" sz="1100" b="0" i="0" u="none" strike="noStrike" cap="none">
                <a:solidFill>
                  <a:srgbClr val="000000"/>
                </a:solidFill>
                <a:latin typeface="Arial"/>
                <a:ea typeface="Arial"/>
                <a:cs typeface="Arial"/>
                <a:sym typeface="Arial"/>
              </a:rPr>
              <a:t>Должен быть кто-то, кто от неё страдает, иначе это не проблема. В качестве пользователя мы предлагаем выбрать группу людей, для которых эта проблема актуальна. Например, в группу могут входить люди определенной профессии или рода деятельности, жители района или города, потребители какого-то товара или услуги, владельцы какой-то собственности и так далее.</a:t>
            </a:r>
            <a:endParaRPr b="0"/>
          </a:p>
          <a:p>
            <a:pPr marL="457200" lvl="0" indent="-298450" algn="l" rtl="0">
              <a:lnSpc>
                <a:spcPct val="100000"/>
              </a:lnSpc>
              <a:spcBef>
                <a:spcPts val="0"/>
              </a:spcBef>
              <a:spcAft>
                <a:spcPts val="0"/>
              </a:spcAft>
              <a:buSzPts val="1100"/>
              <a:buChar char="●"/>
            </a:pPr>
            <a:r>
              <a:rPr lang="ru-RU" sz="1100" b="0" i="0" u="none" strike="noStrike" cap="none">
                <a:solidFill>
                  <a:srgbClr val="000000"/>
                </a:solidFill>
                <a:latin typeface="Arial"/>
                <a:ea typeface="Arial"/>
                <a:cs typeface="Arial"/>
                <a:sym typeface="Arial"/>
              </a:rPr>
              <a:t>Проблема возникает не на пустом месте.</a:t>
            </a:r>
            <a:endParaRPr b="0"/>
          </a:p>
          <a:p>
            <a:pPr marL="457200" lvl="0" indent="-298450" algn="l" rtl="0">
              <a:lnSpc>
                <a:spcPct val="100000"/>
              </a:lnSpc>
              <a:spcBef>
                <a:spcPts val="0"/>
              </a:spcBef>
              <a:spcAft>
                <a:spcPts val="0"/>
              </a:spcAft>
              <a:buSzPts val="1100"/>
              <a:buChar char="●"/>
            </a:pPr>
            <a:r>
              <a:rPr lang="ru-RU" sz="1100" b="0" i="0" u="none" strike="noStrike" cap="none">
                <a:solidFill>
                  <a:srgbClr val="000000"/>
                </a:solidFill>
                <a:latin typeface="Arial"/>
                <a:ea typeface="Arial"/>
                <a:cs typeface="Arial"/>
                <a:sym typeface="Arial"/>
              </a:rPr>
              <a:t>А тогда, когда пользователь совершает некоторые действия, чтобы прийти к желаемому результату. Масштабы действия могут быть разные: от продажи квартиры и выбора учебного заведения до заполнения формы на сайте или выброса мусора.</a:t>
            </a:r>
            <a:endParaRPr b="0"/>
          </a:p>
          <a:p>
            <a:pPr marL="457200" lvl="0" indent="-298450" algn="l" rtl="0">
              <a:lnSpc>
                <a:spcPct val="100000"/>
              </a:lnSpc>
              <a:spcBef>
                <a:spcPts val="0"/>
              </a:spcBef>
              <a:spcAft>
                <a:spcPts val="0"/>
              </a:spcAft>
              <a:buSzPts val="1100"/>
              <a:buChar char="●"/>
            </a:pPr>
            <a:r>
              <a:rPr lang="ru-RU" sz="1100" b="0" i="0" u="none" strike="noStrike" cap="none">
                <a:solidFill>
                  <a:srgbClr val="000000"/>
                </a:solidFill>
                <a:latin typeface="Arial"/>
                <a:ea typeface="Arial"/>
                <a:cs typeface="Arial"/>
                <a:sym typeface="Arial"/>
              </a:rPr>
              <a:t>Так или иначе, при совершении этого действия что-то идёт не так, пользователь сталкивается с каким-то неудобством, барьером, которое либо вообще не даёт совершить это действие, либо затрудняет его, делает неприятным.</a:t>
            </a:r>
            <a:endParaRPr b="0"/>
          </a:p>
          <a:p>
            <a:pPr marL="457200" lvl="0" indent="-298450" algn="l" rtl="0">
              <a:lnSpc>
                <a:spcPct val="100000"/>
              </a:lnSpc>
              <a:spcBef>
                <a:spcPts val="0"/>
              </a:spcBef>
              <a:spcAft>
                <a:spcPts val="0"/>
              </a:spcAft>
              <a:buSzPts val="1100"/>
              <a:buChar char="●"/>
            </a:pPr>
            <a:r>
              <a:rPr lang="ru-RU" sz="1100" b="0" i="0" u="none" strike="noStrike" cap="none">
                <a:solidFill>
                  <a:srgbClr val="000000"/>
                </a:solidFill>
                <a:latin typeface="Arial"/>
                <a:ea typeface="Arial"/>
                <a:cs typeface="Arial"/>
                <a:sym typeface="Arial"/>
              </a:rPr>
              <a:t>Хороший индикатор: пользователь вынужден тратить дополнительное время, деньги, нервы, здоровье, чтобы решить свою первоначальную задачу.</a:t>
            </a:r>
            <a:endParaRPr b="0"/>
          </a:p>
          <a:p>
            <a:pPr marL="457200" lvl="0" indent="-298450" algn="l" rtl="0">
              <a:lnSpc>
                <a:spcPct val="100000"/>
              </a:lnSpc>
              <a:spcBef>
                <a:spcPts val="0"/>
              </a:spcBef>
              <a:spcAft>
                <a:spcPts val="0"/>
              </a:spcAft>
              <a:buSzPts val="1100"/>
              <a:buChar char="●"/>
            </a:pPr>
            <a:r>
              <a:rPr lang="ru-RU" sz="1100" b="0" i="0" u="none" strike="noStrike" cap="none">
                <a:solidFill>
                  <a:srgbClr val="000000"/>
                </a:solidFill>
                <a:latin typeface="Arial"/>
                <a:ea typeface="Arial"/>
                <a:cs typeface="Arial"/>
                <a:sym typeface="Arial"/>
              </a:rPr>
              <a:t>Обратите внимание, что задача часто всё же решается, хоть и не самым оптимальным способом. Как раз в этом месте вы можете предложить более оптимальное решение, то есть, менее затратное по деньгам, времени или нервам. Именно решение вам и предстоит разработать в ходе интенсива.</a:t>
            </a:r>
            <a:endParaRPr b="0"/>
          </a:p>
          <a:p>
            <a:pPr marL="457200" lvl="0" indent="-298450" algn="l" rtl="0">
              <a:lnSpc>
                <a:spcPct val="100000"/>
              </a:lnSpc>
              <a:spcBef>
                <a:spcPts val="0"/>
              </a:spcBef>
              <a:spcAft>
                <a:spcPts val="0"/>
              </a:spcAft>
              <a:buSzPts val="1100"/>
              <a:buChar char="●"/>
            </a:pPr>
            <a:r>
              <a:rPr lang="ru-RU"/>
              <a:t/>
            </a:r>
            <a:br>
              <a:rPr lang="ru-RU"/>
            </a:b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9" name="Google Shape;59;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ru-RU" sz="1100" b="0" i="0" u="none" strike="noStrike" cap="none">
                <a:solidFill>
                  <a:srgbClr val="000000"/>
                </a:solidFill>
                <a:latin typeface="Arial"/>
                <a:ea typeface="Arial"/>
                <a:cs typeface="Arial"/>
                <a:sym typeface="Arial"/>
              </a:rPr>
              <a:t>Поиск аналогов своего продукта/услуги помогает команде позаимствовать чужие удачные решения для внедрения в собственный продукт, а также даёт базовое представление о рынке и о том, что сейчас на нём востребовано.</a:t>
            </a:r>
            <a:endParaRPr b="0"/>
          </a:p>
          <a:p>
            <a:pPr marL="457200" lvl="0" indent="-298450" algn="l" rtl="0">
              <a:lnSpc>
                <a:spcPct val="100000"/>
              </a:lnSpc>
              <a:spcBef>
                <a:spcPts val="0"/>
              </a:spcBef>
              <a:spcAft>
                <a:spcPts val="0"/>
              </a:spcAft>
              <a:buSzPts val="1100"/>
              <a:buChar char="●"/>
            </a:pPr>
            <a:r>
              <a:rPr lang="ru-RU" sz="1100" b="0" i="0" u="none" strike="noStrike" cap="none">
                <a:solidFill>
                  <a:srgbClr val="000000"/>
                </a:solidFill>
                <a:latin typeface="Arial"/>
                <a:ea typeface="Arial"/>
                <a:cs typeface="Arial"/>
                <a:sym typeface="Arial"/>
              </a:rPr>
              <a:t>Аналоги продукта бываю полными (прямые конкуренты) и частичными (косвенные конкуренты).</a:t>
            </a:r>
            <a:endParaRPr b="0"/>
          </a:p>
          <a:p>
            <a:pPr marL="457200" lvl="0" indent="-298450" algn="l" rtl="0">
              <a:lnSpc>
                <a:spcPct val="100000"/>
              </a:lnSpc>
              <a:spcBef>
                <a:spcPts val="0"/>
              </a:spcBef>
              <a:spcAft>
                <a:spcPts val="0"/>
              </a:spcAft>
              <a:buSzPts val="1100"/>
              <a:buChar char="●"/>
            </a:pPr>
            <a:r>
              <a:rPr lang="ru-RU" b="0"/>
              <a:t/>
            </a:r>
            <a:br>
              <a:rPr lang="ru-RU" b="0"/>
            </a:br>
            <a:r>
              <a:rPr lang="ru-RU" sz="1100" b="1" i="0" u="none" strike="noStrike" cap="none">
                <a:solidFill>
                  <a:srgbClr val="000000"/>
                </a:solidFill>
                <a:latin typeface="Arial"/>
                <a:ea typeface="Arial"/>
                <a:cs typeface="Arial"/>
                <a:sym typeface="Arial"/>
              </a:rPr>
              <a:t>Полные аналоги</a:t>
            </a:r>
            <a:r>
              <a:rPr lang="ru-RU" sz="1100" b="0" i="0" u="none" strike="noStrike" cap="none">
                <a:solidFill>
                  <a:srgbClr val="000000"/>
                </a:solidFill>
                <a:latin typeface="Arial"/>
                <a:ea typeface="Arial"/>
                <a:cs typeface="Arial"/>
                <a:sym typeface="Arial"/>
              </a:rPr>
              <a:t> (прямые конкуренты) — это продукты, которые похожи на ваш, ориентированы на ту же аудиторию и решают те же задачи, что и ваш продукт. Например, полными аналогами машины марки Kia будут машины Skoda и Volkswagen.</a:t>
            </a:r>
            <a:endParaRPr b="0"/>
          </a:p>
          <a:p>
            <a:pPr marL="457200" lvl="0" indent="-298450" algn="l" rtl="0">
              <a:lnSpc>
                <a:spcPct val="100000"/>
              </a:lnSpc>
              <a:spcBef>
                <a:spcPts val="0"/>
              </a:spcBef>
              <a:spcAft>
                <a:spcPts val="0"/>
              </a:spcAft>
              <a:buSzPts val="1100"/>
              <a:buChar char="●"/>
            </a:pPr>
            <a:r>
              <a:rPr lang="ru-RU" sz="1100" b="1" i="0" u="none" strike="noStrike" cap="none">
                <a:solidFill>
                  <a:srgbClr val="000000"/>
                </a:solidFill>
                <a:latin typeface="Arial"/>
                <a:ea typeface="Arial"/>
                <a:cs typeface="Arial"/>
                <a:sym typeface="Arial"/>
              </a:rPr>
              <a:t>Частичными аналогами</a:t>
            </a:r>
            <a:r>
              <a:rPr lang="ru-RU" sz="1100" b="0" i="0" u="none" strike="noStrike" cap="none">
                <a:solidFill>
                  <a:srgbClr val="000000"/>
                </a:solidFill>
                <a:latin typeface="Arial"/>
                <a:ea typeface="Arial"/>
                <a:cs typeface="Arial"/>
                <a:sym typeface="Arial"/>
              </a:rPr>
              <a:t> (косвенными конкурентами) могут быть либо продукты, которые не похожи на ваш, но решают ту же проблему клиентов, либо схожие с вашим продукты, ориентированные на другую целевую аудиторию. Например, энергетические напитки — это частичные аналоги кофе, потому что они решают ту же задачу сохранения бодрости. Магазины профессиональной косметики — косвенные конкуренты салонов красоты, так как они вынуждают клиентов проводить себе процедуры самостоятельно, но при этом экономят им деньги. Косвенными конкурентами так же стоит считать иностранные продукты или услуги, не представленные в России, то есть ориентированные на другую целевую аудиторию. Важно посмотреть и их, так как они показывают перспективы развития технологического направления в России в дальнейшем.</a:t>
            </a:r>
            <a:endParaRPr b="0"/>
          </a:p>
          <a:p>
            <a:pPr marL="457200" lvl="0" indent="-298450" algn="l" rtl="0">
              <a:lnSpc>
                <a:spcPct val="100000"/>
              </a:lnSpc>
              <a:spcBef>
                <a:spcPts val="0"/>
              </a:spcBef>
              <a:spcAft>
                <a:spcPts val="0"/>
              </a:spcAft>
              <a:buSzPts val="1100"/>
              <a:buChar char="●"/>
            </a:pPr>
            <a:r>
              <a:rPr lang="ru-RU" sz="1100" b="0" i="0" u="none" strike="noStrike" cap="none">
                <a:solidFill>
                  <a:srgbClr val="000000"/>
                </a:solidFill>
                <a:latin typeface="Arial"/>
                <a:ea typeface="Arial"/>
                <a:cs typeface="Arial"/>
                <a:sym typeface="Arial"/>
              </a:rPr>
              <a:t>Как и с остальными слайдами, мы не ограничиваем вас в шаблоне. Вы можете изложить результаты в виде сравнительной таблицы, где ваш проект сравнивается с аналогичными по каким-то параметрам или свойствам. Главное, чтобы было понятно, </a:t>
            </a:r>
            <a:r>
              <a:rPr lang="ru-RU" sz="1100" b="1" i="0" u="none" strike="noStrike" cap="none">
                <a:solidFill>
                  <a:srgbClr val="000000"/>
                </a:solidFill>
                <a:latin typeface="Arial"/>
                <a:ea typeface="Arial"/>
                <a:cs typeface="Arial"/>
                <a:sym typeface="Arial"/>
              </a:rPr>
              <a:t>чем ваш проект отличается от аналогов, в чем превосходит их и как это помогает решать заявленную проблему.</a:t>
            </a:r>
            <a:endParaRPr b="0"/>
          </a:p>
          <a:p>
            <a:pPr marL="457200" lvl="0" indent="-298450" algn="l" rtl="0">
              <a:lnSpc>
                <a:spcPct val="100000"/>
              </a:lnSpc>
              <a:spcBef>
                <a:spcPts val="0"/>
              </a:spcBef>
              <a:spcAft>
                <a:spcPts val="0"/>
              </a:spcAft>
              <a:buSzPts val="1100"/>
              <a:buChar char="●"/>
            </a:pPr>
            <a:r>
              <a:rPr lang="ru-RU"/>
              <a:t/>
            </a:r>
            <a:br>
              <a:rPr lang="ru-RU"/>
            </a:b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4" name="Google Shape;64;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ru-RU" sz="1100" b="0" i="0" u="none" strike="noStrike" cap="none">
                <a:solidFill>
                  <a:srgbClr val="000000"/>
                </a:solidFill>
                <a:latin typeface="Arial"/>
                <a:ea typeface="Arial"/>
                <a:cs typeface="Arial"/>
                <a:sym typeface="Arial"/>
              </a:rPr>
              <a:t>Мы используем такой шаблон формулировки решения, но не настаиваем на нем: </a:t>
            </a:r>
            <a:endParaRPr b="0"/>
          </a:p>
          <a:p>
            <a:pPr marL="457200" lvl="0" indent="-298450" algn="l" rtl="0">
              <a:lnSpc>
                <a:spcPct val="100000"/>
              </a:lnSpc>
              <a:spcBef>
                <a:spcPts val="0"/>
              </a:spcBef>
              <a:spcAft>
                <a:spcPts val="0"/>
              </a:spcAft>
              <a:buSzPts val="1100"/>
              <a:buChar char="●"/>
            </a:pPr>
            <a:r>
              <a:rPr lang="ru-RU" sz="1100" b="0" i="1" u="none" strike="noStrike" cap="none">
                <a:solidFill>
                  <a:srgbClr val="000000"/>
                </a:solidFill>
                <a:latin typeface="Arial"/>
                <a:ea typeface="Arial"/>
                <a:cs typeface="Arial"/>
                <a:sym typeface="Arial"/>
              </a:rPr>
              <a:t>Для &lt;пользователей&gt;, которым нужно &lt;цель/желание потребность пользователя&gt;, Наш &lt;вид решения&gt; будет выполнять &lt;главную функцию&gt;. В отличие от &lt;альтернатив&gt;, наш продукт лучше тем, что &lt;описание преимуществ&gt;.</a:t>
            </a:r>
            <a:endParaRPr b="0"/>
          </a:p>
          <a:p>
            <a:pPr marL="457200" lvl="0" indent="-298450" algn="l" rtl="0">
              <a:lnSpc>
                <a:spcPct val="100000"/>
              </a:lnSpc>
              <a:spcBef>
                <a:spcPts val="0"/>
              </a:spcBef>
              <a:spcAft>
                <a:spcPts val="0"/>
              </a:spcAft>
              <a:buSzPts val="1100"/>
              <a:buChar char="●"/>
            </a:pPr>
            <a:r>
              <a:rPr lang="ru-RU" b="0"/>
              <a:t/>
            </a:r>
            <a:br>
              <a:rPr lang="ru-RU" b="0"/>
            </a:br>
            <a:r>
              <a:rPr lang="ru-RU" sz="1100" b="0" i="0" u="none" strike="noStrike" cap="none">
                <a:solidFill>
                  <a:srgbClr val="000000"/>
                </a:solidFill>
                <a:latin typeface="Arial"/>
                <a:ea typeface="Arial"/>
                <a:cs typeface="Arial"/>
                <a:sym typeface="Arial"/>
              </a:rPr>
              <a:t>Так или иначе, из описания вашего решения должно быть понятно следующее:</a:t>
            </a:r>
            <a:endParaRPr b="0"/>
          </a:p>
          <a:p>
            <a:pPr marL="457200" lvl="0" indent="-298450" algn="l" rtl="0">
              <a:lnSpc>
                <a:spcPct val="100000"/>
              </a:lnSpc>
              <a:spcBef>
                <a:spcPts val="0"/>
              </a:spcBef>
              <a:spcAft>
                <a:spcPts val="0"/>
              </a:spcAft>
              <a:buSzPts val="1100"/>
              <a:buChar char="●"/>
            </a:pPr>
            <a:r>
              <a:rPr lang="ru-RU" sz="1100" b="0" i="0" u="none" strike="noStrike" cap="none">
                <a:solidFill>
                  <a:srgbClr val="000000"/>
                </a:solidFill>
                <a:latin typeface="Arial"/>
                <a:ea typeface="Arial"/>
                <a:cs typeface="Arial"/>
                <a:sym typeface="Arial"/>
              </a:rPr>
              <a:t>чья проблема решается</a:t>
            </a:r>
            <a:endParaRPr/>
          </a:p>
          <a:p>
            <a:pPr marL="457200" lvl="0" indent="-298450" algn="l" rtl="0">
              <a:lnSpc>
                <a:spcPct val="100000"/>
              </a:lnSpc>
              <a:spcBef>
                <a:spcPts val="0"/>
              </a:spcBef>
              <a:spcAft>
                <a:spcPts val="0"/>
              </a:spcAft>
              <a:buSzPts val="1100"/>
              <a:buChar char="●"/>
            </a:pPr>
            <a:r>
              <a:rPr lang="ru-RU" sz="1100" b="0" i="0" u="none" strike="noStrike" cap="none">
                <a:solidFill>
                  <a:srgbClr val="000000"/>
                </a:solidFill>
                <a:latin typeface="Arial"/>
                <a:ea typeface="Arial"/>
                <a:cs typeface="Arial"/>
                <a:sym typeface="Arial"/>
              </a:rPr>
              <a:t>что это за проблема</a:t>
            </a:r>
            <a:endParaRPr/>
          </a:p>
          <a:p>
            <a:pPr marL="457200" lvl="0" indent="-298450" algn="l" rtl="0">
              <a:lnSpc>
                <a:spcPct val="100000"/>
              </a:lnSpc>
              <a:spcBef>
                <a:spcPts val="0"/>
              </a:spcBef>
              <a:spcAft>
                <a:spcPts val="0"/>
              </a:spcAft>
              <a:buSzPts val="1100"/>
              <a:buChar char="●"/>
            </a:pPr>
            <a:r>
              <a:rPr lang="ru-RU" sz="1100" b="0" i="0" u="none" strike="noStrike" cap="none">
                <a:solidFill>
                  <a:srgbClr val="000000"/>
                </a:solidFill>
                <a:latin typeface="Arial"/>
                <a:ea typeface="Arial"/>
                <a:cs typeface="Arial"/>
                <a:sym typeface="Arial"/>
              </a:rPr>
              <a:t>что представляет собой ваше решение</a:t>
            </a:r>
            <a:endParaRPr/>
          </a:p>
          <a:p>
            <a:pPr marL="457200" lvl="0" indent="-298450" algn="l" rtl="0">
              <a:lnSpc>
                <a:spcPct val="100000"/>
              </a:lnSpc>
              <a:spcBef>
                <a:spcPts val="0"/>
              </a:spcBef>
              <a:spcAft>
                <a:spcPts val="0"/>
              </a:spcAft>
              <a:buSzPts val="1100"/>
              <a:buChar char="●"/>
            </a:pPr>
            <a:r>
              <a:rPr lang="ru-RU" sz="1100" b="0" i="0" u="none" strike="noStrike" cap="none">
                <a:solidFill>
                  <a:srgbClr val="000000"/>
                </a:solidFill>
                <a:latin typeface="Arial"/>
                <a:ea typeface="Arial"/>
                <a:cs typeface="Arial"/>
                <a:sym typeface="Arial"/>
              </a:rPr>
              <a:t>чем оно лучше аналогичных</a:t>
            </a:r>
            <a:endParaRPr/>
          </a:p>
          <a:p>
            <a:pPr marL="457200" lvl="0" indent="-298450" algn="l" rtl="0">
              <a:lnSpc>
                <a:spcPct val="100000"/>
              </a:lnSpc>
              <a:spcBef>
                <a:spcPts val="0"/>
              </a:spcBef>
              <a:spcAft>
                <a:spcPts val="0"/>
              </a:spcAft>
              <a:buSzPts val="1100"/>
              <a:buChar char="●"/>
            </a:pPr>
            <a:r>
              <a:rPr lang="ru-RU" b="0"/>
              <a:t/>
            </a:r>
            <a:br>
              <a:rPr lang="ru-RU" b="0"/>
            </a:br>
            <a:r>
              <a:rPr lang="ru-RU" sz="1100" b="0" i="0" u="none" strike="noStrike" cap="none">
                <a:solidFill>
                  <a:srgbClr val="000000"/>
                </a:solidFill>
                <a:latin typeface="Arial"/>
                <a:ea typeface="Arial"/>
                <a:cs typeface="Arial"/>
                <a:sym typeface="Arial"/>
              </a:rPr>
              <a:t>Например</a:t>
            </a:r>
            <a:endParaRPr b="0"/>
          </a:p>
          <a:p>
            <a:pPr marL="457200" lvl="0" indent="-298450" algn="l" rtl="0">
              <a:lnSpc>
                <a:spcPct val="100000"/>
              </a:lnSpc>
              <a:spcBef>
                <a:spcPts val="0"/>
              </a:spcBef>
              <a:spcAft>
                <a:spcPts val="0"/>
              </a:spcAft>
              <a:buSzPts val="1100"/>
              <a:buChar char="●"/>
            </a:pPr>
            <a:r>
              <a:rPr lang="ru-RU" sz="1100" b="0" i="0" u="none" strike="noStrike" cap="none">
                <a:solidFill>
                  <a:srgbClr val="000000"/>
                </a:solidFill>
                <a:latin typeface="Arial"/>
                <a:ea typeface="Arial"/>
                <a:cs typeface="Arial"/>
                <a:sym typeface="Arial"/>
              </a:rPr>
              <a:t>Для </a:t>
            </a:r>
            <a:r>
              <a:rPr lang="ru-RU" sz="1100" b="1" i="0" u="none" strike="noStrike" cap="none">
                <a:solidFill>
                  <a:srgbClr val="000000"/>
                </a:solidFill>
                <a:latin typeface="Arial"/>
                <a:ea typeface="Arial"/>
                <a:cs typeface="Arial"/>
                <a:sym typeface="Arial"/>
              </a:rPr>
              <a:t>&lt;мам с колясками&gt;</a:t>
            </a:r>
            <a:r>
              <a:rPr lang="ru-RU" sz="1100" b="0" i="0" u="none" strike="noStrike" cap="none">
                <a:solidFill>
                  <a:srgbClr val="000000"/>
                </a:solidFill>
                <a:latin typeface="Arial"/>
                <a:ea typeface="Arial"/>
                <a:cs typeface="Arial"/>
                <a:sym typeface="Arial"/>
              </a:rPr>
              <a:t>,</a:t>
            </a:r>
            <a:endParaRPr b="0"/>
          </a:p>
          <a:p>
            <a:pPr marL="457200" lvl="0" indent="-298450" algn="l" rtl="0">
              <a:lnSpc>
                <a:spcPct val="100000"/>
              </a:lnSpc>
              <a:spcBef>
                <a:spcPts val="0"/>
              </a:spcBef>
              <a:spcAft>
                <a:spcPts val="0"/>
              </a:spcAft>
              <a:buSzPts val="1100"/>
              <a:buChar char="●"/>
            </a:pPr>
            <a:r>
              <a:rPr lang="ru-RU" sz="1100" b="0" i="0" u="none" strike="noStrike" cap="none">
                <a:solidFill>
                  <a:srgbClr val="000000"/>
                </a:solidFill>
                <a:latin typeface="Arial"/>
                <a:ea typeface="Arial"/>
                <a:cs typeface="Arial"/>
                <a:sym typeface="Arial"/>
              </a:rPr>
              <a:t>которым нужно </a:t>
            </a:r>
            <a:r>
              <a:rPr lang="ru-RU" sz="1100" b="1" i="0" u="none" strike="noStrike" cap="none">
                <a:solidFill>
                  <a:srgbClr val="000000"/>
                </a:solidFill>
                <a:latin typeface="Arial"/>
                <a:ea typeface="Arial"/>
                <a:cs typeface="Arial"/>
                <a:sym typeface="Arial"/>
              </a:rPr>
              <a:t>&lt;два раза в день гулять с ребенком&gt;</a:t>
            </a:r>
            <a:r>
              <a:rPr lang="ru-RU" sz="1100" b="0" i="0" u="none" strike="noStrike" cap="none">
                <a:solidFill>
                  <a:srgbClr val="000000"/>
                </a:solidFill>
                <a:latin typeface="Arial"/>
                <a:ea typeface="Arial"/>
                <a:cs typeface="Arial"/>
                <a:sym typeface="Arial"/>
              </a:rPr>
              <a:t>,</a:t>
            </a:r>
            <a:endParaRPr b="0"/>
          </a:p>
          <a:p>
            <a:pPr marL="457200" lvl="0" indent="-298450" algn="l" rtl="0">
              <a:lnSpc>
                <a:spcPct val="100000"/>
              </a:lnSpc>
              <a:spcBef>
                <a:spcPts val="0"/>
              </a:spcBef>
              <a:spcAft>
                <a:spcPts val="0"/>
              </a:spcAft>
              <a:buSzPts val="1100"/>
              <a:buChar char="●"/>
            </a:pPr>
            <a:r>
              <a:rPr lang="ru-RU" sz="1100" b="0" i="0" u="none" strike="noStrike" cap="none">
                <a:solidFill>
                  <a:srgbClr val="000000"/>
                </a:solidFill>
                <a:latin typeface="Arial"/>
                <a:ea typeface="Arial"/>
                <a:cs typeface="Arial"/>
                <a:sym typeface="Arial"/>
              </a:rPr>
              <a:t>наше </a:t>
            </a:r>
            <a:r>
              <a:rPr lang="ru-RU" sz="1100" b="1" i="0" u="none" strike="noStrike" cap="none">
                <a:solidFill>
                  <a:srgbClr val="000000"/>
                </a:solidFill>
                <a:latin typeface="Arial"/>
                <a:ea typeface="Arial"/>
                <a:cs typeface="Arial"/>
                <a:sym typeface="Arial"/>
              </a:rPr>
              <a:t>&lt;мобильное приложение&gt;</a:t>
            </a:r>
            <a:endParaRPr b="0"/>
          </a:p>
          <a:p>
            <a:pPr marL="457200" lvl="0" indent="-298450" algn="l" rtl="0">
              <a:lnSpc>
                <a:spcPct val="100000"/>
              </a:lnSpc>
              <a:spcBef>
                <a:spcPts val="0"/>
              </a:spcBef>
              <a:spcAft>
                <a:spcPts val="0"/>
              </a:spcAft>
              <a:buSzPts val="1100"/>
              <a:buChar char="●"/>
            </a:pPr>
            <a:r>
              <a:rPr lang="ru-RU" sz="1100" b="0" i="0" u="none" strike="noStrike" cap="none">
                <a:solidFill>
                  <a:srgbClr val="000000"/>
                </a:solidFill>
                <a:latin typeface="Arial"/>
                <a:ea typeface="Arial"/>
                <a:cs typeface="Arial"/>
                <a:sym typeface="Arial"/>
              </a:rPr>
              <a:t>будет </a:t>
            </a:r>
            <a:r>
              <a:rPr lang="ru-RU" sz="1100" b="1" i="0" u="none" strike="noStrike" cap="none">
                <a:solidFill>
                  <a:srgbClr val="000000"/>
                </a:solidFill>
                <a:latin typeface="Arial"/>
                <a:ea typeface="Arial"/>
                <a:cs typeface="Arial"/>
                <a:sym typeface="Arial"/>
              </a:rPr>
              <a:t>&lt;строить удобные и интересные пешеходные маршруты прогулок&gt;.</a:t>
            </a:r>
            <a:endParaRPr b="0"/>
          </a:p>
          <a:p>
            <a:pPr marL="457200" lvl="0" indent="-298450" algn="l" rtl="0">
              <a:lnSpc>
                <a:spcPct val="100000"/>
              </a:lnSpc>
              <a:spcBef>
                <a:spcPts val="0"/>
              </a:spcBef>
              <a:spcAft>
                <a:spcPts val="0"/>
              </a:spcAft>
              <a:buSzPts val="1100"/>
              <a:buChar char="●"/>
            </a:pPr>
            <a:r>
              <a:rPr lang="ru-RU" sz="1100" b="0" i="0" u="none" strike="noStrike" cap="none">
                <a:solidFill>
                  <a:srgbClr val="000000"/>
                </a:solidFill>
                <a:latin typeface="Arial"/>
                <a:ea typeface="Arial"/>
                <a:cs typeface="Arial"/>
                <a:sym typeface="Arial"/>
              </a:rPr>
              <a:t>В отличие от </a:t>
            </a:r>
            <a:r>
              <a:rPr lang="ru-RU" sz="1100" b="1" i="0" u="none" strike="noStrike" cap="none">
                <a:solidFill>
                  <a:srgbClr val="000000"/>
                </a:solidFill>
                <a:latin typeface="Arial"/>
                <a:ea typeface="Arial"/>
                <a:cs typeface="Arial"/>
                <a:sym typeface="Arial"/>
              </a:rPr>
              <a:t>&lt;Яндекс.Карт, Google Maps и 2Gis&gt;</a:t>
            </a:r>
            <a:r>
              <a:rPr lang="ru-RU" sz="1100" b="0" i="0" u="none" strike="noStrike" cap="none">
                <a:solidFill>
                  <a:srgbClr val="000000"/>
                </a:solidFill>
                <a:latin typeface="Arial"/>
                <a:ea typeface="Arial"/>
                <a:cs typeface="Arial"/>
                <a:sym typeface="Arial"/>
              </a:rPr>
              <a:t>, наше приложение будет лучше тем,</a:t>
            </a:r>
            <a:endParaRPr b="0"/>
          </a:p>
          <a:p>
            <a:pPr marL="457200" lvl="0" indent="-298450" algn="l" rtl="0">
              <a:lnSpc>
                <a:spcPct val="100000"/>
              </a:lnSpc>
              <a:spcBef>
                <a:spcPts val="0"/>
              </a:spcBef>
              <a:spcAft>
                <a:spcPts val="0"/>
              </a:spcAft>
              <a:buSzPts val="1100"/>
              <a:buChar char="●"/>
            </a:pPr>
            <a:r>
              <a:rPr lang="ru-RU" sz="1100" b="0" i="0" u="none" strike="noStrike" cap="none">
                <a:solidFill>
                  <a:srgbClr val="000000"/>
                </a:solidFill>
                <a:latin typeface="Arial"/>
                <a:ea typeface="Arial"/>
                <a:cs typeface="Arial"/>
                <a:sym typeface="Arial"/>
              </a:rPr>
              <a:t>что </a:t>
            </a:r>
            <a:r>
              <a:rPr lang="ru-RU" sz="1100" b="1" i="0" u="none" strike="noStrike" cap="none">
                <a:solidFill>
                  <a:srgbClr val="000000"/>
                </a:solidFill>
                <a:latin typeface="Arial"/>
                <a:ea typeface="Arial"/>
                <a:cs typeface="Arial"/>
                <a:sym typeface="Arial"/>
              </a:rPr>
              <a:t>&lt;оно будет учитывать все пандусы, лестницы, бордюры и подземные переходы и не будет предлагать мамам с колясками идти туда, где невозможно нормально пройти пешеходу&gt;.</a:t>
            </a:r>
            <a:endParaRPr b="0"/>
          </a:p>
          <a:p>
            <a:pPr marL="457200" lvl="0" indent="-298450" algn="l" rtl="0">
              <a:lnSpc>
                <a:spcPct val="100000"/>
              </a:lnSpc>
              <a:spcBef>
                <a:spcPts val="0"/>
              </a:spcBef>
              <a:spcAft>
                <a:spcPts val="0"/>
              </a:spcAft>
              <a:buSzPts val="1100"/>
              <a:buChar char="●"/>
            </a:pPr>
            <a:r>
              <a:rPr lang="ru-RU" b="0"/>
              <a:t/>
            </a:r>
            <a:br>
              <a:rPr lang="ru-RU" b="0"/>
            </a:b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9" name="Google Shape;69;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ru-RU" sz="1100" b="0" i="0" u="none" strike="noStrike" cap="none">
                <a:solidFill>
                  <a:srgbClr val="000000"/>
                </a:solidFill>
                <a:latin typeface="Arial"/>
                <a:ea typeface="Arial"/>
                <a:cs typeface="Arial"/>
                <a:sym typeface="Arial"/>
              </a:rPr>
              <a:t>Насколько актуальна проблема, которую вы решаете?</a:t>
            </a:r>
            <a:endParaRPr b="0"/>
          </a:p>
          <a:p>
            <a:pPr marL="457200" lvl="0" indent="-298450" algn="l" rtl="0">
              <a:lnSpc>
                <a:spcPct val="100000"/>
              </a:lnSpc>
              <a:spcBef>
                <a:spcPts val="0"/>
              </a:spcBef>
              <a:spcAft>
                <a:spcPts val="0"/>
              </a:spcAft>
              <a:buSzPts val="1100"/>
              <a:buChar char="●"/>
            </a:pPr>
            <a:r>
              <a:rPr lang="ru-RU" sz="1100" b="0" i="0" u="none" strike="noStrike" cap="none">
                <a:solidFill>
                  <a:srgbClr val="000000"/>
                </a:solidFill>
                <a:latin typeface="Arial"/>
                <a:ea typeface="Arial"/>
                <a:cs typeface="Arial"/>
                <a:sym typeface="Arial"/>
              </a:rPr>
              <a:t>кто несёт ущерб и в чём он выражается? (время, деньги, здоровье и т.д.)</a:t>
            </a:r>
            <a:endParaRPr/>
          </a:p>
          <a:p>
            <a:pPr marL="457200" lvl="0" indent="-298450" algn="l" rtl="0">
              <a:lnSpc>
                <a:spcPct val="100000"/>
              </a:lnSpc>
              <a:spcBef>
                <a:spcPts val="0"/>
              </a:spcBef>
              <a:spcAft>
                <a:spcPts val="0"/>
              </a:spcAft>
              <a:buSzPts val="1100"/>
              <a:buChar char="●"/>
            </a:pPr>
            <a:r>
              <a:rPr lang="ru-RU" sz="1100" b="0" i="0" u="none" strike="noStrike" cap="none">
                <a:solidFill>
                  <a:srgbClr val="000000"/>
                </a:solidFill>
                <a:latin typeface="Arial"/>
                <a:ea typeface="Arial"/>
                <a:cs typeface="Arial"/>
                <a:sym typeface="Arial"/>
              </a:rPr>
              <a:t>что будет, если проблему не решать? к каким последствиям это приведёт в ближайшее время и в отдалённой перспективе?</a:t>
            </a:r>
            <a:endParaRPr/>
          </a:p>
          <a:p>
            <a:pPr marL="457200" lvl="0" indent="-298450" algn="l" rtl="0">
              <a:lnSpc>
                <a:spcPct val="100000"/>
              </a:lnSpc>
              <a:spcBef>
                <a:spcPts val="0"/>
              </a:spcBef>
              <a:spcAft>
                <a:spcPts val="0"/>
              </a:spcAft>
              <a:buSzPts val="1100"/>
              <a:buChar char="●"/>
            </a:pPr>
            <a:r>
              <a:rPr lang="ru-RU" b="0"/>
              <a:t/>
            </a:r>
            <a:br>
              <a:rPr lang="ru-RU" b="0"/>
            </a:br>
            <a:r>
              <a:rPr lang="ru-RU" sz="1100" b="0" i="0" u="none" strike="noStrike" cap="none">
                <a:solidFill>
                  <a:srgbClr val="000000"/>
                </a:solidFill>
                <a:latin typeface="Arial"/>
                <a:ea typeface="Arial"/>
                <a:cs typeface="Arial"/>
                <a:sym typeface="Arial"/>
              </a:rPr>
              <a:t>У вас может ещё не быть никаких данных о рынке или других цифр, которые подтверждают актуальность проблемы или задачи. Если так, пока пропустите этот слайд, но к нему нужно будет вернуться на втором этапе интенсива во время исследования.</a:t>
            </a:r>
            <a:endParaRPr b="0"/>
          </a:p>
          <a:p>
            <a:pPr marL="457200" lvl="0" indent="-298450" algn="l" rtl="0">
              <a:lnSpc>
                <a:spcPct val="100000"/>
              </a:lnSpc>
              <a:spcBef>
                <a:spcPts val="0"/>
              </a:spcBef>
              <a:spcAft>
                <a:spcPts val="0"/>
              </a:spcAft>
              <a:buSzPts val="1100"/>
              <a:buChar char="●"/>
            </a:pPr>
            <a:r>
              <a:rPr lang="ru-RU" b="0"/>
              <a:t/>
            </a:r>
            <a:br>
              <a:rPr lang="ru-RU" b="0"/>
            </a:b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29dfee84517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4" name="Google Shape;74;g29dfee84517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29dfee8460b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29dfee8460b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29dfee8460b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 name="Google Shape;86;g29dfee8460b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29dfee8460b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29dfee8460b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29dfee8460b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29dfee8460b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4" name="Google Shape;74;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ru-RU" sz="1100" b="0" i="0" u="none" strike="noStrike" cap="none">
                <a:solidFill>
                  <a:srgbClr val="000000"/>
                </a:solidFill>
                <a:latin typeface="Arial"/>
                <a:ea typeface="Arial"/>
                <a:cs typeface="Arial"/>
                <a:sym typeface="Arial"/>
              </a:rPr>
              <a:t>Слайд с командой — это ваш способ представиться и показать, что вы способны справиться с поставленной задачей.</a:t>
            </a:r>
            <a:endParaRPr b="0"/>
          </a:p>
          <a:p>
            <a:pPr marL="457200" lvl="0" indent="-298450" algn="l" rtl="0">
              <a:lnSpc>
                <a:spcPct val="100000"/>
              </a:lnSpc>
              <a:spcBef>
                <a:spcPts val="0"/>
              </a:spcBef>
              <a:spcAft>
                <a:spcPts val="0"/>
              </a:spcAft>
              <a:buSzPts val="1100"/>
              <a:buChar char="●"/>
            </a:pPr>
            <a:r>
              <a:rPr lang="ru-RU" sz="1100" b="0" i="0" u="none" strike="noStrike" cap="none">
                <a:solidFill>
                  <a:srgbClr val="000000"/>
                </a:solidFill>
                <a:latin typeface="Arial"/>
                <a:ea typeface="Arial"/>
                <a:cs typeface="Arial"/>
                <a:sym typeface="Arial"/>
              </a:rPr>
              <a:t>Обычно здесь размещают фотографии, указывают, как кого зовут, должность в проекте</a:t>
            </a:r>
            <a:endParaRPr b="0"/>
          </a:p>
          <a:p>
            <a:pPr marL="457200" lvl="0" indent="-298450" algn="l" rtl="0">
              <a:lnSpc>
                <a:spcPct val="100000"/>
              </a:lnSpc>
              <a:spcBef>
                <a:spcPts val="0"/>
              </a:spcBef>
              <a:spcAft>
                <a:spcPts val="0"/>
              </a:spcAft>
              <a:buSzPts val="1100"/>
              <a:buChar char="●"/>
            </a:pPr>
            <a:r>
              <a:rPr lang="ru-RU" sz="1100" b="0" i="0" u="none" strike="noStrike" cap="none">
                <a:solidFill>
                  <a:srgbClr val="000000"/>
                </a:solidFill>
                <a:latin typeface="Arial"/>
                <a:ea typeface="Arial"/>
                <a:cs typeface="Arial"/>
                <a:sym typeface="Arial"/>
              </a:rPr>
              <a:t>Уместно рассказать о каких-то компетенциях и достижениях (если они у вас есть). Главное, чтобы эти они имели отношение к тому, что вы делаете. </a:t>
            </a:r>
            <a:endParaRPr b="0"/>
          </a:p>
          <a:p>
            <a:pPr marL="457200" lvl="0" indent="-298450" algn="l" rtl="0">
              <a:lnSpc>
                <a:spcPct val="100000"/>
              </a:lnSpc>
              <a:spcBef>
                <a:spcPts val="0"/>
              </a:spcBef>
              <a:spcAft>
                <a:spcPts val="0"/>
              </a:spcAft>
              <a:buSzPts val="1100"/>
              <a:buChar char="●"/>
            </a:pPr>
            <a:r>
              <a:rPr lang="ru-RU" sz="1100" b="0" i="1" u="none" strike="noStrike" cap="none">
                <a:solidFill>
                  <a:srgbClr val="000000"/>
                </a:solidFill>
                <a:latin typeface="Arial"/>
                <a:ea typeface="Arial"/>
                <a:cs typeface="Arial"/>
                <a:sym typeface="Arial"/>
              </a:rPr>
              <a:t>Например, в вашей команде есть участник, который помимо прочего работает фитнес-тренером. Если ваш проект связан, например, со спортивным питанием или мобильным приложением для спортсменов, то это большой плюс. Если же проект связан с компьютерным зрением или вы разрабатываете компьютерную игру — это не имеет значение и лучше этот факт опустить.   </a:t>
            </a:r>
            <a:endParaRPr b="0"/>
          </a:p>
          <a:p>
            <a:pPr marL="457200" lvl="0" indent="-298450" algn="l" rtl="0">
              <a:lnSpc>
                <a:spcPct val="100000"/>
              </a:lnSpc>
              <a:spcBef>
                <a:spcPts val="0"/>
              </a:spcBef>
              <a:spcAft>
                <a:spcPts val="0"/>
              </a:spcAft>
              <a:buSzPts val="1100"/>
              <a:buChar char="●"/>
            </a:pPr>
            <a:r>
              <a:rPr lang="ru-RU" b="0"/>
              <a:t/>
            </a:r>
            <a:br>
              <a:rPr lang="ru-RU" b="0"/>
            </a:br>
            <a:r>
              <a:rPr lang="ru-RU" sz="1100" b="0" i="0" u="none" strike="noStrike" cap="none">
                <a:solidFill>
                  <a:srgbClr val="000000"/>
                </a:solidFill>
                <a:latin typeface="Arial"/>
                <a:ea typeface="Arial"/>
                <a:cs typeface="Arial"/>
                <a:sym typeface="Arial"/>
              </a:rPr>
              <a:t>Но ни в коем случае ничего не придумывайте и не вводите ваших зрителей в заблуждение!</a:t>
            </a:r>
            <a:endParaRPr b="0"/>
          </a:p>
          <a:p>
            <a:pPr marL="457200" lvl="0" indent="-298450" algn="l" rtl="0">
              <a:lnSpc>
                <a:spcPct val="100000"/>
              </a:lnSpc>
              <a:spcBef>
                <a:spcPts val="0"/>
              </a:spcBef>
              <a:spcAft>
                <a:spcPts val="0"/>
              </a:spcAft>
              <a:buSzPts val="1100"/>
              <a:buChar char="●"/>
            </a:pPr>
            <a:r>
              <a:rPr lang="ru-RU"/>
              <a:t/>
            </a:r>
            <a:br>
              <a:rPr lang="ru-RU"/>
            </a:b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3" name="Google Shape;213;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_Заголовок" type="tx">
  <p:cSld name="TITLE_AND_BODY">
    <p:spTree>
      <p:nvGrpSpPr>
        <p:cNvPr id="1" name="Shape 21"/>
        <p:cNvGrpSpPr/>
        <p:nvPr/>
      </p:nvGrpSpPr>
      <p:grpSpPr>
        <a:xfrm>
          <a:off x="0" y="0"/>
          <a:ext cx="0" cy="0"/>
          <a:chOff x="0" y="0"/>
          <a:chExt cx="0" cy="0"/>
        </a:xfrm>
      </p:grpSpPr>
      <p:sp>
        <p:nvSpPr>
          <p:cNvPr id="22" name="Google Shape;22;p19"/>
          <p:cNvSpPr txBox="1">
            <a:spLocks noGrp="1"/>
          </p:cNvSpPr>
          <p:nvPr>
            <p:ph type="body" idx="1"/>
          </p:nvPr>
        </p:nvSpPr>
        <p:spPr>
          <a:xfrm>
            <a:off x="600671" y="5929932"/>
            <a:ext cx="10985503" cy="318491"/>
          </a:xfrm>
          <a:prstGeom prst="rect">
            <a:avLst/>
          </a:prstGeom>
          <a:noFill/>
          <a:ln>
            <a:noFill/>
          </a:ln>
        </p:spPr>
        <p:txBody>
          <a:bodyPr spcFirstLastPara="1" wrap="square" lIns="45700" tIns="45700" rIns="45700" bIns="45700" anchor="t" anchorCtr="0">
            <a:noAutofit/>
          </a:bodyPr>
          <a:lstStyle>
            <a:lvl1pPr marL="457200" marR="0" lvl="0" indent="-228600" algn="l" rtl="0">
              <a:lnSpc>
                <a:spcPct val="100000"/>
              </a:lnSpc>
              <a:spcBef>
                <a:spcPts val="0"/>
              </a:spcBef>
              <a:spcAft>
                <a:spcPts val="0"/>
              </a:spcAft>
              <a:buClr>
                <a:schemeClr val="dk1"/>
              </a:buClr>
              <a:buSzPts val="1800"/>
              <a:buFont typeface="Arial"/>
              <a:buNone/>
              <a:defRPr sz="1800" b="1" i="0" u="none" strike="noStrike" cap="none">
                <a:solidFill>
                  <a:schemeClr val="dk1"/>
                </a:solidFill>
                <a:latin typeface="Arial"/>
                <a:ea typeface="Arial"/>
                <a:cs typeface="Arial"/>
                <a:sym typeface="Arial"/>
              </a:defRPr>
            </a:lvl1pPr>
            <a:lvl2pPr marL="914400" marR="0" lvl="1" indent="-342900" algn="l" rtl="0">
              <a:lnSpc>
                <a:spcPct val="100000"/>
              </a:lnSpc>
              <a:spcBef>
                <a:spcPts val="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2pPr>
            <a:lvl3pPr marL="1371600" marR="0" lvl="2" indent="-342900" algn="l" rtl="0">
              <a:lnSpc>
                <a:spcPct val="100000"/>
              </a:lnSpc>
              <a:spcBef>
                <a:spcPts val="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3pPr>
            <a:lvl4pPr marL="1828800" marR="0" lvl="3" indent="-342900" algn="l" rtl="0">
              <a:lnSpc>
                <a:spcPct val="100000"/>
              </a:lnSpc>
              <a:spcBef>
                <a:spcPts val="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4pPr>
            <a:lvl5pPr marL="2286000" marR="0" lvl="4" indent="-342900" algn="l" rtl="0">
              <a:lnSpc>
                <a:spcPct val="100000"/>
              </a:lnSpc>
              <a:spcBef>
                <a:spcPts val="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23" name="Google Shape;23;p19"/>
          <p:cNvSpPr txBox="1">
            <a:spLocks noGrp="1"/>
          </p:cNvSpPr>
          <p:nvPr>
            <p:ph type="title"/>
          </p:nvPr>
        </p:nvSpPr>
        <p:spPr>
          <a:xfrm>
            <a:off x="603249" y="1287496"/>
            <a:ext cx="10985503" cy="2324102"/>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5800"/>
              <a:buFont typeface="Arial"/>
              <a:buNone/>
              <a:defRPr sz="5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4" name="Google Shape;24;p19"/>
          <p:cNvSpPr txBox="1">
            <a:spLocks noGrp="1"/>
          </p:cNvSpPr>
          <p:nvPr>
            <p:ph type="body" idx="2"/>
          </p:nvPr>
        </p:nvSpPr>
        <p:spPr>
          <a:xfrm>
            <a:off x="600672" y="3611595"/>
            <a:ext cx="10985501" cy="95250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chemeClr val="dk1"/>
              </a:buClr>
              <a:buSzPts val="2750"/>
              <a:buFont typeface="Arial"/>
              <a:buNone/>
              <a:defRPr sz="2750" b="1"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25" name="Google Shape;25;p19"/>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092"/>
              <a:buFont typeface="Arial"/>
              <a:buNone/>
              <a:defRPr sz="1092"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092"/>
              <a:buFont typeface="Arial"/>
              <a:buNone/>
              <a:defRPr sz="1092"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092"/>
              <a:buFont typeface="Arial"/>
              <a:buNone/>
              <a:defRPr sz="1092"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092"/>
              <a:buFont typeface="Arial"/>
              <a:buNone/>
              <a:defRPr sz="1092"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092"/>
              <a:buFont typeface="Arial"/>
              <a:buNone/>
              <a:defRPr sz="1092"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092"/>
              <a:buFont typeface="Arial"/>
              <a:buNone/>
              <a:defRPr sz="1092"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092"/>
              <a:buFont typeface="Arial"/>
              <a:buNone/>
              <a:defRPr sz="1092"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092"/>
              <a:buFont typeface="Arial"/>
              <a:buNone/>
              <a:defRPr sz="1092"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092"/>
              <a:buFont typeface="Arial"/>
              <a:buNone/>
              <a:defRPr sz="1092"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ru-RU"/>
              <a:pPr marL="0" lvl="0" indent="0" algn="l" rtl="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Пользовательский макет">
  <p:cSld name="Пользовательский макет">
    <p:spTree>
      <p:nvGrpSpPr>
        <p:cNvPr id="1" name="Shape 26"/>
        <p:cNvGrpSpPr/>
        <p:nvPr/>
      </p:nvGrpSpPr>
      <p:grpSpPr>
        <a:xfrm>
          <a:off x="0" y="0"/>
          <a:ext cx="0" cy="0"/>
          <a:chOff x="0" y="0"/>
          <a:chExt cx="0" cy="0"/>
        </a:xfrm>
      </p:grpSpPr>
      <p:sp>
        <p:nvSpPr>
          <p:cNvPr id="27" name="Google Shape;27;p20"/>
          <p:cNvSpPr txBox="1">
            <a:spLocks noGrp="1"/>
          </p:cNvSpPr>
          <p:nvPr>
            <p:ph type="title"/>
          </p:nvPr>
        </p:nvSpPr>
        <p:spPr>
          <a:xfrm>
            <a:off x="202173" y="318641"/>
            <a:ext cx="10514926" cy="799971"/>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accent1"/>
              </a:buClr>
              <a:buSzPts val="3638"/>
              <a:buFont typeface="Arial"/>
              <a:buNone/>
              <a:defRPr sz="3638" b="0" i="0" u="none" strike="noStrike" cap="none">
                <a:solidFill>
                  <a:schemeClr val="accent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Заголовок и объект">
  <p:cSld name="Заголовок и объект">
    <p:spTree>
      <p:nvGrpSpPr>
        <p:cNvPr id="1" name="Shape 33"/>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34"/>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1_Пользовательский макет">
  <p:cSld name="1_Пользовательский макет">
    <p:spTree>
      <p:nvGrpSpPr>
        <p:cNvPr id="1" name="Shape 35"/>
        <p:cNvGrpSpPr/>
        <p:nvPr/>
      </p:nvGrpSpPr>
      <p:grpSpPr>
        <a:xfrm>
          <a:off x="0" y="0"/>
          <a:ext cx="0" cy="0"/>
          <a:chOff x="0" y="0"/>
          <a:chExt cx="0" cy="0"/>
        </a:xfrm>
      </p:grpSpPr>
      <p:sp>
        <p:nvSpPr>
          <p:cNvPr id="36" name="Google Shape;36;p25"/>
          <p:cNvSpPr txBox="1">
            <a:spLocks noGrp="1"/>
          </p:cNvSpPr>
          <p:nvPr>
            <p:ph type="title"/>
          </p:nvPr>
        </p:nvSpPr>
        <p:spPr>
          <a:xfrm>
            <a:off x="202173" y="318641"/>
            <a:ext cx="10514926" cy="799971"/>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accent1"/>
              </a:buClr>
              <a:buSzPts val="3638"/>
              <a:buFont typeface="Arial"/>
              <a:buNone/>
              <a:defRPr sz="3638" b="0" i="0" u="none" strike="noStrike" cap="none">
                <a:solidFill>
                  <a:schemeClr val="accent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1_Two Content">
  <p:cSld name="1_Two Content">
    <p:spTree>
      <p:nvGrpSpPr>
        <p:cNvPr id="1" name="Shape 37"/>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12"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4.png"/><Relationship Id="rId5" Type="http://schemas.openxmlformats.org/officeDocument/2006/relationships/slideLayout" Target="../slideLayouts/slideLayout5.xml"/><Relationship Id="rId10"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grpSp>
        <p:nvGrpSpPr>
          <p:cNvPr id="6" name="Google Shape;6;p18"/>
          <p:cNvGrpSpPr/>
          <p:nvPr/>
        </p:nvGrpSpPr>
        <p:grpSpPr>
          <a:xfrm>
            <a:off x="-15875" y="6554570"/>
            <a:ext cx="12236450" cy="327002"/>
            <a:chOff x="-15875" y="6554788"/>
            <a:chExt cx="12236450" cy="327025"/>
          </a:xfrm>
        </p:grpSpPr>
        <p:sp>
          <p:nvSpPr>
            <p:cNvPr id="7" name="Google Shape;7;p18"/>
            <p:cNvSpPr/>
            <p:nvPr/>
          </p:nvSpPr>
          <p:spPr>
            <a:xfrm>
              <a:off x="-15875" y="6554788"/>
              <a:ext cx="1503363" cy="327025"/>
            </a:xfrm>
            <a:prstGeom prst="rect">
              <a:avLst/>
            </a:prstGeom>
            <a:blipFill rotWithShape="1">
              <a:blip r:embed="rId8">
                <a:alphaModFix/>
              </a:blip>
              <a:stretch>
                <a:fillRect/>
              </a:stretch>
            </a:blipFill>
            <a:ln>
              <a:noFill/>
            </a:ln>
          </p:spPr>
          <p:txBody>
            <a:bodyPr spcFirstLastPara="1" wrap="square" lIns="41875" tIns="41875" rIns="41875" bIns="41875" anchor="ctr" anchorCtr="0">
              <a:noAutofit/>
            </a:bodyPr>
            <a:lstStyle/>
            <a:p>
              <a:pPr marL="0" marR="0" lvl="0" indent="0" algn="ctr" rtl="0">
                <a:lnSpc>
                  <a:spcPct val="100000"/>
                </a:lnSpc>
                <a:spcBef>
                  <a:spcPts val="0"/>
                </a:spcBef>
                <a:spcAft>
                  <a:spcPts val="0"/>
                </a:spcAft>
                <a:buClr>
                  <a:schemeClr val="dk1"/>
                </a:buClr>
                <a:buSzPts val="1200"/>
                <a:buFont typeface="Arial"/>
                <a:buNone/>
              </a:pPr>
              <a:endParaRPr sz="1200" b="0" i="0" u="none" strike="noStrike" cap="none">
                <a:solidFill>
                  <a:srgbClr val="5E5E5E"/>
                </a:solidFill>
                <a:latin typeface="Calibri"/>
                <a:ea typeface="Calibri"/>
                <a:cs typeface="Calibri"/>
                <a:sym typeface="Calibri"/>
              </a:endParaRPr>
            </a:p>
          </p:txBody>
        </p:sp>
        <p:sp>
          <p:nvSpPr>
            <p:cNvPr id="8" name="Google Shape;8;p18"/>
            <p:cNvSpPr/>
            <p:nvPr/>
          </p:nvSpPr>
          <p:spPr>
            <a:xfrm>
              <a:off x="1481138" y="6554788"/>
              <a:ext cx="1501775" cy="327025"/>
            </a:xfrm>
            <a:prstGeom prst="rect">
              <a:avLst/>
            </a:prstGeom>
            <a:blipFill rotWithShape="1">
              <a:blip r:embed="rId9">
                <a:alphaModFix/>
              </a:blip>
              <a:stretch>
                <a:fillRect/>
              </a:stretch>
            </a:blipFill>
            <a:ln>
              <a:noFill/>
            </a:ln>
          </p:spPr>
          <p:txBody>
            <a:bodyPr spcFirstLastPara="1" wrap="square" lIns="41875" tIns="41875" rIns="41875" bIns="41875" anchor="ctr" anchorCtr="0">
              <a:noAutofit/>
            </a:bodyPr>
            <a:lstStyle/>
            <a:p>
              <a:pPr marL="0" marR="0" lvl="0" indent="0" algn="ctr" rtl="0">
                <a:lnSpc>
                  <a:spcPct val="100000"/>
                </a:lnSpc>
                <a:spcBef>
                  <a:spcPts val="0"/>
                </a:spcBef>
                <a:spcAft>
                  <a:spcPts val="0"/>
                </a:spcAft>
                <a:buClr>
                  <a:schemeClr val="dk1"/>
                </a:buClr>
                <a:buSzPts val="1200"/>
                <a:buFont typeface="Arial"/>
                <a:buNone/>
              </a:pPr>
              <a:endParaRPr sz="1200" b="0" i="0" u="none" strike="noStrike" cap="none">
                <a:solidFill>
                  <a:srgbClr val="5E5E5E"/>
                </a:solidFill>
                <a:latin typeface="Calibri"/>
                <a:ea typeface="Calibri"/>
                <a:cs typeface="Calibri"/>
                <a:sym typeface="Calibri"/>
              </a:endParaRPr>
            </a:p>
          </p:txBody>
        </p:sp>
        <p:sp>
          <p:nvSpPr>
            <p:cNvPr id="9" name="Google Shape;9;p18"/>
            <p:cNvSpPr/>
            <p:nvPr/>
          </p:nvSpPr>
          <p:spPr>
            <a:xfrm>
              <a:off x="2968625" y="6554788"/>
              <a:ext cx="1501775" cy="327025"/>
            </a:xfrm>
            <a:prstGeom prst="rect">
              <a:avLst/>
            </a:prstGeom>
            <a:blipFill rotWithShape="1">
              <a:blip r:embed="rId10">
                <a:alphaModFix/>
              </a:blip>
              <a:stretch>
                <a:fillRect/>
              </a:stretch>
            </a:blipFill>
            <a:ln>
              <a:noFill/>
            </a:ln>
          </p:spPr>
          <p:txBody>
            <a:bodyPr spcFirstLastPara="1" wrap="square" lIns="41875" tIns="41875" rIns="41875" bIns="41875" anchor="ctr" anchorCtr="0">
              <a:noAutofit/>
            </a:bodyPr>
            <a:lstStyle/>
            <a:p>
              <a:pPr marL="0" marR="0" lvl="0" indent="0" algn="ctr" rtl="0">
                <a:lnSpc>
                  <a:spcPct val="100000"/>
                </a:lnSpc>
                <a:spcBef>
                  <a:spcPts val="0"/>
                </a:spcBef>
                <a:spcAft>
                  <a:spcPts val="0"/>
                </a:spcAft>
                <a:buClr>
                  <a:schemeClr val="dk1"/>
                </a:buClr>
                <a:buSzPts val="1200"/>
                <a:buFont typeface="Arial"/>
                <a:buNone/>
              </a:pPr>
              <a:endParaRPr sz="1200" b="0" i="0" u="none" strike="noStrike" cap="none">
                <a:solidFill>
                  <a:srgbClr val="5E5E5E"/>
                </a:solidFill>
                <a:latin typeface="Calibri"/>
                <a:ea typeface="Calibri"/>
                <a:cs typeface="Calibri"/>
                <a:sym typeface="Calibri"/>
              </a:endParaRPr>
            </a:p>
          </p:txBody>
        </p:sp>
        <p:sp>
          <p:nvSpPr>
            <p:cNvPr id="10" name="Google Shape;10;p18"/>
            <p:cNvSpPr/>
            <p:nvPr/>
          </p:nvSpPr>
          <p:spPr>
            <a:xfrm>
              <a:off x="4449763" y="6554788"/>
              <a:ext cx="1503362" cy="327025"/>
            </a:xfrm>
            <a:prstGeom prst="rect">
              <a:avLst/>
            </a:prstGeom>
            <a:blipFill rotWithShape="1">
              <a:blip r:embed="rId11">
                <a:alphaModFix/>
              </a:blip>
              <a:stretch>
                <a:fillRect/>
              </a:stretch>
            </a:blipFill>
            <a:ln>
              <a:noFill/>
            </a:ln>
          </p:spPr>
          <p:txBody>
            <a:bodyPr spcFirstLastPara="1" wrap="square" lIns="41875" tIns="41875" rIns="41875" bIns="41875" anchor="ctr" anchorCtr="0">
              <a:noAutofit/>
            </a:bodyPr>
            <a:lstStyle/>
            <a:p>
              <a:pPr marL="0" marR="0" lvl="0" indent="0" algn="ctr" rtl="0">
                <a:lnSpc>
                  <a:spcPct val="100000"/>
                </a:lnSpc>
                <a:spcBef>
                  <a:spcPts val="0"/>
                </a:spcBef>
                <a:spcAft>
                  <a:spcPts val="0"/>
                </a:spcAft>
                <a:buClr>
                  <a:schemeClr val="dk1"/>
                </a:buClr>
                <a:buSzPts val="1200"/>
                <a:buFont typeface="Arial"/>
                <a:buNone/>
              </a:pPr>
              <a:endParaRPr sz="1200" b="0" i="0" u="none" strike="noStrike" cap="none">
                <a:solidFill>
                  <a:srgbClr val="5E5E5E"/>
                </a:solidFill>
                <a:latin typeface="Calibri"/>
                <a:ea typeface="Calibri"/>
                <a:cs typeface="Calibri"/>
                <a:sym typeface="Calibri"/>
              </a:endParaRPr>
            </a:p>
          </p:txBody>
        </p:sp>
        <p:sp>
          <p:nvSpPr>
            <p:cNvPr id="11" name="Google Shape;11;p18"/>
            <p:cNvSpPr/>
            <p:nvPr/>
          </p:nvSpPr>
          <p:spPr>
            <a:xfrm>
              <a:off x="5951538" y="6554788"/>
              <a:ext cx="1501775" cy="327025"/>
            </a:xfrm>
            <a:prstGeom prst="rect">
              <a:avLst/>
            </a:prstGeom>
            <a:blipFill rotWithShape="1">
              <a:blip r:embed="rId10">
                <a:alphaModFix/>
              </a:blip>
              <a:stretch>
                <a:fillRect/>
              </a:stretch>
            </a:blipFill>
            <a:ln>
              <a:noFill/>
            </a:ln>
          </p:spPr>
          <p:txBody>
            <a:bodyPr spcFirstLastPara="1" wrap="square" lIns="41875" tIns="41875" rIns="41875" bIns="41875" anchor="ctr" anchorCtr="0">
              <a:noAutofit/>
            </a:bodyPr>
            <a:lstStyle/>
            <a:p>
              <a:pPr marL="0" marR="0" lvl="0" indent="0" algn="ctr" rtl="0">
                <a:lnSpc>
                  <a:spcPct val="100000"/>
                </a:lnSpc>
                <a:spcBef>
                  <a:spcPts val="0"/>
                </a:spcBef>
                <a:spcAft>
                  <a:spcPts val="0"/>
                </a:spcAft>
                <a:buClr>
                  <a:schemeClr val="dk1"/>
                </a:buClr>
                <a:buSzPts val="1200"/>
                <a:buFont typeface="Arial"/>
                <a:buNone/>
              </a:pPr>
              <a:endParaRPr sz="1200" b="0" i="0" u="none" strike="noStrike" cap="none">
                <a:solidFill>
                  <a:srgbClr val="5E5E5E"/>
                </a:solidFill>
                <a:latin typeface="Calibri"/>
                <a:ea typeface="Calibri"/>
                <a:cs typeface="Calibri"/>
                <a:sym typeface="Calibri"/>
              </a:endParaRPr>
            </a:p>
          </p:txBody>
        </p:sp>
        <p:sp>
          <p:nvSpPr>
            <p:cNvPr id="12" name="Google Shape;12;p18"/>
            <p:cNvSpPr/>
            <p:nvPr/>
          </p:nvSpPr>
          <p:spPr>
            <a:xfrm>
              <a:off x="7419975" y="6554788"/>
              <a:ext cx="1501775" cy="327025"/>
            </a:xfrm>
            <a:prstGeom prst="rect">
              <a:avLst/>
            </a:prstGeom>
            <a:blipFill rotWithShape="1">
              <a:blip r:embed="rId12">
                <a:alphaModFix/>
              </a:blip>
              <a:stretch>
                <a:fillRect/>
              </a:stretch>
            </a:blipFill>
            <a:ln>
              <a:noFill/>
            </a:ln>
          </p:spPr>
          <p:txBody>
            <a:bodyPr spcFirstLastPara="1" wrap="square" lIns="41875" tIns="41875" rIns="41875" bIns="41875" anchor="ctr" anchorCtr="0">
              <a:noAutofit/>
            </a:bodyPr>
            <a:lstStyle/>
            <a:p>
              <a:pPr marL="0" marR="0" lvl="0" indent="0" algn="ctr" rtl="0">
                <a:lnSpc>
                  <a:spcPct val="100000"/>
                </a:lnSpc>
                <a:spcBef>
                  <a:spcPts val="0"/>
                </a:spcBef>
                <a:spcAft>
                  <a:spcPts val="0"/>
                </a:spcAft>
                <a:buClr>
                  <a:schemeClr val="dk1"/>
                </a:buClr>
                <a:buSzPts val="1200"/>
                <a:buFont typeface="Arial"/>
                <a:buNone/>
              </a:pPr>
              <a:endParaRPr sz="1200" b="0" i="0" u="none" strike="noStrike" cap="none">
                <a:solidFill>
                  <a:srgbClr val="5E5E5E"/>
                </a:solidFill>
                <a:latin typeface="Calibri"/>
                <a:ea typeface="Calibri"/>
                <a:cs typeface="Calibri"/>
                <a:sym typeface="Calibri"/>
              </a:endParaRPr>
            </a:p>
          </p:txBody>
        </p:sp>
        <p:sp>
          <p:nvSpPr>
            <p:cNvPr id="13" name="Google Shape;13;p18"/>
            <p:cNvSpPr/>
            <p:nvPr/>
          </p:nvSpPr>
          <p:spPr>
            <a:xfrm>
              <a:off x="8920163" y="6554788"/>
              <a:ext cx="1503362" cy="327025"/>
            </a:xfrm>
            <a:prstGeom prst="rect">
              <a:avLst/>
            </a:prstGeom>
            <a:blipFill rotWithShape="1">
              <a:blip r:embed="rId8">
                <a:alphaModFix/>
              </a:blip>
              <a:stretch>
                <a:fillRect/>
              </a:stretch>
            </a:blipFill>
            <a:ln>
              <a:noFill/>
            </a:ln>
          </p:spPr>
          <p:txBody>
            <a:bodyPr spcFirstLastPara="1" wrap="square" lIns="41875" tIns="41875" rIns="41875" bIns="41875" anchor="ctr" anchorCtr="0">
              <a:noAutofit/>
            </a:bodyPr>
            <a:lstStyle/>
            <a:p>
              <a:pPr marL="0" marR="0" lvl="0" indent="0" algn="ctr" rtl="0">
                <a:lnSpc>
                  <a:spcPct val="100000"/>
                </a:lnSpc>
                <a:spcBef>
                  <a:spcPts val="0"/>
                </a:spcBef>
                <a:spcAft>
                  <a:spcPts val="0"/>
                </a:spcAft>
                <a:buClr>
                  <a:schemeClr val="dk1"/>
                </a:buClr>
                <a:buSzPts val="1200"/>
                <a:buFont typeface="Arial"/>
                <a:buNone/>
              </a:pPr>
              <a:endParaRPr sz="1200" b="0" i="0" u="none" strike="noStrike" cap="none">
                <a:solidFill>
                  <a:srgbClr val="5E5E5E"/>
                </a:solidFill>
                <a:latin typeface="Calibri"/>
                <a:ea typeface="Calibri"/>
                <a:cs typeface="Calibri"/>
                <a:sym typeface="Calibri"/>
              </a:endParaRPr>
            </a:p>
          </p:txBody>
        </p:sp>
        <p:sp>
          <p:nvSpPr>
            <p:cNvPr id="14" name="Google Shape;14;p18"/>
            <p:cNvSpPr/>
            <p:nvPr/>
          </p:nvSpPr>
          <p:spPr>
            <a:xfrm>
              <a:off x="10234613" y="6554788"/>
              <a:ext cx="1503362" cy="327025"/>
            </a:xfrm>
            <a:prstGeom prst="rect">
              <a:avLst/>
            </a:prstGeom>
            <a:blipFill rotWithShape="1">
              <a:blip r:embed="rId11">
                <a:alphaModFix/>
              </a:blip>
              <a:stretch>
                <a:fillRect/>
              </a:stretch>
            </a:blipFill>
            <a:ln>
              <a:noFill/>
            </a:ln>
          </p:spPr>
          <p:txBody>
            <a:bodyPr spcFirstLastPara="1" wrap="square" lIns="41875" tIns="41875" rIns="41875" bIns="41875" anchor="ctr" anchorCtr="0">
              <a:noAutofit/>
            </a:bodyPr>
            <a:lstStyle/>
            <a:p>
              <a:pPr marL="0" marR="0" lvl="0" indent="0" algn="ctr" rtl="0">
                <a:lnSpc>
                  <a:spcPct val="100000"/>
                </a:lnSpc>
                <a:spcBef>
                  <a:spcPts val="0"/>
                </a:spcBef>
                <a:spcAft>
                  <a:spcPts val="0"/>
                </a:spcAft>
                <a:buClr>
                  <a:schemeClr val="dk1"/>
                </a:buClr>
                <a:buSzPts val="1200"/>
                <a:buFont typeface="Arial"/>
                <a:buNone/>
              </a:pPr>
              <a:endParaRPr sz="1200" b="0" i="0" u="none" strike="noStrike" cap="none">
                <a:solidFill>
                  <a:srgbClr val="5E5E5E"/>
                </a:solidFill>
                <a:latin typeface="Calibri"/>
                <a:ea typeface="Calibri"/>
                <a:cs typeface="Calibri"/>
                <a:sym typeface="Calibri"/>
              </a:endParaRPr>
            </a:p>
          </p:txBody>
        </p:sp>
        <p:sp>
          <p:nvSpPr>
            <p:cNvPr id="15" name="Google Shape;15;p18"/>
            <p:cNvSpPr/>
            <p:nvPr/>
          </p:nvSpPr>
          <p:spPr>
            <a:xfrm>
              <a:off x="11731625" y="6554788"/>
              <a:ext cx="488950" cy="327025"/>
            </a:xfrm>
            <a:prstGeom prst="rect">
              <a:avLst/>
            </a:prstGeom>
            <a:blipFill rotWithShape="1">
              <a:blip r:embed="rId8">
                <a:alphaModFix/>
              </a:blip>
              <a:stretch>
                <a:fillRect/>
              </a:stretch>
            </a:blipFill>
            <a:ln>
              <a:noFill/>
            </a:ln>
          </p:spPr>
          <p:txBody>
            <a:bodyPr spcFirstLastPara="1" wrap="square" lIns="41875" tIns="41875" rIns="41875" bIns="41875" anchor="ctr" anchorCtr="0">
              <a:noAutofit/>
            </a:bodyPr>
            <a:lstStyle/>
            <a:p>
              <a:pPr marL="0" marR="0" lvl="0" indent="0" algn="ctr" rtl="0">
                <a:lnSpc>
                  <a:spcPct val="100000"/>
                </a:lnSpc>
                <a:spcBef>
                  <a:spcPts val="0"/>
                </a:spcBef>
                <a:spcAft>
                  <a:spcPts val="0"/>
                </a:spcAft>
                <a:buClr>
                  <a:schemeClr val="dk1"/>
                </a:buClr>
                <a:buSzPts val="1200"/>
                <a:buFont typeface="Arial"/>
                <a:buNone/>
              </a:pPr>
              <a:endParaRPr sz="1200" b="0" i="0" u="none" strike="noStrike" cap="none">
                <a:solidFill>
                  <a:srgbClr val="5E5E5E"/>
                </a:solidFill>
                <a:latin typeface="Calibri"/>
                <a:ea typeface="Calibri"/>
                <a:cs typeface="Calibri"/>
                <a:sym typeface="Calibri"/>
              </a:endParaRPr>
            </a:p>
          </p:txBody>
        </p:sp>
      </p:grpSp>
      <p:sp>
        <p:nvSpPr>
          <p:cNvPr id="16" name="Google Shape;16;p18"/>
          <p:cNvSpPr/>
          <p:nvPr/>
        </p:nvSpPr>
        <p:spPr>
          <a:xfrm>
            <a:off x="11496718" y="-7697"/>
            <a:ext cx="696871" cy="1760415"/>
          </a:xfrm>
          <a:prstGeom prst="rect">
            <a:avLst/>
          </a:prstGeom>
          <a:blipFill rotWithShape="1">
            <a:blip r:embed="rId10">
              <a:alphaModFix/>
            </a:blip>
            <a:stretch>
              <a:fillRect/>
            </a:stretch>
          </a:blipFill>
          <a:ln>
            <a:noFill/>
          </a:ln>
        </p:spPr>
        <p:txBody>
          <a:bodyPr spcFirstLastPara="1" wrap="square" lIns="25375" tIns="25375" rIns="25375" bIns="25375" anchor="ctr" anchorCtr="0">
            <a:noAutofit/>
          </a:bodyPr>
          <a:lstStyle/>
          <a:p>
            <a:pPr marL="0" marR="0" lvl="0" indent="0" algn="ctr" rtl="0">
              <a:lnSpc>
                <a:spcPct val="100000"/>
              </a:lnSpc>
              <a:spcBef>
                <a:spcPts val="0"/>
              </a:spcBef>
              <a:spcAft>
                <a:spcPts val="0"/>
              </a:spcAft>
              <a:buClr>
                <a:schemeClr val="dk1"/>
              </a:buClr>
              <a:buSzPts val="1200"/>
              <a:buFont typeface="Arial"/>
              <a:buNone/>
            </a:pPr>
            <a:endParaRPr sz="1200" b="0" i="0" u="none" strike="noStrike" cap="none">
              <a:solidFill>
                <a:srgbClr val="5E5E5E"/>
              </a:solidFill>
              <a:latin typeface="Calibri"/>
              <a:ea typeface="Calibri"/>
              <a:cs typeface="Calibri"/>
              <a:sym typeface="Calibri"/>
            </a:endParaRPr>
          </a:p>
        </p:txBody>
      </p:sp>
      <p:sp>
        <p:nvSpPr>
          <p:cNvPr id="17" name="Google Shape;17;p18"/>
          <p:cNvSpPr/>
          <p:nvPr/>
        </p:nvSpPr>
        <p:spPr>
          <a:xfrm>
            <a:off x="11496718" y="1751131"/>
            <a:ext cx="696871" cy="1760413"/>
          </a:xfrm>
          <a:prstGeom prst="rect">
            <a:avLst/>
          </a:prstGeom>
          <a:blipFill rotWithShape="1">
            <a:blip r:embed="rId8">
              <a:alphaModFix/>
            </a:blip>
            <a:stretch>
              <a:fillRect/>
            </a:stretch>
          </a:blipFill>
          <a:ln>
            <a:noFill/>
          </a:ln>
        </p:spPr>
        <p:txBody>
          <a:bodyPr spcFirstLastPara="1" wrap="square" lIns="25375" tIns="25375" rIns="25375" bIns="25375" anchor="ctr" anchorCtr="0">
            <a:noAutofit/>
          </a:bodyPr>
          <a:lstStyle/>
          <a:p>
            <a:pPr marL="0" marR="0" lvl="0" indent="0" algn="ctr" rtl="0">
              <a:lnSpc>
                <a:spcPct val="100000"/>
              </a:lnSpc>
              <a:spcBef>
                <a:spcPts val="0"/>
              </a:spcBef>
              <a:spcAft>
                <a:spcPts val="0"/>
              </a:spcAft>
              <a:buClr>
                <a:schemeClr val="dk1"/>
              </a:buClr>
              <a:buSzPts val="1200"/>
              <a:buFont typeface="Arial"/>
              <a:buNone/>
            </a:pPr>
            <a:endParaRPr sz="1200" b="0" i="0" u="none" strike="noStrike" cap="none">
              <a:solidFill>
                <a:srgbClr val="5E5E5E"/>
              </a:solidFill>
              <a:latin typeface="Calibri"/>
              <a:ea typeface="Calibri"/>
              <a:cs typeface="Calibri"/>
              <a:sym typeface="Calibri"/>
            </a:endParaRPr>
          </a:p>
        </p:txBody>
      </p:sp>
      <p:sp>
        <p:nvSpPr>
          <p:cNvPr id="18" name="Google Shape;18;p18"/>
          <p:cNvSpPr/>
          <p:nvPr/>
        </p:nvSpPr>
        <p:spPr>
          <a:xfrm>
            <a:off x="11496718" y="3505195"/>
            <a:ext cx="696871" cy="1760415"/>
          </a:xfrm>
          <a:prstGeom prst="rect">
            <a:avLst/>
          </a:prstGeom>
          <a:blipFill rotWithShape="1">
            <a:blip r:embed="rId12">
              <a:alphaModFix/>
            </a:blip>
            <a:stretch>
              <a:fillRect/>
            </a:stretch>
          </a:blipFill>
          <a:ln>
            <a:noFill/>
          </a:ln>
        </p:spPr>
        <p:txBody>
          <a:bodyPr spcFirstLastPara="1" wrap="square" lIns="25375" tIns="25375" rIns="25375" bIns="25375" anchor="ctr" anchorCtr="0">
            <a:noAutofit/>
          </a:bodyPr>
          <a:lstStyle/>
          <a:p>
            <a:pPr marL="0" marR="0" lvl="0" indent="0" algn="ctr" rtl="0">
              <a:lnSpc>
                <a:spcPct val="100000"/>
              </a:lnSpc>
              <a:spcBef>
                <a:spcPts val="0"/>
              </a:spcBef>
              <a:spcAft>
                <a:spcPts val="0"/>
              </a:spcAft>
              <a:buClr>
                <a:schemeClr val="dk1"/>
              </a:buClr>
              <a:buSzPts val="1200"/>
              <a:buFont typeface="Arial"/>
              <a:buNone/>
            </a:pPr>
            <a:endParaRPr sz="1200" b="0" i="0" u="none" strike="noStrike" cap="none">
              <a:solidFill>
                <a:srgbClr val="5E5E5E"/>
              </a:solidFill>
              <a:latin typeface="Calibri"/>
              <a:ea typeface="Calibri"/>
              <a:cs typeface="Calibri"/>
              <a:sym typeface="Calibri"/>
            </a:endParaRPr>
          </a:p>
        </p:txBody>
      </p:sp>
      <p:sp>
        <p:nvSpPr>
          <p:cNvPr id="19" name="Google Shape;19;p18"/>
          <p:cNvSpPr/>
          <p:nvPr/>
        </p:nvSpPr>
        <p:spPr>
          <a:xfrm>
            <a:off x="11496718" y="5264021"/>
            <a:ext cx="696871" cy="1290547"/>
          </a:xfrm>
          <a:prstGeom prst="rect">
            <a:avLst/>
          </a:prstGeom>
          <a:blipFill rotWithShape="1">
            <a:blip r:embed="rId10">
              <a:alphaModFix/>
            </a:blip>
            <a:stretch>
              <a:fillRect/>
            </a:stretch>
          </a:blipFill>
          <a:ln>
            <a:noFill/>
          </a:ln>
        </p:spPr>
        <p:txBody>
          <a:bodyPr spcFirstLastPara="1" wrap="square" lIns="25375" tIns="25375" rIns="25375" bIns="25375" anchor="ctr" anchorCtr="0">
            <a:noAutofit/>
          </a:bodyPr>
          <a:lstStyle/>
          <a:p>
            <a:pPr marL="0" marR="0" lvl="0" indent="0" algn="ctr" rtl="0">
              <a:lnSpc>
                <a:spcPct val="100000"/>
              </a:lnSpc>
              <a:spcBef>
                <a:spcPts val="0"/>
              </a:spcBef>
              <a:spcAft>
                <a:spcPts val="0"/>
              </a:spcAft>
              <a:buClr>
                <a:schemeClr val="dk1"/>
              </a:buClr>
              <a:buSzPts val="1200"/>
              <a:buFont typeface="Arial"/>
              <a:buNone/>
            </a:pPr>
            <a:endParaRPr sz="1200" b="0" i="0" u="none" strike="noStrike" cap="none">
              <a:solidFill>
                <a:srgbClr val="5E5E5E"/>
              </a:solidFill>
              <a:latin typeface="Calibri"/>
              <a:ea typeface="Calibri"/>
              <a:cs typeface="Calibri"/>
              <a:sym typeface="Calibri"/>
            </a:endParaRPr>
          </a:p>
        </p:txBody>
      </p:sp>
      <p:sp>
        <p:nvSpPr>
          <p:cNvPr id="20" name="Google Shape;20;p18"/>
          <p:cNvSpPr txBox="1"/>
          <p:nvPr/>
        </p:nvSpPr>
        <p:spPr>
          <a:xfrm>
            <a:off x="8988425" y="6564183"/>
            <a:ext cx="2743200" cy="307771"/>
          </a:xfrm>
          <a:prstGeom prst="rect">
            <a:avLst/>
          </a:prstGeom>
          <a:noFill/>
          <a:ln>
            <a:noFill/>
          </a:ln>
        </p:spPr>
        <p:txBody>
          <a:bodyPr spcFirstLastPara="1" wrap="square" lIns="91425" tIns="45700" rIns="91425" bIns="45700" anchor="ctr" anchorCtr="0">
            <a:spAutoFit/>
          </a:bodyPr>
          <a:lstStyle/>
          <a:p>
            <a:pPr marL="0" marR="0" lvl="0" indent="0" algn="r" rtl="0">
              <a:lnSpc>
                <a:spcPct val="100000"/>
              </a:lnSpc>
              <a:spcBef>
                <a:spcPts val="0"/>
              </a:spcBef>
              <a:spcAft>
                <a:spcPts val="0"/>
              </a:spcAft>
              <a:buClr>
                <a:srgbClr val="FFFFFF"/>
              </a:buClr>
              <a:buSzPts val="1400"/>
              <a:buFont typeface="Arial"/>
              <a:buNone/>
            </a:pPr>
            <a:fld id="{00000000-1234-1234-1234-123412341234}" type="slidenum">
              <a:rPr lang="ru-RU" sz="1400" b="1" i="0" u="none" strike="noStrike" cap="none">
                <a:solidFill>
                  <a:srgbClr val="FFFFFF"/>
                </a:solidFill>
                <a:latin typeface="Arial"/>
                <a:ea typeface="Arial"/>
                <a:cs typeface="Arial"/>
                <a:sym typeface="Arial"/>
              </a:rPr>
              <a:pPr marL="0" marR="0" lvl="0" indent="0" algn="r" rtl="0">
                <a:lnSpc>
                  <a:spcPct val="100000"/>
                </a:lnSpc>
                <a:spcBef>
                  <a:spcPts val="0"/>
                </a:spcBef>
                <a:spcAft>
                  <a:spcPts val="0"/>
                </a:spcAft>
                <a:buClr>
                  <a:srgbClr val="FFFFFF"/>
                </a:buClr>
                <a:buSzPts val="1400"/>
                <a:buFont typeface="Arial"/>
                <a:buNone/>
              </a:pPr>
              <a:t>‹#›</a:t>
            </a:fld>
            <a:endParaRPr sz="1400" b="1" i="0" u="none" strike="noStrike" cap="none">
              <a:solidFill>
                <a:srgbClr val="FFFFFF"/>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3" r:id="rId3"/>
    <p:sldLayoutId id="2147483654" r:id="rId4"/>
    <p:sldLayoutId id="2147483655" r:id="rId5"/>
    <p:sldLayoutId id="2147483656"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xmlns="">
        <p15:guide id="1" orient="horz" pos="3562">
          <p15:clr>
            <a:srgbClr val="F26B43"/>
          </p15:clr>
        </p15:guide>
        <p15:guide id="2" pos="633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1"/>
        <p:cNvGrpSpPr/>
        <p:nvPr/>
      </p:nvGrpSpPr>
      <p:grpSpPr>
        <a:xfrm>
          <a:off x="0" y="0"/>
          <a:ext cx="0" cy="0"/>
          <a:chOff x="0" y="0"/>
          <a:chExt cx="0" cy="0"/>
        </a:xfrm>
      </p:grpSpPr>
      <p:pic>
        <p:nvPicPr>
          <p:cNvPr id="42" name="Google Shape;42;p1" descr="IMG_6814.png"/>
          <p:cNvPicPr preferRelativeResize="0"/>
          <p:nvPr/>
        </p:nvPicPr>
        <p:blipFill rotWithShape="1">
          <a:blip r:embed="rId3">
            <a:alphaModFix/>
          </a:blip>
          <a:srcRect/>
          <a:stretch/>
        </p:blipFill>
        <p:spPr>
          <a:xfrm>
            <a:off x="-59892" y="240"/>
            <a:ext cx="12251465" cy="6892441"/>
          </a:xfrm>
          <a:prstGeom prst="rect">
            <a:avLst/>
          </a:prstGeom>
          <a:noFill/>
          <a:ln>
            <a:noFill/>
          </a:ln>
        </p:spPr>
      </p:pic>
      <p:sp>
        <p:nvSpPr>
          <p:cNvPr id="44" name="Google Shape;44;p1"/>
          <p:cNvSpPr txBox="1"/>
          <p:nvPr/>
        </p:nvSpPr>
        <p:spPr>
          <a:xfrm>
            <a:off x="227616" y="2123087"/>
            <a:ext cx="8820712" cy="1260048"/>
          </a:xfrm>
          <a:prstGeom prst="rect">
            <a:avLst/>
          </a:prstGeom>
          <a:noFill/>
          <a:ln>
            <a:noFill/>
          </a:ln>
        </p:spPr>
        <p:txBody>
          <a:bodyPr spcFirstLastPara="1" wrap="square" lIns="91425" tIns="45700" rIns="91425" bIns="45700" anchor="t" anchorCtr="0">
            <a:spAutoFit/>
          </a:bodyPr>
          <a:lstStyle/>
          <a:p>
            <a:pPr marL="7701">
              <a:lnSpc>
                <a:spcPct val="101924"/>
              </a:lnSpc>
              <a:spcBef>
                <a:spcPts val="55"/>
              </a:spcBef>
              <a:buSzPts val="3638"/>
            </a:pPr>
            <a:r>
              <a:rPr lang="ru-RU" sz="3638" b="1" dirty="0">
                <a:solidFill>
                  <a:srgbClr val="FFFFFF"/>
                </a:solidFill>
              </a:rPr>
              <a:t>Экскурсионная квест-платформа «</a:t>
            </a:r>
            <a:r>
              <a:rPr lang="en-US" sz="3638" b="1" dirty="0" err="1">
                <a:solidFill>
                  <a:srgbClr val="FFFFFF"/>
                </a:solidFill>
              </a:rPr>
              <a:t>ExpeditionXperience</a:t>
            </a:r>
            <a:r>
              <a:rPr lang="en-US" sz="3638" b="1" dirty="0">
                <a:solidFill>
                  <a:srgbClr val="FFFFFF"/>
                </a:solidFill>
              </a:rPr>
              <a:t>»</a:t>
            </a:r>
          </a:p>
        </p:txBody>
      </p:sp>
      <p:pic>
        <p:nvPicPr>
          <p:cNvPr id="45" name="Google Shape;45;p1"/>
          <p:cNvPicPr preferRelativeResize="0"/>
          <p:nvPr/>
        </p:nvPicPr>
        <p:blipFill rotWithShape="1">
          <a:blip r:embed="rId4">
            <a:alphaModFix/>
          </a:blip>
          <a:srcRect/>
          <a:stretch/>
        </p:blipFill>
        <p:spPr>
          <a:xfrm>
            <a:off x="119336" y="186317"/>
            <a:ext cx="2104735" cy="1658507"/>
          </a:xfrm>
          <a:prstGeom prst="rect">
            <a:avLst/>
          </a:prstGeom>
          <a:noFill/>
          <a:ln>
            <a:noFill/>
          </a:ln>
        </p:spPr>
      </p:pic>
      <p:pic>
        <p:nvPicPr>
          <p:cNvPr id="3" name="Рисунок 2">
            <a:extLst>
              <a:ext uri="{FF2B5EF4-FFF2-40B4-BE49-F238E27FC236}">
                <a16:creationId xmlns:a16="http://schemas.microsoft.com/office/drawing/2014/main" xmlns="" id="{6CF396F4-ECF1-4AA2-B968-58F99B36D9C5}"/>
              </a:ext>
            </a:extLst>
          </p:cNvPr>
          <p:cNvPicPr>
            <a:picLocks noChangeAspect="1"/>
          </p:cNvPicPr>
          <p:nvPr/>
        </p:nvPicPr>
        <p:blipFill>
          <a:blip r:embed="rId5"/>
          <a:stretch>
            <a:fillRect/>
          </a:stretch>
        </p:blipFill>
        <p:spPr>
          <a:xfrm>
            <a:off x="4660316" y="4021314"/>
            <a:ext cx="2871367" cy="287136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5"/>
        <p:cNvGrpSpPr/>
        <p:nvPr/>
      </p:nvGrpSpPr>
      <p:grpSpPr>
        <a:xfrm>
          <a:off x="0" y="0"/>
          <a:ext cx="0" cy="0"/>
          <a:chOff x="0" y="0"/>
          <a:chExt cx="0" cy="0"/>
        </a:xfrm>
      </p:grpSpPr>
      <p:sp>
        <p:nvSpPr>
          <p:cNvPr id="56" name="Google Shape;56;p3"/>
          <p:cNvSpPr txBox="1">
            <a:spLocks noGrp="1"/>
          </p:cNvSpPr>
          <p:nvPr>
            <p:ph type="title"/>
          </p:nvPr>
        </p:nvSpPr>
        <p:spPr>
          <a:xfrm>
            <a:off x="202173" y="318641"/>
            <a:ext cx="10514926" cy="79997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accent1"/>
              </a:buClr>
              <a:buSzPts val="3600"/>
              <a:buFont typeface="Arial"/>
              <a:buNone/>
            </a:pPr>
            <a:r>
              <a:rPr lang="ru-RU"/>
              <a:t>ПОЛЬЗОВАТЕЛЬ И ПРОБЛЕМА</a:t>
            </a:r>
            <a:br>
              <a:rPr lang="ru-RU"/>
            </a:br>
            <a:r>
              <a:rPr lang="ru-RU"/>
              <a:t/>
            </a:r>
            <a:br>
              <a:rPr lang="ru-RU"/>
            </a:br>
            <a:endParaRPr/>
          </a:p>
        </p:txBody>
      </p:sp>
      <p:graphicFrame>
        <p:nvGraphicFramePr>
          <p:cNvPr id="2" name="Таблица 1">
            <a:extLst>
              <a:ext uri="{FF2B5EF4-FFF2-40B4-BE49-F238E27FC236}">
                <a16:creationId xmlns:a16="http://schemas.microsoft.com/office/drawing/2014/main" xmlns="" id="{AEBC78A4-0B51-47B1-BDBB-1706884F87D4}"/>
              </a:ext>
            </a:extLst>
          </p:cNvPr>
          <p:cNvGraphicFramePr>
            <a:graphicFrameLocks noGrp="1"/>
          </p:cNvGraphicFramePr>
          <p:nvPr>
            <p:extLst>
              <p:ext uri="{D42A27DB-BD31-4B8C-83A1-F6EECF244321}">
                <p14:modId xmlns:p14="http://schemas.microsoft.com/office/powerpoint/2010/main" xmlns="" val="589878271"/>
              </p:ext>
            </p:extLst>
          </p:nvPr>
        </p:nvGraphicFramePr>
        <p:xfrm>
          <a:off x="527113" y="1118612"/>
          <a:ext cx="6241332" cy="3095169"/>
        </p:xfrm>
        <a:graphic>
          <a:graphicData uri="http://schemas.openxmlformats.org/drawingml/2006/table">
            <a:tbl>
              <a:tblPr firstRow="1" bandRow="1">
                <a:noFill/>
                <a:tableStyleId>{0CB60DEF-E4D2-4328-9374-F8487588C77A}</a:tableStyleId>
              </a:tblPr>
              <a:tblGrid>
                <a:gridCol w="3115952">
                  <a:extLst>
                    <a:ext uri="{9D8B030D-6E8A-4147-A177-3AD203B41FA5}">
                      <a16:colId xmlns:a16="http://schemas.microsoft.com/office/drawing/2014/main" xmlns="" val="2702843802"/>
                    </a:ext>
                  </a:extLst>
                </a:gridCol>
                <a:gridCol w="3125380">
                  <a:extLst>
                    <a:ext uri="{9D8B030D-6E8A-4147-A177-3AD203B41FA5}">
                      <a16:colId xmlns:a16="http://schemas.microsoft.com/office/drawing/2014/main" xmlns="" val="2787270070"/>
                    </a:ext>
                  </a:extLst>
                </a:gridCol>
              </a:tblGrid>
              <a:tr h="963773">
                <a:tc>
                  <a:txBody>
                    <a:bodyPr/>
                    <a:lstStyle/>
                    <a:p>
                      <a:pPr marL="0" marR="0" lvl="0" indent="0" algn="ctr" rtl="0">
                        <a:lnSpc>
                          <a:spcPct val="100000"/>
                        </a:lnSpc>
                        <a:spcBef>
                          <a:spcPts val="0"/>
                        </a:spcBef>
                        <a:spcAft>
                          <a:spcPts val="0"/>
                        </a:spcAft>
                        <a:buClr>
                          <a:srgbClr val="000000"/>
                        </a:buClr>
                        <a:buSzPts val="1800"/>
                        <a:buFont typeface="Arial"/>
                        <a:buNone/>
                      </a:pPr>
                      <a:r>
                        <a:rPr lang="ru-RU" sz="1800" u="none" strike="noStrike" cap="none" dirty="0"/>
                        <a:t>Клиентский сегмент</a:t>
                      </a:r>
                    </a:p>
                    <a:p>
                      <a:pPr marL="0" marR="0" lvl="0" indent="0" algn="ctr" rtl="0">
                        <a:lnSpc>
                          <a:spcPct val="100000"/>
                        </a:lnSpc>
                        <a:spcBef>
                          <a:spcPts val="0"/>
                        </a:spcBef>
                        <a:spcAft>
                          <a:spcPts val="0"/>
                        </a:spcAft>
                        <a:buClr>
                          <a:srgbClr val="000000"/>
                        </a:buClr>
                        <a:buSzPts val="1800"/>
                        <a:buFont typeface="Arial"/>
                        <a:buNone/>
                      </a:pPr>
                      <a:endParaRPr sz="1400" u="none" strike="noStrike" cap="none" dirty="0"/>
                    </a:p>
                  </a:txBody>
                  <a:tcPr marL="91450" marR="91450" marT="45725" marB="45725">
                    <a:lnL w="12700" cap="flat" cmpd="sng">
                      <a:solidFill>
                        <a:schemeClr val="lt2"/>
                      </a:solidFill>
                      <a:prstDash val="solid"/>
                      <a:round/>
                      <a:headEnd type="none" w="sm" len="sm"/>
                      <a:tailEnd type="none" w="sm" len="sm"/>
                    </a:lnL>
                    <a:lnR w="12700" cap="flat" cmpd="sng">
                      <a:solidFill>
                        <a:schemeClr val="lt2"/>
                      </a:solidFill>
                      <a:prstDash val="solid"/>
                      <a:round/>
                      <a:headEnd type="none" w="sm" len="sm"/>
                      <a:tailEnd type="none" w="sm" len="sm"/>
                    </a:lnR>
                    <a:lnT w="12700" cap="flat" cmpd="sng">
                      <a:solidFill>
                        <a:schemeClr val="lt2"/>
                      </a:solidFill>
                      <a:prstDash val="solid"/>
                      <a:round/>
                      <a:headEnd type="none" w="sm" len="sm"/>
                      <a:tailEnd type="none" w="sm" len="sm"/>
                    </a:lnT>
                    <a:lnB w="12700" cap="flat" cmpd="sng">
                      <a:solidFill>
                        <a:schemeClr val="lt2"/>
                      </a:solidFill>
                      <a:prstDash val="solid"/>
                      <a:round/>
                      <a:headEnd type="none" w="sm" len="sm"/>
                      <a:tailEnd type="none" w="sm" len="sm"/>
                    </a:lnB>
                    <a:solidFill>
                      <a:srgbClr val="6CB1C3"/>
                    </a:solidFill>
                  </a:tcPr>
                </a:tc>
                <a:tc>
                  <a:txBody>
                    <a:bodyPr/>
                    <a:lstStyle/>
                    <a:p>
                      <a:pPr marL="0" marR="0" lvl="0" indent="0" algn="ctr" rtl="0">
                        <a:lnSpc>
                          <a:spcPct val="100000"/>
                        </a:lnSpc>
                        <a:spcBef>
                          <a:spcPts val="0"/>
                        </a:spcBef>
                        <a:spcAft>
                          <a:spcPts val="0"/>
                        </a:spcAft>
                        <a:buClr>
                          <a:srgbClr val="FFFFFF"/>
                        </a:buClr>
                        <a:buSzPts val="1800"/>
                        <a:buFont typeface="Arial"/>
                        <a:buNone/>
                      </a:pPr>
                      <a:r>
                        <a:rPr lang="ru-RU" sz="1800" b="1" i="0" u="none" strike="noStrike" cap="none" dirty="0">
                          <a:solidFill>
                            <a:srgbClr val="FFFFFF"/>
                          </a:solidFill>
                          <a:latin typeface="Arial"/>
                          <a:ea typeface="Arial"/>
                          <a:cs typeface="Arial"/>
                          <a:sym typeface="Arial"/>
                        </a:rPr>
                        <a:t>Проблема</a:t>
                      </a:r>
                    </a:p>
                    <a:p>
                      <a:pPr marL="0" marR="0" lvl="0" indent="0" algn="ctr" rtl="0">
                        <a:lnSpc>
                          <a:spcPct val="100000"/>
                        </a:lnSpc>
                        <a:spcBef>
                          <a:spcPts val="0"/>
                        </a:spcBef>
                        <a:spcAft>
                          <a:spcPts val="0"/>
                        </a:spcAft>
                        <a:buClr>
                          <a:srgbClr val="FFFFFF"/>
                        </a:buClr>
                        <a:buSzPts val="1800"/>
                        <a:buFont typeface="Arial"/>
                        <a:buNone/>
                      </a:pPr>
                      <a:endParaRPr sz="1400" u="none" strike="noStrike" cap="none" dirty="0"/>
                    </a:p>
                  </a:txBody>
                  <a:tcPr marL="91450" marR="91450" marT="45725" marB="45725">
                    <a:lnL w="12700" cap="flat" cmpd="sng">
                      <a:solidFill>
                        <a:schemeClr val="lt2"/>
                      </a:solidFill>
                      <a:prstDash val="solid"/>
                      <a:round/>
                      <a:headEnd type="none" w="sm" len="sm"/>
                      <a:tailEnd type="none" w="sm" len="sm"/>
                    </a:lnL>
                    <a:lnR w="12700" cap="flat" cmpd="sng">
                      <a:solidFill>
                        <a:schemeClr val="lt2"/>
                      </a:solidFill>
                      <a:prstDash val="solid"/>
                      <a:round/>
                      <a:headEnd type="none" w="sm" len="sm"/>
                      <a:tailEnd type="none" w="sm" len="sm"/>
                    </a:lnR>
                    <a:lnT w="12700" cap="flat" cmpd="sng">
                      <a:solidFill>
                        <a:schemeClr val="lt2"/>
                      </a:solidFill>
                      <a:prstDash val="solid"/>
                      <a:round/>
                      <a:headEnd type="none" w="sm" len="sm"/>
                      <a:tailEnd type="none" w="sm" len="sm"/>
                    </a:lnT>
                    <a:lnB w="12700" cap="flat" cmpd="sng">
                      <a:solidFill>
                        <a:schemeClr val="lt2"/>
                      </a:solidFill>
                      <a:prstDash val="solid"/>
                      <a:round/>
                      <a:headEnd type="none" w="sm" len="sm"/>
                      <a:tailEnd type="none" w="sm" len="sm"/>
                    </a:lnB>
                    <a:solidFill>
                      <a:srgbClr val="6CB1C3"/>
                    </a:solidFill>
                  </a:tcPr>
                </a:tc>
                <a:extLst>
                  <a:ext uri="{0D108BD9-81ED-4DB2-BD59-A6C34878D82A}">
                    <a16:rowId xmlns:a16="http://schemas.microsoft.com/office/drawing/2014/main" xmlns="" val="85873495"/>
                  </a:ext>
                </a:extLst>
              </a:tr>
              <a:tr h="2131396">
                <a:tc>
                  <a:txBody>
                    <a:bodyPr/>
                    <a:lstStyle/>
                    <a:p>
                      <a:pPr marL="0" marR="0" lvl="0" indent="0" algn="ctr" rtl="0">
                        <a:lnSpc>
                          <a:spcPct val="100000"/>
                        </a:lnSpc>
                        <a:spcBef>
                          <a:spcPts val="0"/>
                        </a:spcBef>
                        <a:spcAft>
                          <a:spcPts val="0"/>
                        </a:spcAft>
                        <a:buClr>
                          <a:srgbClr val="FFFFFF"/>
                        </a:buClr>
                        <a:buSzPts val="1200"/>
                        <a:buFont typeface="Arial"/>
                        <a:buNone/>
                      </a:pPr>
                      <a:r>
                        <a:rPr lang="ru-RU" sz="1200" b="0" i="0" u="none" strike="noStrike" cap="none" dirty="0">
                          <a:solidFill>
                            <a:srgbClr val="FFFFFF"/>
                          </a:solidFill>
                          <a:latin typeface="Arial"/>
                          <a:ea typeface="Arial"/>
                          <a:cs typeface="Arial"/>
                          <a:sym typeface="Arial"/>
                        </a:rPr>
                        <a:t>Молодежь от 14 до 35 лет</a:t>
                      </a:r>
                    </a:p>
                    <a:p>
                      <a:pPr marL="0" marR="0" lvl="0" indent="0" algn="ctr" rtl="0">
                        <a:lnSpc>
                          <a:spcPct val="100000"/>
                        </a:lnSpc>
                        <a:spcBef>
                          <a:spcPts val="0"/>
                        </a:spcBef>
                        <a:spcAft>
                          <a:spcPts val="0"/>
                        </a:spcAft>
                        <a:buClr>
                          <a:srgbClr val="FFFFFF"/>
                        </a:buClr>
                        <a:buSzPts val="1200"/>
                        <a:buFont typeface="Arial"/>
                        <a:buNone/>
                      </a:pPr>
                      <a:endParaRPr sz="1400" u="none" strike="noStrike" cap="none" dirty="0"/>
                    </a:p>
                  </a:txBody>
                  <a:tcPr marL="91450" marR="91450" marT="45725" marB="45725">
                    <a:lnL w="12700" cap="flat" cmpd="sng">
                      <a:solidFill>
                        <a:schemeClr val="lt2"/>
                      </a:solidFill>
                      <a:prstDash val="solid"/>
                      <a:round/>
                      <a:headEnd type="none" w="sm" len="sm"/>
                      <a:tailEnd type="none" w="sm" len="sm"/>
                    </a:lnL>
                    <a:lnR w="12700" cap="flat" cmpd="sng">
                      <a:solidFill>
                        <a:schemeClr val="lt2"/>
                      </a:solidFill>
                      <a:prstDash val="solid"/>
                      <a:round/>
                      <a:headEnd type="none" w="sm" len="sm"/>
                      <a:tailEnd type="none" w="sm" len="sm"/>
                    </a:lnR>
                    <a:lnT w="12700" cap="flat" cmpd="sng">
                      <a:solidFill>
                        <a:schemeClr val="lt2"/>
                      </a:solidFill>
                      <a:prstDash val="solid"/>
                      <a:round/>
                      <a:headEnd type="none" w="sm" len="sm"/>
                      <a:tailEnd type="none" w="sm" len="sm"/>
                    </a:lnT>
                    <a:lnB w="12700" cap="flat" cmpd="sng">
                      <a:solidFill>
                        <a:schemeClr val="lt2"/>
                      </a:solidFill>
                      <a:prstDash val="solid"/>
                      <a:round/>
                      <a:headEnd type="none" w="sm" len="sm"/>
                      <a:tailEnd type="none" w="sm" len="sm"/>
                    </a:lnB>
                    <a:solidFill>
                      <a:srgbClr val="6CB1C3"/>
                    </a:solidFill>
                  </a:tcPr>
                </a:tc>
                <a:tc>
                  <a:txBody>
                    <a:bodyPr/>
                    <a:lstStyle/>
                    <a:p>
                      <a:pPr marL="0" marR="0" lvl="0" indent="0" algn="l" rtl="0">
                        <a:lnSpc>
                          <a:spcPct val="100000"/>
                        </a:lnSpc>
                        <a:spcBef>
                          <a:spcPts val="0"/>
                        </a:spcBef>
                        <a:spcAft>
                          <a:spcPts val="0"/>
                        </a:spcAft>
                        <a:buClr>
                          <a:schemeClr val="dk1"/>
                        </a:buClr>
                        <a:buSzPts val="1200"/>
                        <a:buFont typeface="Arial"/>
                        <a:buNone/>
                      </a:pPr>
                      <a:r>
                        <a:rPr lang="ru-RU" sz="1200" b="0" i="0" u="none" strike="noStrike" cap="none" dirty="0">
                          <a:solidFill>
                            <a:schemeClr val="dk1"/>
                          </a:solidFill>
                          <a:latin typeface="Arial"/>
                          <a:ea typeface="Arial"/>
                          <a:cs typeface="Arial"/>
                          <a:sym typeface="Arial"/>
                        </a:rPr>
                        <a:t>Скучно, нужно что-то время, нужно что-то организовать в короткие сроки, проблема с высокой стоимостью продукта для массовой истории</a:t>
                      </a:r>
                      <a:br>
                        <a:rPr lang="ru-RU" sz="1200" b="0" i="0" u="none" strike="noStrike" cap="none" dirty="0">
                          <a:solidFill>
                            <a:schemeClr val="dk1"/>
                          </a:solidFill>
                          <a:latin typeface="Arial"/>
                          <a:ea typeface="Arial"/>
                          <a:cs typeface="Arial"/>
                          <a:sym typeface="Arial"/>
                        </a:rPr>
                      </a:br>
                      <a:r>
                        <a:rPr lang="ru-RU" sz="1200" b="0" i="0" u="none" strike="noStrike" cap="none" dirty="0">
                          <a:solidFill>
                            <a:schemeClr val="dk1"/>
                          </a:solidFill>
                          <a:latin typeface="Arial"/>
                          <a:ea typeface="Arial"/>
                          <a:cs typeface="Arial"/>
                          <a:sym typeface="Arial"/>
                        </a:rPr>
                        <a:t>В сжатый момент охватить большое количество контента</a:t>
                      </a:r>
                      <a:br>
                        <a:rPr lang="ru-RU" sz="1200" b="0" i="0" u="none" strike="noStrike" cap="none" dirty="0">
                          <a:solidFill>
                            <a:schemeClr val="dk1"/>
                          </a:solidFill>
                          <a:latin typeface="Arial"/>
                          <a:ea typeface="Arial"/>
                          <a:cs typeface="Arial"/>
                          <a:sym typeface="Arial"/>
                        </a:rPr>
                      </a:br>
                      <a:r>
                        <a:rPr lang="ru-RU" sz="1200" b="0" i="0" u="none" strike="noStrike" cap="none" dirty="0">
                          <a:solidFill>
                            <a:schemeClr val="dk1"/>
                          </a:solidFill>
                          <a:latin typeface="Arial"/>
                          <a:ea typeface="Arial"/>
                          <a:cs typeface="Arial"/>
                          <a:sym typeface="Arial"/>
                        </a:rPr>
                        <a:t>Устаревший формат подачи образовательного контента</a:t>
                      </a:r>
                    </a:p>
                  </a:txBody>
                  <a:tcPr marL="91450" marR="91450" marT="45725" marB="45725" anchor="ctr">
                    <a:lnL w="12700" cap="flat" cmpd="sng">
                      <a:solidFill>
                        <a:schemeClr val="lt2"/>
                      </a:solidFill>
                      <a:prstDash val="solid"/>
                      <a:round/>
                      <a:headEnd type="none" w="sm" len="sm"/>
                      <a:tailEnd type="none" w="sm" len="sm"/>
                    </a:lnL>
                    <a:lnR w="12700" cap="flat" cmpd="sng">
                      <a:solidFill>
                        <a:schemeClr val="lt2"/>
                      </a:solidFill>
                      <a:prstDash val="solid"/>
                      <a:round/>
                      <a:headEnd type="none" w="sm" len="sm"/>
                      <a:tailEnd type="none" w="sm" len="sm"/>
                    </a:lnR>
                    <a:lnT w="12700" cap="flat" cmpd="sng">
                      <a:solidFill>
                        <a:schemeClr val="lt2"/>
                      </a:solidFill>
                      <a:prstDash val="solid"/>
                      <a:round/>
                      <a:headEnd type="none" w="sm" len="sm"/>
                      <a:tailEnd type="none" w="sm" len="sm"/>
                    </a:lnT>
                    <a:lnB w="12700" cap="flat" cmpd="sng">
                      <a:solidFill>
                        <a:schemeClr val="lt2"/>
                      </a:solidFill>
                      <a:prstDash val="solid"/>
                      <a:round/>
                      <a:headEnd type="none" w="sm" len="sm"/>
                      <a:tailEnd type="none" w="sm" len="sm"/>
                    </a:lnB>
                  </a:tcPr>
                </a:tc>
                <a:extLst>
                  <a:ext uri="{0D108BD9-81ED-4DB2-BD59-A6C34878D82A}">
                    <a16:rowId xmlns:a16="http://schemas.microsoft.com/office/drawing/2014/main" xmlns="" val="1027208940"/>
                  </a:ext>
                </a:extLst>
              </a:tr>
            </a:tbl>
          </a:graphicData>
        </a:graphic>
      </p:graphicFrame>
      <p:pic>
        <p:nvPicPr>
          <p:cNvPr id="4098" name="Picture 2" descr="молодёжь, котрой Скучно, нужно что-то время, нужно что-то организовать в короткие сроки, проблема с высокой стоимостью продукта для массовой историиВ сжатый момент охватить большое количество контентаУстаревший формат подачи образовательного контента. Изображение 4 из 4">
            <a:extLst>
              <a:ext uri="{FF2B5EF4-FFF2-40B4-BE49-F238E27FC236}">
                <a16:creationId xmlns:a16="http://schemas.microsoft.com/office/drawing/2014/main" xmlns="" id="{FADA4849-755C-4628-89AB-A2244DF041A5}"/>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768445" y="2666196"/>
            <a:ext cx="3343275" cy="3343275"/>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4"/>
          <p:cNvSpPr txBox="1">
            <a:spLocks noGrp="1"/>
          </p:cNvSpPr>
          <p:nvPr>
            <p:ph type="title"/>
          </p:nvPr>
        </p:nvSpPr>
        <p:spPr>
          <a:xfrm>
            <a:off x="202173" y="318641"/>
            <a:ext cx="10514926" cy="79997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accent1"/>
              </a:buClr>
              <a:buSzPts val="3600"/>
              <a:buFont typeface="Arial"/>
              <a:buNone/>
            </a:pPr>
            <a:r>
              <a:rPr lang="ru-RU" dirty="0"/>
              <a:t>КАК УЖЕ РЕШАЕТСЯ ПРОБЛЕМА</a:t>
            </a:r>
            <a:br>
              <a:rPr lang="ru-RU" dirty="0"/>
            </a:br>
            <a:r>
              <a:rPr lang="ru-RU" dirty="0"/>
              <a:t/>
            </a:r>
            <a:br>
              <a:rPr lang="ru-RU" dirty="0"/>
            </a:br>
            <a:endParaRPr dirty="0"/>
          </a:p>
        </p:txBody>
      </p:sp>
      <p:sp>
        <p:nvSpPr>
          <p:cNvPr id="4" name="Rectangle 6">
            <a:extLst>
              <a:ext uri="{FF2B5EF4-FFF2-40B4-BE49-F238E27FC236}">
                <a16:creationId xmlns:a16="http://schemas.microsoft.com/office/drawing/2014/main" xmlns="" id="{B65D4D5E-C392-4837-B806-42F5BD8FB6CC}"/>
              </a:ext>
            </a:extLst>
          </p:cNvPr>
          <p:cNvSpPr/>
          <p:nvPr/>
        </p:nvSpPr>
        <p:spPr>
          <a:xfrm>
            <a:off x="1814127" y="2209150"/>
            <a:ext cx="2387693" cy="1015663"/>
          </a:xfrm>
          <a:prstGeom prst="rect">
            <a:avLst/>
          </a:prstGeom>
        </p:spPr>
        <p:txBody>
          <a:bodyPr wrap="square">
            <a:spAutoFit/>
          </a:bodyPr>
          <a:lstStyle/>
          <a:p>
            <a:pPr algn="r"/>
            <a:r>
              <a:rPr lang="ru-RU" sz="2000" dirty="0">
                <a:solidFill>
                  <a:schemeClr val="accent2"/>
                </a:solidFill>
                <a:ea typeface="VTB Group Cond" panose="020B0506050504020204" pitchFamily="34" charset="77"/>
              </a:rPr>
              <a:t>Интерактивные платформы обучения</a:t>
            </a:r>
            <a:endParaRPr lang="en-US" sz="2000" dirty="0">
              <a:solidFill>
                <a:schemeClr val="accent2"/>
              </a:solidFill>
              <a:ea typeface="VTB Group Cond" panose="020B0506050504020204" pitchFamily="34" charset="77"/>
            </a:endParaRPr>
          </a:p>
        </p:txBody>
      </p:sp>
      <p:sp>
        <p:nvSpPr>
          <p:cNvPr id="5" name="Oval 409">
            <a:extLst>
              <a:ext uri="{FF2B5EF4-FFF2-40B4-BE49-F238E27FC236}">
                <a16:creationId xmlns:a16="http://schemas.microsoft.com/office/drawing/2014/main" xmlns="" id="{91E9609E-D65E-4A23-BF27-B9D4E6ADF752}"/>
              </a:ext>
            </a:extLst>
          </p:cNvPr>
          <p:cNvSpPr/>
          <p:nvPr/>
        </p:nvSpPr>
        <p:spPr>
          <a:xfrm>
            <a:off x="3882522" y="1765116"/>
            <a:ext cx="4280750" cy="4280749"/>
          </a:xfrm>
          <a:prstGeom prst="ellipse">
            <a:avLst/>
          </a:prstGeom>
          <a:gradFill flip="none" rotWithShape="1">
            <a:gsLst>
              <a:gs pos="100000">
                <a:schemeClr val="bg1">
                  <a:lumMod val="85000"/>
                  <a:alpha val="34000"/>
                </a:schemeClr>
              </a:gs>
              <a:gs pos="0">
                <a:schemeClr val="bg1">
                  <a:lumMod val="50000"/>
                  <a:alpha val="41000"/>
                </a:schemeClr>
              </a:gs>
            </a:gsLst>
            <a:lin ang="13800000" scaled="0"/>
            <a:tileRect/>
          </a:gradFill>
          <a:ln w="12700" cap="flat" cmpd="sng" algn="ctr">
            <a:noFill/>
            <a:prstDash val="solid"/>
            <a:miter lim="800000"/>
          </a:ln>
          <a:effectLst>
            <a:glow>
              <a:schemeClr val="bg1"/>
            </a:glow>
            <a:outerShdw blurRad="1270000" sx="102000" sy="102000" algn="ctr" rotWithShape="0">
              <a:srgbClr val="367CFF">
                <a:alpha val="13000"/>
              </a:srgbClr>
            </a:outerShdw>
            <a:softEdge rad="0"/>
          </a:effectLst>
        </p:spPr>
        <p:txBody>
          <a:bodyPr rtlCol="0" anchor="ctr"/>
          <a:lstStyle/>
          <a:p>
            <a:pPr algn="ctr" defTabSz="914400"/>
            <a:endParaRPr lang="ru-RU" sz="450" kern="0" dirty="0">
              <a:solidFill>
                <a:srgbClr val="FFFFFF"/>
              </a:solidFill>
            </a:endParaRPr>
          </a:p>
        </p:txBody>
      </p:sp>
      <p:sp>
        <p:nvSpPr>
          <p:cNvPr id="6" name="Овал 53">
            <a:extLst>
              <a:ext uri="{FF2B5EF4-FFF2-40B4-BE49-F238E27FC236}">
                <a16:creationId xmlns:a16="http://schemas.microsoft.com/office/drawing/2014/main" xmlns="" id="{40757745-7A88-41C8-B3B1-DAFCBBEF28FC}"/>
              </a:ext>
            </a:extLst>
          </p:cNvPr>
          <p:cNvSpPr/>
          <p:nvPr/>
        </p:nvSpPr>
        <p:spPr>
          <a:xfrm>
            <a:off x="4087541" y="1947089"/>
            <a:ext cx="3949223" cy="3881955"/>
          </a:xfrm>
          <a:prstGeom prst="ellipse">
            <a:avLst/>
          </a:prstGeom>
          <a:solidFill>
            <a:schemeClr val="bg1"/>
          </a:solidFill>
          <a:ln w="3810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ru-RU" sz="1600" b="1" dirty="0">
              <a:solidFill>
                <a:schemeClr val="accent2"/>
              </a:solidFill>
              <a:ea typeface="VTB Group Cond" panose="020B0506050504020204" pitchFamily="34" charset="77"/>
            </a:endParaRPr>
          </a:p>
        </p:txBody>
      </p:sp>
      <p:sp>
        <p:nvSpPr>
          <p:cNvPr id="7" name="Freeform 11">
            <a:extLst>
              <a:ext uri="{FF2B5EF4-FFF2-40B4-BE49-F238E27FC236}">
                <a16:creationId xmlns:a16="http://schemas.microsoft.com/office/drawing/2014/main" xmlns="" id="{772A0BA4-B318-4527-93DF-4F0D1F05A034}"/>
              </a:ext>
            </a:extLst>
          </p:cNvPr>
          <p:cNvSpPr>
            <a:spLocks noEditPoints="1"/>
          </p:cNvSpPr>
          <p:nvPr/>
        </p:nvSpPr>
        <p:spPr bwMode="auto">
          <a:xfrm>
            <a:off x="4087540" y="1914234"/>
            <a:ext cx="3949223" cy="3949223"/>
          </a:xfrm>
          <a:custGeom>
            <a:avLst/>
            <a:gdLst>
              <a:gd name="T0" fmla="*/ 598 w 1645"/>
              <a:gd name="T1" fmla="*/ 1611 h 1645"/>
              <a:gd name="T2" fmla="*/ 820 w 1645"/>
              <a:gd name="T3" fmla="*/ 1637 h 1645"/>
              <a:gd name="T4" fmla="*/ 840 w 1645"/>
              <a:gd name="T5" fmla="*/ 1628 h 1645"/>
              <a:gd name="T6" fmla="*/ 978 w 1645"/>
              <a:gd name="T7" fmla="*/ 1613 h 1645"/>
              <a:gd name="T8" fmla="*/ 982 w 1645"/>
              <a:gd name="T9" fmla="*/ 1629 h 1645"/>
              <a:gd name="T10" fmla="*/ 581 w 1645"/>
              <a:gd name="T11" fmla="*/ 1591 h 1645"/>
              <a:gd name="T12" fmla="*/ 548 w 1645"/>
              <a:gd name="T13" fmla="*/ 1598 h 1645"/>
              <a:gd name="T14" fmla="*/ 466 w 1645"/>
              <a:gd name="T15" fmla="*/ 1545 h 1645"/>
              <a:gd name="T16" fmla="*/ 1092 w 1645"/>
              <a:gd name="T17" fmla="*/ 1590 h 1645"/>
              <a:gd name="T18" fmla="*/ 1100 w 1645"/>
              <a:gd name="T19" fmla="*/ 1596 h 1645"/>
              <a:gd name="T20" fmla="*/ 1304 w 1645"/>
              <a:gd name="T21" fmla="*/ 1469 h 1645"/>
              <a:gd name="T22" fmla="*/ 342 w 1645"/>
              <a:gd name="T23" fmla="*/ 1488 h 1645"/>
              <a:gd name="T24" fmla="*/ 342 w 1645"/>
              <a:gd name="T25" fmla="*/ 1488 h 1645"/>
              <a:gd name="T26" fmla="*/ 166 w 1645"/>
              <a:gd name="T27" fmla="*/ 1318 h 1645"/>
              <a:gd name="T28" fmla="*/ 253 w 1645"/>
              <a:gd name="T29" fmla="*/ 1392 h 1645"/>
              <a:gd name="T30" fmla="*/ 1326 w 1645"/>
              <a:gd name="T31" fmla="*/ 1452 h 1645"/>
              <a:gd name="T32" fmla="*/ 1347 w 1645"/>
              <a:gd name="T33" fmla="*/ 1434 h 1645"/>
              <a:gd name="T34" fmla="*/ 1358 w 1645"/>
              <a:gd name="T35" fmla="*/ 1447 h 1645"/>
              <a:gd name="T36" fmla="*/ 163 w 1645"/>
              <a:gd name="T37" fmla="*/ 1285 h 1645"/>
              <a:gd name="T38" fmla="*/ 42 w 1645"/>
              <a:gd name="T39" fmla="*/ 1081 h 1645"/>
              <a:gd name="T40" fmla="*/ 141 w 1645"/>
              <a:gd name="T41" fmla="*/ 1275 h 1645"/>
              <a:gd name="T42" fmla="*/ 1508 w 1645"/>
              <a:gd name="T43" fmla="*/ 1270 h 1645"/>
              <a:gd name="T44" fmla="*/ 1597 w 1645"/>
              <a:gd name="T45" fmla="*/ 1043 h 1645"/>
              <a:gd name="T46" fmla="*/ 1530 w 1645"/>
              <a:gd name="T47" fmla="*/ 1242 h 1645"/>
              <a:gd name="T48" fmla="*/ 49 w 1645"/>
              <a:gd name="T49" fmla="*/ 1056 h 1645"/>
              <a:gd name="T50" fmla="*/ 1 w 1645"/>
              <a:gd name="T51" fmla="*/ 818 h 1645"/>
              <a:gd name="T52" fmla="*/ 25 w 1645"/>
              <a:gd name="T53" fmla="*/ 929 h 1645"/>
              <a:gd name="T54" fmla="*/ 1604 w 1645"/>
              <a:gd name="T55" fmla="*/ 1016 h 1645"/>
              <a:gd name="T56" fmla="*/ 1619 w 1645"/>
              <a:gd name="T57" fmla="*/ 940 h 1645"/>
              <a:gd name="T58" fmla="*/ 1645 w 1645"/>
              <a:gd name="T59" fmla="*/ 823 h 1645"/>
              <a:gd name="T60" fmla="*/ 3 w 1645"/>
              <a:gd name="T61" fmla="*/ 795 h 1645"/>
              <a:gd name="T62" fmla="*/ 11 w 1645"/>
              <a:gd name="T63" fmla="*/ 769 h 1645"/>
              <a:gd name="T64" fmla="*/ 46 w 1645"/>
              <a:gd name="T65" fmla="*/ 554 h 1645"/>
              <a:gd name="T66" fmla="*/ 1634 w 1645"/>
              <a:gd name="T67" fmla="*/ 763 h 1645"/>
              <a:gd name="T68" fmla="*/ 1642 w 1645"/>
              <a:gd name="T69" fmla="*/ 754 h 1645"/>
              <a:gd name="T70" fmla="*/ 1611 w 1645"/>
              <a:gd name="T71" fmla="*/ 620 h 1645"/>
              <a:gd name="T72" fmla="*/ 1547 w 1645"/>
              <a:gd name="T73" fmla="*/ 472 h 1645"/>
              <a:gd name="T74" fmla="*/ 1592 w 1645"/>
              <a:gd name="T75" fmla="*/ 566 h 1645"/>
              <a:gd name="T76" fmla="*/ 72 w 1645"/>
              <a:gd name="T77" fmla="*/ 533 h 1645"/>
              <a:gd name="T78" fmla="*/ 96 w 1645"/>
              <a:gd name="T79" fmla="*/ 438 h 1645"/>
              <a:gd name="T80" fmla="*/ 82 w 1645"/>
              <a:gd name="T81" fmla="*/ 507 h 1645"/>
              <a:gd name="T82" fmla="*/ 1546 w 1645"/>
              <a:gd name="T83" fmla="*/ 451 h 1645"/>
              <a:gd name="T84" fmla="*/ 1397 w 1645"/>
              <a:gd name="T85" fmla="*/ 246 h 1645"/>
              <a:gd name="T86" fmla="*/ 198 w 1645"/>
              <a:gd name="T87" fmla="*/ 310 h 1645"/>
              <a:gd name="T88" fmla="*/ 198 w 1645"/>
              <a:gd name="T89" fmla="*/ 310 h 1645"/>
              <a:gd name="T90" fmla="*/ 370 w 1645"/>
              <a:gd name="T91" fmla="*/ 137 h 1645"/>
              <a:gd name="T92" fmla="*/ 223 w 1645"/>
              <a:gd name="T93" fmla="*/ 286 h 1645"/>
              <a:gd name="T94" fmla="*/ 1391 w 1645"/>
              <a:gd name="T95" fmla="*/ 232 h 1645"/>
              <a:gd name="T96" fmla="*/ 1180 w 1645"/>
              <a:gd name="T97" fmla="*/ 99 h 1645"/>
              <a:gd name="T98" fmla="*/ 1361 w 1645"/>
              <a:gd name="T99" fmla="*/ 222 h 1645"/>
              <a:gd name="T100" fmla="*/ 398 w 1645"/>
              <a:gd name="T101" fmla="*/ 137 h 1645"/>
              <a:gd name="T102" fmla="*/ 614 w 1645"/>
              <a:gd name="T103" fmla="*/ 28 h 1645"/>
              <a:gd name="T104" fmla="*/ 423 w 1645"/>
              <a:gd name="T105" fmla="*/ 123 h 1645"/>
              <a:gd name="T106" fmla="*/ 1163 w 1645"/>
              <a:gd name="T107" fmla="*/ 92 h 1645"/>
              <a:gd name="T108" fmla="*/ 928 w 1645"/>
              <a:gd name="T109" fmla="*/ 16 h 1645"/>
              <a:gd name="T110" fmla="*/ 635 w 1645"/>
              <a:gd name="T111" fmla="*/ 31 h 1645"/>
              <a:gd name="T112" fmla="*/ 664 w 1645"/>
              <a:gd name="T113" fmla="*/ 19 h 1645"/>
              <a:gd name="T114" fmla="*/ 767 w 1645"/>
              <a:gd name="T115" fmla="*/ 20 h 1645"/>
              <a:gd name="T116" fmla="*/ 899 w 1645"/>
              <a:gd name="T117" fmla="*/ 13 h 1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645" h="1645">
                <a:moveTo>
                  <a:pt x="812" y="1645"/>
                </a:moveTo>
                <a:cubicBezTo>
                  <a:pt x="812" y="1645"/>
                  <a:pt x="812" y="1645"/>
                  <a:pt x="812" y="1645"/>
                </a:cubicBezTo>
                <a:cubicBezTo>
                  <a:pt x="782" y="1645"/>
                  <a:pt x="752" y="1643"/>
                  <a:pt x="722" y="1639"/>
                </a:cubicBezTo>
                <a:cubicBezTo>
                  <a:pt x="721" y="1639"/>
                  <a:pt x="721" y="1639"/>
                  <a:pt x="721" y="1639"/>
                </a:cubicBezTo>
                <a:cubicBezTo>
                  <a:pt x="719" y="1639"/>
                  <a:pt x="717" y="1638"/>
                  <a:pt x="715" y="1638"/>
                </a:cubicBezTo>
                <a:cubicBezTo>
                  <a:pt x="677" y="1633"/>
                  <a:pt x="640" y="1625"/>
                  <a:pt x="603" y="1615"/>
                </a:cubicBezTo>
                <a:cubicBezTo>
                  <a:pt x="601" y="1614"/>
                  <a:pt x="599" y="1613"/>
                  <a:pt x="598" y="1611"/>
                </a:cubicBezTo>
                <a:cubicBezTo>
                  <a:pt x="597" y="1609"/>
                  <a:pt x="596" y="1607"/>
                  <a:pt x="597" y="1605"/>
                </a:cubicBezTo>
                <a:cubicBezTo>
                  <a:pt x="598" y="1600"/>
                  <a:pt x="603" y="1597"/>
                  <a:pt x="607" y="1599"/>
                </a:cubicBezTo>
                <a:cubicBezTo>
                  <a:pt x="643" y="1609"/>
                  <a:pt x="680" y="1616"/>
                  <a:pt x="717" y="1621"/>
                </a:cubicBezTo>
                <a:cubicBezTo>
                  <a:pt x="719" y="1622"/>
                  <a:pt x="722" y="1622"/>
                  <a:pt x="724" y="1622"/>
                </a:cubicBezTo>
                <a:cubicBezTo>
                  <a:pt x="753" y="1626"/>
                  <a:pt x="783" y="1628"/>
                  <a:pt x="812" y="1628"/>
                </a:cubicBezTo>
                <a:cubicBezTo>
                  <a:pt x="814" y="1628"/>
                  <a:pt x="816" y="1629"/>
                  <a:pt x="818" y="1631"/>
                </a:cubicBezTo>
                <a:cubicBezTo>
                  <a:pt x="819" y="1632"/>
                  <a:pt x="820" y="1634"/>
                  <a:pt x="820" y="1637"/>
                </a:cubicBezTo>
                <a:cubicBezTo>
                  <a:pt x="820" y="1641"/>
                  <a:pt x="816" y="1645"/>
                  <a:pt x="812" y="1645"/>
                </a:cubicBezTo>
                <a:close/>
                <a:moveTo>
                  <a:pt x="840" y="1645"/>
                </a:moveTo>
                <a:cubicBezTo>
                  <a:pt x="840" y="1645"/>
                  <a:pt x="840" y="1645"/>
                  <a:pt x="840" y="1645"/>
                </a:cubicBezTo>
                <a:cubicBezTo>
                  <a:pt x="835" y="1645"/>
                  <a:pt x="832" y="1641"/>
                  <a:pt x="831" y="1637"/>
                </a:cubicBezTo>
                <a:cubicBezTo>
                  <a:pt x="831" y="1634"/>
                  <a:pt x="832" y="1632"/>
                  <a:pt x="834" y="1631"/>
                </a:cubicBezTo>
                <a:cubicBezTo>
                  <a:pt x="835" y="1629"/>
                  <a:pt x="838" y="1628"/>
                  <a:pt x="840" y="1628"/>
                </a:cubicBezTo>
                <a:cubicBezTo>
                  <a:pt x="840" y="1628"/>
                  <a:pt x="840" y="1628"/>
                  <a:pt x="840" y="1628"/>
                </a:cubicBezTo>
                <a:cubicBezTo>
                  <a:pt x="845" y="1628"/>
                  <a:pt x="848" y="1632"/>
                  <a:pt x="848" y="1636"/>
                </a:cubicBezTo>
                <a:cubicBezTo>
                  <a:pt x="849" y="1641"/>
                  <a:pt x="845" y="1645"/>
                  <a:pt x="840" y="1645"/>
                </a:cubicBezTo>
                <a:close/>
                <a:moveTo>
                  <a:pt x="868" y="1644"/>
                </a:moveTo>
                <a:cubicBezTo>
                  <a:pt x="864" y="1644"/>
                  <a:pt x="860" y="1640"/>
                  <a:pt x="860" y="1636"/>
                </a:cubicBezTo>
                <a:cubicBezTo>
                  <a:pt x="860" y="1634"/>
                  <a:pt x="860" y="1631"/>
                  <a:pt x="862" y="1630"/>
                </a:cubicBezTo>
                <a:cubicBezTo>
                  <a:pt x="863" y="1628"/>
                  <a:pt x="865" y="1627"/>
                  <a:pt x="868" y="1627"/>
                </a:cubicBezTo>
                <a:cubicBezTo>
                  <a:pt x="905" y="1625"/>
                  <a:pt x="942" y="1620"/>
                  <a:pt x="978" y="1613"/>
                </a:cubicBezTo>
                <a:cubicBezTo>
                  <a:pt x="978" y="1613"/>
                  <a:pt x="979" y="1613"/>
                  <a:pt x="979" y="1613"/>
                </a:cubicBezTo>
                <a:cubicBezTo>
                  <a:pt x="997" y="1609"/>
                  <a:pt x="1015" y="1605"/>
                  <a:pt x="1033" y="1600"/>
                </a:cubicBezTo>
                <a:cubicBezTo>
                  <a:pt x="1045" y="1597"/>
                  <a:pt x="1058" y="1593"/>
                  <a:pt x="1071" y="1589"/>
                </a:cubicBezTo>
                <a:cubicBezTo>
                  <a:pt x="1075" y="1587"/>
                  <a:pt x="1080" y="1590"/>
                  <a:pt x="1081" y="1594"/>
                </a:cubicBezTo>
                <a:cubicBezTo>
                  <a:pt x="1083" y="1599"/>
                  <a:pt x="1080" y="1603"/>
                  <a:pt x="1076" y="1605"/>
                </a:cubicBezTo>
                <a:cubicBezTo>
                  <a:pt x="1063" y="1609"/>
                  <a:pt x="1050" y="1613"/>
                  <a:pt x="1037" y="1616"/>
                </a:cubicBezTo>
                <a:cubicBezTo>
                  <a:pt x="1019" y="1621"/>
                  <a:pt x="1000" y="1626"/>
                  <a:pt x="982" y="1629"/>
                </a:cubicBezTo>
                <a:cubicBezTo>
                  <a:pt x="945" y="1637"/>
                  <a:pt x="907" y="1642"/>
                  <a:pt x="869" y="1644"/>
                </a:cubicBezTo>
                <a:cubicBezTo>
                  <a:pt x="869" y="1644"/>
                  <a:pt x="868" y="1644"/>
                  <a:pt x="868" y="1644"/>
                </a:cubicBezTo>
                <a:close/>
                <a:moveTo>
                  <a:pt x="578" y="1607"/>
                </a:moveTo>
                <a:cubicBezTo>
                  <a:pt x="577" y="1607"/>
                  <a:pt x="576" y="1607"/>
                  <a:pt x="575" y="1607"/>
                </a:cubicBezTo>
                <a:cubicBezTo>
                  <a:pt x="573" y="1606"/>
                  <a:pt x="571" y="1605"/>
                  <a:pt x="570" y="1603"/>
                </a:cubicBezTo>
                <a:cubicBezTo>
                  <a:pt x="569" y="1601"/>
                  <a:pt x="569" y="1598"/>
                  <a:pt x="570" y="1596"/>
                </a:cubicBezTo>
                <a:cubicBezTo>
                  <a:pt x="571" y="1592"/>
                  <a:pt x="576" y="1589"/>
                  <a:pt x="581" y="1591"/>
                </a:cubicBezTo>
                <a:cubicBezTo>
                  <a:pt x="582" y="1591"/>
                  <a:pt x="582" y="1591"/>
                  <a:pt x="582" y="1591"/>
                </a:cubicBezTo>
                <a:cubicBezTo>
                  <a:pt x="582" y="1591"/>
                  <a:pt x="582" y="1591"/>
                  <a:pt x="582" y="1591"/>
                </a:cubicBezTo>
                <a:cubicBezTo>
                  <a:pt x="583" y="1592"/>
                  <a:pt x="585" y="1593"/>
                  <a:pt x="586" y="1595"/>
                </a:cubicBezTo>
                <a:cubicBezTo>
                  <a:pt x="587" y="1597"/>
                  <a:pt x="587" y="1599"/>
                  <a:pt x="586" y="1601"/>
                </a:cubicBezTo>
                <a:cubicBezTo>
                  <a:pt x="585" y="1605"/>
                  <a:pt x="582" y="1607"/>
                  <a:pt x="578" y="1607"/>
                </a:cubicBezTo>
                <a:close/>
                <a:moveTo>
                  <a:pt x="551" y="1598"/>
                </a:moveTo>
                <a:cubicBezTo>
                  <a:pt x="550" y="1598"/>
                  <a:pt x="549" y="1598"/>
                  <a:pt x="548" y="1598"/>
                </a:cubicBezTo>
                <a:cubicBezTo>
                  <a:pt x="518" y="1587"/>
                  <a:pt x="488" y="1574"/>
                  <a:pt x="459" y="1560"/>
                </a:cubicBezTo>
                <a:cubicBezTo>
                  <a:pt x="446" y="1554"/>
                  <a:pt x="434" y="1547"/>
                  <a:pt x="422" y="1540"/>
                </a:cubicBezTo>
                <a:cubicBezTo>
                  <a:pt x="401" y="1529"/>
                  <a:pt x="380" y="1516"/>
                  <a:pt x="360" y="1502"/>
                </a:cubicBezTo>
                <a:cubicBezTo>
                  <a:pt x="356" y="1500"/>
                  <a:pt x="355" y="1495"/>
                  <a:pt x="358" y="1491"/>
                </a:cubicBezTo>
                <a:cubicBezTo>
                  <a:pt x="361" y="1487"/>
                  <a:pt x="366" y="1486"/>
                  <a:pt x="370" y="1488"/>
                </a:cubicBezTo>
                <a:cubicBezTo>
                  <a:pt x="389" y="1502"/>
                  <a:pt x="410" y="1514"/>
                  <a:pt x="430" y="1526"/>
                </a:cubicBezTo>
                <a:cubicBezTo>
                  <a:pt x="442" y="1532"/>
                  <a:pt x="454" y="1539"/>
                  <a:pt x="466" y="1545"/>
                </a:cubicBezTo>
                <a:cubicBezTo>
                  <a:pt x="466" y="1545"/>
                  <a:pt x="466" y="1545"/>
                  <a:pt x="466" y="1545"/>
                </a:cubicBezTo>
                <a:cubicBezTo>
                  <a:pt x="495" y="1559"/>
                  <a:pt x="524" y="1571"/>
                  <a:pt x="554" y="1582"/>
                </a:cubicBezTo>
                <a:cubicBezTo>
                  <a:pt x="558" y="1583"/>
                  <a:pt x="561" y="1588"/>
                  <a:pt x="559" y="1593"/>
                </a:cubicBezTo>
                <a:cubicBezTo>
                  <a:pt x="558" y="1596"/>
                  <a:pt x="555" y="1598"/>
                  <a:pt x="551" y="1598"/>
                </a:cubicBezTo>
                <a:close/>
                <a:moveTo>
                  <a:pt x="1100" y="1596"/>
                </a:moveTo>
                <a:cubicBezTo>
                  <a:pt x="1100" y="1596"/>
                  <a:pt x="1100" y="1596"/>
                  <a:pt x="1100" y="1596"/>
                </a:cubicBezTo>
                <a:cubicBezTo>
                  <a:pt x="1097" y="1596"/>
                  <a:pt x="1093" y="1594"/>
                  <a:pt x="1092" y="1590"/>
                </a:cubicBezTo>
                <a:cubicBezTo>
                  <a:pt x="1091" y="1588"/>
                  <a:pt x="1091" y="1586"/>
                  <a:pt x="1092" y="1584"/>
                </a:cubicBezTo>
                <a:cubicBezTo>
                  <a:pt x="1093" y="1582"/>
                  <a:pt x="1095" y="1580"/>
                  <a:pt x="1097" y="1580"/>
                </a:cubicBezTo>
                <a:cubicBezTo>
                  <a:pt x="1098" y="1580"/>
                  <a:pt x="1098" y="1580"/>
                  <a:pt x="1098" y="1580"/>
                </a:cubicBezTo>
                <a:cubicBezTo>
                  <a:pt x="1098" y="1580"/>
                  <a:pt x="1098" y="1580"/>
                  <a:pt x="1098" y="1580"/>
                </a:cubicBezTo>
                <a:cubicBezTo>
                  <a:pt x="1102" y="1578"/>
                  <a:pt x="1107" y="1581"/>
                  <a:pt x="1108" y="1585"/>
                </a:cubicBezTo>
                <a:cubicBezTo>
                  <a:pt x="1110" y="1589"/>
                  <a:pt x="1107" y="1594"/>
                  <a:pt x="1103" y="1596"/>
                </a:cubicBezTo>
                <a:cubicBezTo>
                  <a:pt x="1102" y="1596"/>
                  <a:pt x="1101" y="1596"/>
                  <a:pt x="1100" y="1596"/>
                </a:cubicBezTo>
                <a:close/>
                <a:moveTo>
                  <a:pt x="1127" y="1586"/>
                </a:moveTo>
                <a:cubicBezTo>
                  <a:pt x="1123" y="1586"/>
                  <a:pt x="1120" y="1584"/>
                  <a:pt x="1119" y="1581"/>
                </a:cubicBezTo>
                <a:cubicBezTo>
                  <a:pt x="1118" y="1579"/>
                  <a:pt x="1118" y="1576"/>
                  <a:pt x="1119" y="1574"/>
                </a:cubicBezTo>
                <a:cubicBezTo>
                  <a:pt x="1120" y="1572"/>
                  <a:pt x="1121" y="1570"/>
                  <a:pt x="1123" y="1570"/>
                </a:cubicBezTo>
                <a:cubicBezTo>
                  <a:pt x="1158" y="1556"/>
                  <a:pt x="1192" y="1539"/>
                  <a:pt x="1224" y="1521"/>
                </a:cubicBezTo>
                <a:cubicBezTo>
                  <a:pt x="1224" y="1521"/>
                  <a:pt x="1224" y="1521"/>
                  <a:pt x="1224" y="1521"/>
                </a:cubicBezTo>
                <a:cubicBezTo>
                  <a:pt x="1252" y="1505"/>
                  <a:pt x="1278" y="1488"/>
                  <a:pt x="1304" y="1469"/>
                </a:cubicBezTo>
                <a:cubicBezTo>
                  <a:pt x="1307" y="1466"/>
                  <a:pt x="1313" y="1467"/>
                  <a:pt x="1316" y="1471"/>
                </a:cubicBezTo>
                <a:cubicBezTo>
                  <a:pt x="1318" y="1474"/>
                  <a:pt x="1318" y="1480"/>
                  <a:pt x="1314" y="1482"/>
                </a:cubicBezTo>
                <a:cubicBezTo>
                  <a:pt x="1288" y="1502"/>
                  <a:pt x="1261" y="1520"/>
                  <a:pt x="1233" y="1536"/>
                </a:cubicBezTo>
                <a:cubicBezTo>
                  <a:pt x="1200" y="1554"/>
                  <a:pt x="1165" y="1571"/>
                  <a:pt x="1130" y="1585"/>
                </a:cubicBezTo>
                <a:cubicBezTo>
                  <a:pt x="1130" y="1585"/>
                  <a:pt x="1130" y="1585"/>
                  <a:pt x="1130" y="1585"/>
                </a:cubicBezTo>
                <a:cubicBezTo>
                  <a:pt x="1129" y="1586"/>
                  <a:pt x="1128" y="1586"/>
                  <a:pt x="1127" y="1586"/>
                </a:cubicBezTo>
                <a:close/>
                <a:moveTo>
                  <a:pt x="342" y="1488"/>
                </a:moveTo>
                <a:cubicBezTo>
                  <a:pt x="340" y="1488"/>
                  <a:pt x="338" y="1487"/>
                  <a:pt x="337" y="1486"/>
                </a:cubicBezTo>
                <a:cubicBezTo>
                  <a:pt x="337" y="1486"/>
                  <a:pt x="337" y="1486"/>
                  <a:pt x="337" y="1486"/>
                </a:cubicBezTo>
                <a:cubicBezTo>
                  <a:pt x="335" y="1485"/>
                  <a:pt x="334" y="1483"/>
                  <a:pt x="333" y="1480"/>
                </a:cubicBezTo>
                <a:cubicBezTo>
                  <a:pt x="333" y="1478"/>
                  <a:pt x="334" y="1476"/>
                  <a:pt x="335" y="1474"/>
                </a:cubicBezTo>
                <a:cubicBezTo>
                  <a:pt x="338" y="1470"/>
                  <a:pt x="343" y="1470"/>
                  <a:pt x="347" y="1472"/>
                </a:cubicBezTo>
                <a:cubicBezTo>
                  <a:pt x="351" y="1475"/>
                  <a:pt x="351" y="1480"/>
                  <a:pt x="349" y="1484"/>
                </a:cubicBezTo>
                <a:cubicBezTo>
                  <a:pt x="347" y="1486"/>
                  <a:pt x="345" y="1488"/>
                  <a:pt x="342" y="1488"/>
                </a:cubicBezTo>
                <a:close/>
                <a:moveTo>
                  <a:pt x="319" y="1471"/>
                </a:moveTo>
                <a:cubicBezTo>
                  <a:pt x="317" y="1471"/>
                  <a:pt x="316" y="1470"/>
                  <a:pt x="314" y="1469"/>
                </a:cubicBezTo>
                <a:cubicBezTo>
                  <a:pt x="289" y="1449"/>
                  <a:pt x="264" y="1427"/>
                  <a:pt x="242" y="1404"/>
                </a:cubicBezTo>
                <a:cubicBezTo>
                  <a:pt x="241" y="1404"/>
                  <a:pt x="241" y="1404"/>
                  <a:pt x="241" y="1404"/>
                </a:cubicBezTo>
                <a:cubicBezTo>
                  <a:pt x="241" y="1404"/>
                  <a:pt x="241" y="1404"/>
                  <a:pt x="241" y="1404"/>
                </a:cubicBezTo>
                <a:cubicBezTo>
                  <a:pt x="220" y="1383"/>
                  <a:pt x="199" y="1360"/>
                  <a:pt x="180" y="1336"/>
                </a:cubicBezTo>
                <a:cubicBezTo>
                  <a:pt x="176" y="1330"/>
                  <a:pt x="171" y="1324"/>
                  <a:pt x="166" y="1318"/>
                </a:cubicBezTo>
                <a:cubicBezTo>
                  <a:pt x="166" y="1318"/>
                  <a:pt x="166" y="1318"/>
                  <a:pt x="166" y="1318"/>
                </a:cubicBezTo>
                <a:cubicBezTo>
                  <a:pt x="165" y="1316"/>
                  <a:pt x="164" y="1314"/>
                  <a:pt x="165" y="1312"/>
                </a:cubicBezTo>
                <a:cubicBezTo>
                  <a:pt x="165" y="1310"/>
                  <a:pt x="166" y="1308"/>
                  <a:pt x="168" y="1306"/>
                </a:cubicBezTo>
                <a:cubicBezTo>
                  <a:pt x="172" y="1304"/>
                  <a:pt x="177" y="1304"/>
                  <a:pt x="180" y="1308"/>
                </a:cubicBezTo>
                <a:cubicBezTo>
                  <a:pt x="184" y="1314"/>
                  <a:pt x="189" y="1320"/>
                  <a:pt x="194" y="1325"/>
                </a:cubicBezTo>
                <a:cubicBezTo>
                  <a:pt x="212" y="1349"/>
                  <a:pt x="232" y="1371"/>
                  <a:pt x="253" y="1392"/>
                </a:cubicBezTo>
                <a:cubicBezTo>
                  <a:pt x="253" y="1392"/>
                  <a:pt x="253" y="1392"/>
                  <a:pt x="253" y="1392"/>
                </a:cubicBezTo>
                <a:cubicBezTo>
                  <a:pt x="276" y="1415"/>
                  <a:pt x="300" y="1436"/>
                  <a:pt x="325" y="1455"/>
                </a:cubicBezTo>
                <a:cubicBezTo>
                  <a:pt x="328" y="1458"/>
                  <a:pt x="329" y="1464"/>
                  <a:pt x="326" y="1467"/>
                </a:cubicBezTo>
                <a:cubicBezTo>
                  <a:pt x="324" y="1469"/>
                  <a:pt x="322" y="1471"/>
                  <a:pt x="319" y="1471"/>
                </a:cubicBezTo>
                <a:close/>
                <a:moveTo>
                  <a:pt x="1331" y="1467"/>
                </a:moveTo>
                <a:cubicBezTo>
                  <a:pt x="1329" y="1467"/>
                  <a:pt x="1326" y="1466"/>
                  <a:pt x="1324" y="1464"/>
                </a:cubicBezTo>
                <a:cubicBezTo>
                  <a:pt x="1323" y="1462"/>
                  <a:pt x="1322" y="1460"/>
                  <a:pt x="1323" y="1457"/>
                </a:cubicBezTo>
                <a:cubicBezTo>
                  <a:pt x="1323" y="1455"/>
                  <a:pt x="1324" y="1453"/>
                  <a:pt x="1326" y="1452"/>
                </a:cubicBezTo>
                <a:cubicBezTo>
                  <a:pt x="1329" y="1449"/>
                  <a:pt x="1335" y="1449"/>
                  <a:pt x="1338" y="1453"/>
                </a:cubicBezTo>
                <a:cubicBezTo>
                  <a:pt x="1341" y="1457"/>
                  <a:pt x="1340" y="1462"/>
                  <a:pt x="1336" y="1465"/>
                </a:cubicBezTo>
                <a:cubicBezTo>
                  <a:pt x="1335" y="1466"/>
                  <a:pt x="1333" y="1467"/>
                  <a:pt x="1331" y="1467"/>
                </a:cubicBezTo>
                <a:close/>
                <a:moveTo>
                  <a:pt x="1353" y="1449"/>
                </a:moveTo>
                <a:cubicBezTo>
                  <a:pt x="1350" y="1449"/>
                  <a:pt x="1348" y="1448"/>
                  <a:pt x="1346" y="1446"/>
                </a:cubicBezTo>
                <a:cubicBezTo>
                  <a:pt x="1345" y="1444"/>
                  <a:pt x="1344" y="1442"/>
                  <a:pt x="1344" y="1440"/>
                </a:cubicBezTo>
                <a:cubicBezTo>
                  <a:pt x="1345" y="1437"/>
                  <a:pt x="1346" y="1435"/>
                  <a:pt x="1347" y="1434"/>
                </a:cubicBezTo>
                <a:cubicBezTo>
                  <a:pt x="1375" y="1410"/>
                  <a:pt x="1402" y="1383"/>
                  <a:pt x="1427" y="1355"/>
                </a:cubicBezTo>
                <a:cubicBezTo>
                  <a:pt x="1427" y="1355"/>
                  <a:pt x="1427" y="1355"/>
                  <a:pt x="1427" y="1355"/>
                </a:cubicBezTo>
                <a:cubicBezTo>
                  <a:pt x="1448" y="1331"/>
                  <a:pt x="1467" y="1306"/>
                  <a:pt x="1485" y="1280"/>
                </a:cubicBezTo>
                <a:cubicBezTo>
                  <a:pt x="1488" y="1276"/>
                  <a:pt x="1493" y="1275"/>
                  <a:pt x="1497" y="1278"/>
                </a:cubicBezTo>
                <a:cubicBezTo>
                  <a:pt x="1501" y="1281"/>
                  <a:pt x="1502" y="1286"/>
                  <a:pt x="1499" y="1290"/>
                </a:cubicBezTo>
                <a:cubicBezTo>
                  <a:pt x="1481" y="1316"/>
                  <a:pt x="1461" y="1342"/>
                  <a:pt x="1440" y="1366"/>
                </a:cubicBezTo>
                <a:cubicBezTo>
                  <a:pt x="1414" y="1395"/>
                  <a:pt x="1387" y="1422"/>
                  <a:pt x="1358" y="1447"/>
                </a:cubicBezTo>
                <a:cubicBezTo>
                  <a:pt x="1357" y="1448"/>
                  <a:pt x="1355" y="1449"/>
                  <a:pt x="1353" y="1449"/>
                </a:cubicBezTo>
                <a:close/>
                <a:moveTo>
                  <a:pt x="157" y="1299"/>
                </a:moveTo>
                <a:cubicBezTo>
                  <a:pt x="154" y="1299"/>
                  <a:pt x="151" y="1297"/>
                  <a:pt x="150" y="1295"/>
                </a:cubicBezTo>
                <a:cubicBezTo>
                  <a:pt x="150" y="1295"/>
                  <a:pt x="150" y="1295"/>
                  <a:pt x="150" y="1295"/>
                </a:cubicBezTo>
                <a:cubicBezTo>
                  <a:pt x="148" y="1293"/>
                  <a:pt x="148" y="1291"/>
                  <a:pt x="148" y="1289"/>
                </a:cubicBezTo>
                <a:cubicBezTo>
                  <a:pt x="149" y="1286"/>
                  <a:pt x="150" y="1285"/>
                  <a:pt x="152" y="1283"/>
                </a:cubicBezTo>
                <a:cubicBezTo>
                  <a:pt x="155" y="1281"/>
                  <a:pt x="161" y="1282"/>
                  <a:pt x="163" y="1285"/>
                </a:cubicBezTo>
                <a:cubicBezTo>
                  <a:pt x="163" y="1285"/>
                  <a:pt x="163" y="1285"/>
                  <a:pt x="163" y="1285"/>
                </a:cubicBezTo>
                <a:cubicBezTo>
                  <a:pt x="166" y="1289"/>
                  <a:pt x="165" y="1294"/>
                  <a:pt x="161" y="1297"/>
                </a:cubicBezTo>
                <a:cubicBezTo>
                  <a:pt x="160" y="1298"/>
                  <a:pt x="158" y="1299"/>
                  <a:pt x="157" y="1299"/>
                </a:cubicBezTo>
                <a:close/>
                <a:moveTo>
                  <a:pt x="141" y="1275"/>
                </a:moveTo>
                <a:cubicBezTo>
                  <a:pt x="138" y="1275"/>
                  <a:pt x="135" y="1274"/>
                  <a:pt x="134" y="1271"/>
                </a:cubicBezTo>
                <a:cubicBezTo>
                  <a:pt x="116" y="1244"/>
                  <a:pt x="100" y="1216"/>
                  <a:pt x="86" y="1187"/>
                </a:cubicBezTo>
                <a:cubicBezTo>
                  <a:pt x="69" y="1153"/>
                  <a:pt x="54" y="1117"/>
                  <a:pt x="42" y="1081"/>
                </a:cubicBezTo>
                <a:cubicBezTo>
                  <a:pt x="42" y="1079"/>
                  <a:pt x="42" y="1077"/>
                  <a:pt x="43" y="1075"/>
                </a:cubicBezTo>
                <a:cubicBezTo>
                  <a:pt x="44" y="1073"/>
                  <a:pt x="45" y="1071"/>
                  <a:pt x="48" y="1071"/>
                </a:cubicBezTo>
                <a:cubicBezTo>
                  <a:pt x="52" y="1069"/>
                  <a:pt x="57" y="1072"/>
                  <a:pt x="58" y="1076"/>
                </a:cubicBezTo>
                <a:cubicBezTo>
                  <a:pt x="70" y="1111"/>
                  <a:pt x="84" y="1146"/>
                  <a:pt x="101" y="1179"/>
                </a:cubicBezTo>
                <a:cubicBezTo>
                  <a:pt x="115" y="1208"/>
                  <a:pt x="131" y="1236"/>
                  <a:pt x="148" y="1262"/>
                </a:cubicBezTo>
                <a:cubicBezTo>
                  <a:pt x="150" y="1266"/>
                  <a:pt x="149" y="1271"/>
                  <a:pt x="145" y="1274"/>
                </a:cubicBezTo>
                <a:cubicBezTo>
                  <a:pt x="144" y="1275"/>
                  <a:pt x="142" y="1275"/>
                  <a:pt x="141" y="1275"/>
                </a:cubicBezTo>
                <a:close/>
                <a:moveTo>
                  <a:pt x="1508" y="1270"/>
                </a:moveTo>
                <a:cubicBezTo>
                  <a:pt x="1506" y="1270"/>
                  <a:pt x="1505" y="1269"/>
                  <a:pt x="1503" y="1269"/>
                </a:cubicBezTo>
                <a:cubicBezTo>
                  <a:pt x="1502" y="1267"/>
                  <a:pt x="1500" y="1265"/>
                  <a:pt x="1500" y="1263"/>
                </a:cubicBezTo>
                <a:cubicBezTo>
                  <a:pt x="1499" y="1261"/>
                  <a:pt x="1500" y="1259"/>
                  <a:pt x="1501" y="1257"/>
                </a:cubicBezTo>
                <a:cubicBezTo>
                  <a:pt x="1503" y="1253"/>
                  <a:pt x="1509" y="1252"/>
                  <a:pt x="1513" y="1254"/>
                </a:cubicBezTo>
                <a:cubicBezTo>
                  <a:pt x="1516" y="1257"/>
                  <a:pt x="1518" y="1262"/>
                  <a:pt x="1515" y="1266"/>
                </a:cubicBezTo>
                <a:cubicBezTo>
                  <a:pt x="1514" y="1268"/>
                  <a:pt x="1511" y="1270"/>
                  <a:pt x="1508" y="1270"/>
                </a:cubicBezTo>
                <a:close/>
                <a:moveTo>
                  <a:pt x="1523" y="1246"/>
                </a:moveTo>
                <a:cubicBezTo>
                  <a:pt x="1521" y="1246"/>
                  <a:pt x="1520" y="1245"/>
                  <a:pt x="1518" y="1245"/>
                </a:cubicBezTo>
                <a:cubicBezTo>
                  <a:pt x="1514" y="1242"/>
                  <a:pt x="1513" y="1237"/>
                  <a:pt x="1515" y="1233"/>
                </a:cubicBezTo>
                <a:cubicBezTo>
                  <a:pt x="1516" y="1233"/>
                  <a:pt x="1516" y="1232"/>
                  <a:pt x="1516" y="1232"/>
                </a:cubicBezTo>
                <a:cubicBezTo>
                  <a:pt x="1516" y="1232"/>
                  <a:pt x="1516" y="1232"/>
                  <a:pt x="1516" y="1232"/>
                </a:cubicBezTo>
                <a:cubicBezTo>
                  <a:pt x="1535" y="1200"/>
                  <a:pt x="1552" y="1167"/>
                  <a:pt x="1566" y="1133"/>
                </a:cubicBezTo>
                <a:cubicBezTo>
                  <a:pt x="1578" y="1104"/>
                  <a:pt x="1588" y="1074"/>
                  <a:pt x="1597" y="1043"/>
                </a:cubicBezTo>
                <a:cubicBezTo>
                  <a:pt x="1598" y="1039"/>
                  <a:pt x="1603" y="1036"/>
                  <a:pt x="1608" y="1037"/>
                </a:cubicBezTo>
                <a:cubicBezTo>
                  <a:pt x="1610" y="1038"/>
                  <a:pt x="1612" y="1039"/>
                  <a:pt x="1613" y="1041"/>
                </a:cubicBezTo>
                <a:cubicBezTo>
                  <a:pt x="1614" y="1043"/>
                  <a:pt x="1614" y="1046"/>
                  <a:pt x="1613" y="1048"/>
                </a:cubicBezTo>
                <a:cubicBezTo>
                  <a:pt x="1605" y="1079"/>
                  <a:pt x="1594" y="1110"/>
                  <a:pt x="1581" y="1140"/>
                </a:cubicBezTo>
                <a:cubicBezTo>
                  <a:pt x="1567" y="1174"/>
                  <a:pt x="1550" y="1208"/>
                  <a:pt x="1531" y="1240"/>
                </a:cubicBezTo>
                <a:cubicBezTo>
                  <a:pt x="1531" y="1241"/>
                  <a:pt x="1531" y="1241"/>
                  <a:pt x="1531" y="1241"/>
                </a:cubicBezTo>
                <a:cubicBezTo>
                  <a:pt x="1530" y="1241"/>
                  <a:pt x="1530" y="1241"/>
                  <a:pt x="1530" y="1242"/>
                </a:cubicBezTo>
                <a:cubicBezTo>
                  <a:pt x="1529" y="1244"/>
                  <a:pt x="1526" y="1246"/>
                  <a:pt x="1523" y="1246"/>
                </a:cubicBezTo>
                <a:close/>
                <a:moveTo>
                  <a:pt x="42" y="1060"/>
                </a:moveTo>
                <a:cubicBezTo>
                  <a:pt x="38" y="1060"/>
                  <a:pt x="35" y="1058"/>
                  <a:pt x="34" y="1054"/>
                </a:cubicBezTo>
                <a:cubicBezTo>
                  <a:pt x="33" y="1052"/>
                  <a:pt x="33" y="1050"/>
                  <a:pt x="34" y="1048"/>
                </a:cubicBezTo>
                <a:cubicBezTo>
                  <a:pt x="35" y="1046"/>
                  <a:pt x="37" y="1044"/>
                  <a:pt x="39" y="1043"/>
                </a:cubicBezTo>
                <a:cubicBezTo>
                  <a:pt x="44" y="1042"/>
                  <a:pt x="49" y="1045"/>
                  <a:pt x="50" y="1049"/>
                </a:cubicBezTo>
                <a:cubicBezTo>
                  <a:pt x="51" y="1051"/>
                  <a:pt x="50" y="1054"/>
                  <a:pt x="49" y="1056"/>
                </a:cubicBezTo>
                <a:cubicBezTo>
                  <a:pt x="48" y="1058"/>
                  <a:pt x="46" y="1059"/>
                  <a:pt x="44" y="1060"/>
                </a:cubicBezTo>
                <a:cubicBezTo>
                  <a:pt x="43" y="1060"/>
                  <a:pt x="43" y="1060"/>
                  <a:pt x="42" y="1060"/>
                </a:cubicBezTo>
                <a:close/>
                <a:moveTo>
                  <a:pt x="34" y="1033"/>
                </a:moveTo>
                <a:cubicBezTo>
                  <a:pt x="30" y="1033"/>
                  <a:pt x="27" y="1030"/>
                  <a:pt x="26" y="1026"/>
                </a:cubicBezTo>
                <a:cubicBezTo>
                  <a:pt x="18" y="995"/>
                  <a:pt x="12" y="963"/>
                  <a:pt x="8" y="931"/>
                </a:cubicBezTo>
                <a:cubicBezTo>
                  <a:pt x="3" y="895"/>
                  <a:pt x="0" y="859"/>
                  <a:pt x="0" y="822"/>
                </a:cubicBezTo>
                <a:cubicBezTo>
                  <a:pt x="0" y="821"/>
                  <a:pt x="1" y="820"/>
                  <a:pt x="1" y="818"/>
                </a:cubicBezTo>
                <a:cubicBezTo>
                  <a:pt x="1" y="817"/>
                  <a:pt x="1" y="817"/>
                  <a:pt x="1" y="817"/>
                </a:cubicBezTo>
                <a:cubicBezTo>
                  <a:pt x="1" y="812"/>
                  <a:pt x="4" y="809"/>
                  <a:pt x="9" y="809"/>
                </a:cubicBezTo>
                <a:cubicBezTo>
                  <a:pt x="9" y="809"/>
                  <a:pt x="9" y="809"/>
                  <a:pt x="9" y="809"/>
                </a:cubicBezTo>
                <a:cubicBezTo>
                  <a:pt x="11" y="809"/>
                  <a:pt x="13" y="810"/>
                  <a:pt x="15" y="811"/>
                </a:cubicBezTo>
                <a:cubicBezTo>
                  <a:pt x="17" y="813"/>
                  <a:pt x="17" y="815"/>
                  <a:pt x="17" y="817"/>
                </a:cubicBezTo>
                <a:cubicBezTo>
                  <a:pt x="17" y="819"/>
                  <a:pt x="17" y="821"/>
                  <a:pt x="17" y="822"/>
                </a:cubicBezTo>
                <a:cubicBezTo>
                  <a:pt x="17" y="858"/>
                  <a:pt x="20" y="894"/>
                  <a:pt x="25" y="929"/>
                </a:cubicBezTo>
                <a:cubicBezTo>
                  <a:pt x="29" y="960"/>
                  <a:pt x="35" y="992"/>
                  <a:pt x="43" y="1022"/>
                </a:cubicBezTo>
                <a:cubicBezTo>
                  <a:pt x="44" y="1027"/>
                  <a:pt x="41" y="1031"/>
                  <a:pt x="36" y="1033"/>
                </a:cubicBezTo>
                <a:cubicBezTo>
                  <a:pt x="36" y="1033"/>
                  <a:pt x="35" y="1033"/>
                  <a:pt x="34" y="1033"/>
                </a:cubicBezTo>
                <a:close/>
                <a:moveTo>
                  <a:pt x="1613" y="1027"/>
                </a:moveTo>
                <a:cubicBezTo>
                  <a:pt x="1612" y="1027"/>
                  <a:pt x="1611" y="1027"/>
                  <a:pt x="1611" y="1027"/>
                </a:cubicBezTo>
                <a:cubicBezTo>
                  <a:pt x="1608" y="1026"/>
                  <a:pt x="1606" y="1025"/>
                  <a:pt x="1605" y="1023"/>
                </a:cubicBezTo>
                <a:cubicBezTo>
                  <a:pt x="1604" y="1021"/>
                  <a:pt x="1604" y="1018"/>
                  <a:pt x="1604" y="1016"/>
                </a:cubicBezTo>
                <a:cubicBezTo>
                  <a:pt x="1605" y="1012"/>
                  <a:pt x="1610" y="1009"/>
                  <a:pt x="1615" y="1010"/>
                </a:cubicBezTo>
                <a:cubicBezTo>
                  <a:pt x="1619" y="1011"/>
                  <a:pt x="1622" y="1016"/>
                  <a:pt x="1621" y="1020"/>
                </a:cubicBezTo>
                <a:cubicBezTo>
                  <a:pt x="1620" y="1024"/>
                  <a:pt x="1617" y="1027"/>
                  <a:pt x="1613" y="1027"/>
                </a:cubicBezTo>
                <a:close/>
                <a:moveTo>
                  <a:pt x="1619" y="999"/>
                </a:moveTo>
                <a:cubicBezTo>
                  <a:pt x="1618" y="999"/>
                  <a:pt x="1618" y="999"/>
                  <a:pt x="1617" y="999"/>
                </a:cubicBezTo>
                <a:cubicBezTo>
                  <a:pt x="1613" y="998"/>
                  <a:pt x="1610" y="994"/>
                  <a:pt x="1611" y="989"/>
                </a:cubicBezTo>
                <a:cubicBezTo>
                  <a:pt x="1614" y="973"/>
                  <a:pt x="1617" y="956"/>
                  <a:pt x="1619" y="940"/>
                </a:cubicBezTo>
                <a:cubicBezTo>
                  <a:pt x="1622" y="919"/>
                  <a:pt x="1625" y="899"/>
                  <a:pt x="1626" y="878"/>
                </a:cubicBezTo>
                <a:cubicBezTo>
                  <a:pt x="1627" y="860"/>
                  <a:pt x="1628" y="842"/>
                  <a:pt x="1628" y="823"/>
                </a:cubicBezTo>
                <a:cubicBezTo>
                  <a:pt x="1628" y="810"/>
                  <a:pt x="1628" y="796"/>
                  <a:pt x="1627" y="783"/>
                </a:cubicBezTo>
                <a:cubicBezTo>
                  <a:pt x="1627" y="781"/>
                  <a:pt x="1628" y="779"/>
                  <a:pt x="1629" y="777"/>
                </a:cubicBezTo>
                <a:cubicBezTo>
                  <a:pt x="1631" y="775"/>
                  <a:pt x="1633" y="774"/>
                  <a:pt x="1635" y="774"/>
                </a:cubicBezTo>
                <a:cubicBezTo>
                  <a:pt x="1640" y="774"/>
                  <a:pt x="1644" y="778"/>
                  <a:pt x="1644" y="782"/>
                </a:cubicBezTo>
                <a:cubicBezTo>
                  <a:pt x="1645" y="796"/>
                  <a:pt x="1645" y="810"/>
                  <a:pt x="1645" y="823"/>
                </a:cubicBezTo>
                <a:cubicBezTo>
                  <a:pt x="1645" y="842"/>
                  <a:pt x="1644" y="861"/>
                  <a:pt x="1643" y="879"/>
                </a:cubicBezTo>
                <a:cubicBezTo>
                  <a:pt x="1642" y="900"/>
                  <a:pt x="1639" y="921"/>
                  <a:pt x="1636" y="942"/>
                </a:cubicBezTo>
                <a:cubicBezTo>
                  <a:pt x="1634" y="959"/>
                  <a:pt x="1631" y="976"/>
                  <a:pt x="1627" y="992"/>
                </a:cubicBezTo>
                <a:cubicBezTo>
                  <a:pt x="1626" y="996"/>
                  <a:pt x="1623" y="999"/>
                  <a:pt x="1619" y="999"/>
                </a:cubicBezTo>
                <a:close/>
                <a:moveTo>
                  <a:pt x="10" y="797"/>
                </a:moveTo>
                <a:cubicBezTo>
                  <a:pt x="10" y="797"/>
                  <a:pt x="9" y="797"/>
                  <a:pt x="9" y="797"/>
                </a:cubicBezTo>
                <a:cubicBezTo>
                  <a:pt x="7" y="797"/>
                  <a:pt x="5" y="796"/>
                  <a:pt x="3" y="795"/>
                </a:cubicBezTo>
                <a:cubicBezTo>
                  <a:pt x="2" y="793"/>
                  <a:pt x="1" y="791"/>
                  <a:pt x="1" y="789"/>
                </a:cubicBezTo>
                <a:cubicBezTo>
                  <a:pt x="1" y="784"/>
                  <a:pt x="5" y="780"/>
                  <a:pt x="10" y="780"/>
                </a:cubicBezTo>
                <a:cubicBezTo>
                  <a:pt x="12" y="780"/>
                  <a:pt x="14" y="781"/>
                  <a:pt x="16" y="783"/>
                </a:cubicBezTo>
                <a:cubicBezTo>
                  <a:pt x="17" y="785"/>
                  <a:pt x="18" y="787"/>
                  <a:pt x="18" y="789"/>
                </a:cubicBezTo>
                <a:cubicBezTo>
                  <a:pt x="18" y="794"/>
                  <a:pt x="14" y="797"/>
                  <a:pt x="10" y="797"/>
                </a:cubicBezTo>
                <a:close/>
                <a:moveTo>
                  <a:pt x="11" y="769"/>
                </a:moveTo>
                <a:cubicBezTo>
                  <a:pt x="11" y="769"/>
                  <a:pt x="11" y="769"/>
                  <a:pt x="11" y="769"/>
                </a:cubicBezTo>
                <a:cubicBezTo>
                  <a:pt x="8" y="769"/>
                  <a:pt x="6" y="768"/>
                  <a:pt x="5" y="766"/>
                </a:cubicBezTo>
                <a:cubicBezTo>
                  <a:pt x="3" y="764"/>
                  <a:pt x="3" y="762"/>
                  <a:pt x="3" y="760"/>
                </a:cubicBezTo>
                <a:cubicBezTo>
                  <a:pt x="3" y="754"/>
                  <a:pt x="4" y="748"/>
                  <a:pt x="5" y="741"/>
                </a:cubicBezTo>
                <a:cubicBezTo>
                  <a:pt x="7" y="715"/>
                  <a:pt x="11" y="689"/>
                  <a:pt x="16" y="664"/>
                </a:cubicBezTo>
                <a:cubicBezTo>
                  <a:pt x="16" y="664"/>
                  <a:pt x="16" y="664"/>
                  <a:pt x="16" y="664"/>
                </a:cubicBezTo>
                <a:cubicBezTo>
                  <a:pt x="16" y="664"/>
                  <a:pt x="16" y="663"/>
                  <a:pt x="16" y="663"/>
                </a:cubicBezTo>
                <a:cubicBezTo>
                  <a:pt x="24" y="626"/>
                  <a:pt x="34" y="589"/>
                  <a:pt x="46" y="554"/>
                </a:cubicBezTo>
                <a:cubicBezTo>
                  <a:pt x="48" y="549"/>
                  <a:pt x="52" y="547"/>
                  <a:pt x="57" y="548"/>
                </a:cubicBezTo>
                <a:cubicBezTo>
                  <a:pt x="61" y="550"/>
                  <a:pt x="64" y="555"/>
                  <a:pt x="62" y="559"/>
                </a:cubicBezTo>
                <a:cubicBezTo>
                  <a:pt x="50" y="594"/>
                  <a:pt x="40" y="631"/>
                  <a:pt x="33" y="667"/>
                </a:cubicBezTo>
                <a:cubicBezTo>
                  <a:pt x="28" y="692"/>
                  <a:pt x="24" y="717"/>
                  <a:pt x="21" y="743"/>
                </a:cubicBezTo>
                <a:cubicBezTo>
                  <a:pt x="21" y="749"/>
                  <a:pt x="20" y="755"/>
                  <a:pt x="20" y="761"/>
                </a:cubicBezTo>
                <a:cubicBezTo>
                  <a:pt x="19" y="766"/>
                  <a:pt x="16" y="769"/>
                  <a:pt x="11" y="769"/>
                </a:cubicBezTo>
                <a:close/>
                <a:moveTo>
                  <a:pt x="1634" y="763"/>
                </a:moveTo>
                <a:cubicBezTo>
                  <a:pt x="1629" y="763"/>
                  <a:pt x="1625" y="760"/>
                  <a:pt x="1625" y="755"/>
                </a:cubicBezTo>
                <a:cubicBezTo>
                  <a:pt x="1625" y="755"/>
                  <a:pt x="1625" y="755"/>
                  <a:pt x="1625" y="755"/>
                </a:cubicBezTo>
                <a:cubicBezTo>
                  <a:pt x="1625" y="753"/>
                  <a:pt x="1626" y="751"/>
                  <a:pt x="1627" y="749"/>
                </a:cubicBezTo>
                <a:cubicBezTo>
                  <a:pt x="1629" y="747"/>
                  <a:pt x="1631" y="746"/>
                  <a:pt x="1633" y="746"/>
                </a:cubicBezTo>
                <a:cubicBezTo>
                  <a:pt x="1638" y="746"/>
                  <a:pt x="1642" y="749"/>
                  <a:pt x="1642" y="754"/>
                </a:cubicBezTo>
                <a:cubicBezTo>
                  <a:pt x="1642" y="754"/>
                  <a:pt x="1642" y="754"/>
                  <a:pt x="1642" y="754"/>
                </a:cubicBezTo>
                <a:cubicBezTo>
                  <a:pt x="1642" y="754"/>
                  <a:pt x="1642" y="754"/>
                  <a:pt x="1642" y="754"/>
                </a:cubicBezTo>
                <a:cubicBezTo>
                  <a:pt x="1642" y="756"/>
                  <a:pt x="1641" y="758"/>
                  <a:pt x="1640" y="760"/>
                </a:cubicBezTo>
                <a:cubicBezTo>
                  <a:pt x="1639" y="762"/>
                  <a:pt x="1637" y="763"/>
                  <a:pt x="1634" y="763"/>
                </a:cubicBezTo>
                <a:cubicBezTo>
                  <a:pt x="1634" y="763"/>
                  <a:pt x="1634" y="763"/>
                  <a:pt x="1634" y="763"/>
                </a:cubicBezTo>
                <a:close/>
                <a:moveTo>
                  <a:pt x="1631" y="735"/>
                </a:moveTo>
                <a:cubicBezTo>
                  <a:pt x="1626" y="735"/>
                  <a:pt x="1623" y="732"/>
                  <a:pt x="1622" y="727"/>
                </a:cubicBezTo>
                <a:cubicBezTo>
                  <a:pt x="1618" y="695"/>
                  <a:pt x="1612" y="662"/>
                  <a:pt x="1605" y="630"/>
                </a:cubicBezTo>
                <a:cubicBezTo>
                  <a:pt x="1603" y="626"/>
                  <a:pt x="1606" y="621"/>
                  <a:pt x="1611" y="620"/>
                </a:cubicBezTo>
                <a:cubicBezTo>
                  <a:pt x="1615" y="619"/>
                  <a:pt x="1620" y="622"/>
                  <a:pt x="1621" y="626"/>
                </a:cubicBezTo>
                <a:cubicBezTo>
                  <a:pt x="1629" y="659"/>
                  <a:pt x="1635" y="692"/>
                  <a:pt x="1639" y="725"/>
                </a:cubicBezTo>
                <a:cubicBezTo>
                  <a:pt x="1640" y="730"/>
                  <a:pt x="1636" y="734"/>
                  <a:pt x="1632" y="735"/>
                </a:cubicBezTo>
                <a:cubicBezTo>
                  <a:pt x="1631" y="735"/>
                  <a:pt x="1631" y="735"/>
                  <a:pt x="1631" y="735"/>
                </a:cubicBezTo>
                <a:close/>
                <a:moveTo>
                  <a:pt x="1592" y="566"/>
                </a:moveTo>
                <a:cubicBezTo>
                  <a:pt x="1588" y="566"/>
                  <a:pt x="1585" y="563"/>
                  <a:pt x="1584" y="560"/>
                </a:cubicBezTo>
                <a:cubicBezTo>
                  <a:pt x="1573" y="530"/>
                  <a:pt x="1561" y="500"/>
                  <a:pt x="1547" y="472"/>
                </a:cubicBezTo>
                <a:cubicBezTo>
                  <a:pt x="1546" y="470"/>
                  <a:pt x="1546" y="468"/>
                  <a:pt x="1547" y="465"/>
                </a:cubicBezTo>
                <a:cubicBezTo>
                  <a:pt x="1548" y="463"/>
                  <a:pt x="1549" y="462"/>
                  <a:pt x="1551" y="461"/>
                </a:cubicBezTo>
                <a:cubicBezTo>
                  <a:pt x="1556" y="459"/>
                  <a:pt x="1561" y="461"/>
                  <a:pt x="1563" y="465"/>
                </a:cubicBezTo>
                <a:cubicBezTo>
                  <a:pt x="1577" y="494"/>
                  <a:pt x="1589" y="524"/>
                  <a:pt x="1600" y="554"/>
                </a:cubicBezTo>
                <a:cubicBezTo>
                  <a:pt x="1601" y="556"/>
                  <a:pt x="1600" y="559"/>
                  <a:pt x="1599" y="561"/>
                </a:cubicBezTo>
                <a:cubicBezTo>
                  <a:pt x="1598" y="563"/>
                  <a:pt x="1597" y="564"/>
                  <a:pt x="1595" y="565"/>
                </a:cubicBezTo>
                <a:cubicBezTo>
                  <a:pt x="1594" y="565"/>
                  <a:pt x="1593" y="566"/>
                  <a:pt x="1592" y="566"/>
                </a:cubicBezTo>
                <a:close/>
                <a:moveTo>
                  <a:pt x="64" y="538"/>
                </a:moveTo>
                <a:cubicBezTo>
                  <a:pt x="64" y="538"/>
                  <a:pt x="64" y="538"/>
                  <a:pt x="64" y="538"/>
                </a:cubicBezTo>
                <a:cubicBezTo>
                  <a:pt x="64" y="538"/>
                  <a:pt x="64" y="538"/>
                  <a:pt x="64" y="538"/>
                </a:cubicBezTo>
                <a:cubicBezTo>
                  <a:pt x="63" y="538"/>
                  <a:pt x="62" y="538"/>
                  <a:pt x="61" y="538"/>
                </a:cubicBezTo>
                <a:cubicBezTo>
                  <a:pt x="56" y="536"/>
                  <a:pt x="54" y="531"/>
                  <a:pt x="56" y="527"/>
                </a:cubicBezTo>
                <a:cubicBezTo>
                  <a:pt x="58" y="522"/>
                  <a:pt x="63" y="520"/>
                  <a:pt x="67" y="522"/>
                </a:cubicBezTo>
                <a:cubicBezTo>
                  <a:pt x="71" y="524"/>
                  <a:pt x="73" y="528"/>
                  <a:pt x="72" y="533"/>
                </a:cubicBezTo>
                <a:cubicBezTo>
                  <a:pt x="72" y="533"/>
                  <a:pt x="72" y="533"/>
                  <a:pt x="72" y="533"/>
                </a:cubicBezTo>
                <a:cubicBezTo>
                  <a:pt x="70" y="536"/>
                  <a:pt x="67" y="538"/>
                  <a:pt x="64" y="538"/>
                </a:cubicBezTo>
                <a:close/>
                <a:moveTo>
                  <a:pt x="74" y="512"/>
                </a:moveTo>
                <a:cubicBezTo>
                  <a:pt x="73" y="512"/>
                  <a:pt x="72" y="512"/>
                  <a:pt x="71" y="511"/>
                </a:cubicBezTo>
                <a:cubicBezTo>
                  <a:pt x="69" y="510"/>
                  <a:pt x="67" y="509"/>
                  <a:pt x="67" y="507"/>
                </a:cubicBezTo>
                <a:cubicBezTo>
                  <a:pt x="66" y="505"/>
                  <a:pt x="66" y="502"/>
                  <a:pt x="67" y="500"/>
                </a:cubicBezTo>
                <a:cubicBezTo>
                  <a:pt x="76" y="479"/>
                  <a:pt x="86" y="458"/>
                  <a:pt x="96" y="438"/>
                </a:cubicBezTo>
                <a:cubicBezTo>
                  <a:pt x="101" y="430"/>
                  <a:pt x="105" y="421"/>
                  <a:pt x="110" y="413"/>
                </a:cubicBezTo>
                <a:cubicBezTo>
                  <a:pt x="129" y="380"/>
                  <a:pt x="150" y="349"/>
                  <a:pt x="174" y="318"/>
                </a:cubicBezTo>
                <a:cubicBezTo>
                  <a:pt x="176" y="315"/>
                  <a:pt x="182" y="314"/>
                  <a:pt x="185" y="317"/>
                </a:cubicBezTo>
                <a:cubicBezTo>
                  <a:pt x="189" y="320"/>
                  <a:pt x="190" y="325"/>
                  <a:pt x="187" y="329"/>
                </a:cubicBezTo>
                <a:cubicBezTo>
                  <a:pt x="164" y="358"/>
                  <a:pt x="143" y="390"/>
                  <a:pt x="125" y="422"/>
                </a:cubicBezTo>
                <a:cubicBezTo>
                  <a:pt x="120" y="430"/>
                  <a:pt x="116" y="438"/>
                  <a:pt x="111" y="446"/>
                </a:cubicBezTo>
                <a:cubicBezTo>
                  <a:pt x="101" y="466"/>
                  <a:pt x="91" y="486"/>
                  <a:pt x="82" y="507"/>
                </a:cubicBezTo>
                <a:cubicBezTo>
                  <a:pt x="81" y="510"/>
                  <a:pt x="78" y="512"/>
                  <a:pt x="74" y="512"/>
                </a:cubicBezTo>
                <a:close/>
                <a:moveTo>
                  <a:pt x="1542" y="451"/>
                </a:moveTo>
                <a:cubicBezTo>
                  <a:pt x="1539" y="451"/>
                  <a:pt x="1536" y="450"/>
                  <a:pt x="1535" y="447"/>
                </a:cubicBezTo>
                <a:cubicBezTo>
                  <a:pt x="1533" y="443"/>
                  <a:pt x="1534" y="438"/>
                  <a:pt x="1538" y="436"/>
                </a:cubicBezTo>
                <a:cubicBezTo>
                  <a:pt x="1542" y="433"/>
                  <a:pt x="1548" y="435"/>
                  <a:pt x="1550" y="439"/>
                </a:cubicBezTo>
                <a:cubicBezTo>
                  <a:pt x="1551" y="441"/>
                  <a:pt x="1551" y="443"/>
                  <a:pt x="1550" y="446"/>
                </a:cubicBezTo>
                <a:cubicBezTo>
                  <a:pt x="1550" y="448"/>
                  <a:pt x="1548" y="449"/>
                  <a:pt x="1546" y="451"/>
                </a:cubicBezTo>
                <a:cubicBezTo>
                  <a:pt x="1545" y="451"/>
                  <a:pt x="1544" y="451"/>
                  <a:pt x="1542" y="451"/>
                </a:cubicBezTo>
                <a:close/>
                <a:moveTo>
                  <a:pt x="1529" y="427"/>
                </a:moveTo>
                <a:cubicBezTo>
                  <a:pt x="1526" y="427"/>
                  <a:pt x="1523" y="425"/>
                  <a:pt x="1521" y="422"/>
                </a:cubicBezTo>
                <a:cubicBezTo>
                  <a:pt x="1503" y="390"/>
                  <a:pt x="1482" y="359"/>
                  <a:pt x="1459" y="329"/>
                </a:cubicBezTo>
                <a:cubicBezTo>
                  <a:pt x="1449" y="317"/>
                  <a:pt x="1439" y="304"/>
                  <a:pt x="1428" y="292"/>
                </a:cubicBezTo>
                <a:cubicBezTo>
                  <a:pt x="1418" y="280"/>
                  <a:pt x="1407" y="269"/>
                  <a:pt x="1397" y="258"/>
                </a:cubicBezTo>
                <a:cubicBezTo>
                  <a:pt x="1393" y="255"/>
                  <a:pt x="1393" y="249"/>
                  <a:pt x="1397" y="246"/>
                </a:cubicBezTo>
                <a:cubicBezTo>
                  <a:pt x="1400" y="243"/>
                  <a:pt x="1405" y="243"/>
                  <a:pt x="1409" y="246"/>
                </a:cubicBezTo>
                <a:cubicBezTo>
                  <a:pt x="1420" y="257"/>
                  <a:pt x="1431" y="269"/>
                  <a:pt x="1441" y="281"/>
                </a:cubicBezTo>
                <a:cubicBezTo>
                  <a:pt x="1452" y="293"/>
                  <a:pt x="1462" y="306"/>
                  <a:pt x="1473" y="319"/>
                </a:cubicBezTo>
                <a:cubicBezTo>
                  <a:pt x="1496" y="349"/>
                  <a:pt x="1517" y="381"/>
                  <a:pt x="1536" y="414"/>
                </a:cubicBezTo>
                <a:cubicBezTo>
                  <a:pt x="1538" y="418"/>
                  <a:pt x="1537" y="423"/>
                  <a:pt x="1533" y="426"/>
                </a:cubicBezTo>
                <a:cubicBezTo>
                  <a:pt x="1532" y="426"/>
                  <a:pt x="1530" y="427"/>
                  <a:pt x="1529" y="427"/>
                </a:cubicBezTo>
                <a:close/>
                <a:moveTo>
                  <a:pt x="198" y="310"/>
                </a:moveTo>
                <a:cubicBezTo>
                  <a:pt x="196" y="310"/>
                  <a:pt x="194" y="309"/>
                  <a:pt x="193" y="308"/>
                </a:cubicBezTo>
                <a:cubicBezTo>
                  <a:pt x="191" y="307"/>
                  <a:pt x="190" y="305"/>
                  <a:pt x="190" y="302"/>
                </a:cubicBezTo>
                <a:cubicBezTo>
                  <a:pt x="189" y="300"/>
                  <a:pt x="190" y="298"/>
                  <a:pt x="191" y="296"/>
                </a:cubicBezTo>
                <a:cubicBezTo>
                  <a:pt x="194" y="293"/>
                  <a:pt x="200" y="292"/>
                  <a:pt x="203" y="295"/>
                </a:cubicBezTo>
                <a:cubicBezTo>
                  <a:pt x="207" y="298"/>
                  <a:pt x="208" y="303"/>
                  <a:pt x="205" y="307"/>
                </a:cubicBezTo>
                <a:cubicBezTo>
                  <a:pt x="204" y="307"/>
                  <a:pt x="204" y="307"/>
                  <a:pt x="204" y="307"/>
                </a:cubicBezTo>
                <a:cubicBezTo>
                  <a:pt x="203" y="309"/>
                  <a:pt x="200" y="310"/>
                  <a:pt x="198" y="310"/>
                </a:cubicBezTo>
                <a:close/>
                <a:moveTo>
                  <a:pt x="216" y="289"/>
                </a:moveTo>
                <a:cubicBezTo>
                  <a:pt x="214" y="289"/>
                  <a:pt x="212" y="288"/>
                  <a:pt x="211" y="287"/>
                </a:cubicBezTo>
                <a:cubicBezTo>
                  <a:pt x="209" y="285"/>
                  <a:pt x="208" y="283"/>
                  <a:pt x="208" y="281"/>
                </a:cubicBezTo>
                <a:cubicBezTo>
                  <a:pt x="208" y="278"/>
                  <a:pt x="209" y="276"/>
                  <a:pt x="210" y="275"/>
                </a:cubicBezTo>
                <a:cubicBezTo>
                  <a:pt x="232" y="250"/>
                  <a:pt x="255" y="227"/>
                  <a:pt x="279" y="206"/>
                </a:cubicBezTo>
                <a:cubicBezTo>
                  <a:pt x="284" y="201"/>
                  <a:pt x="290" y="197"/>
                  <a:pt x="295" y="192"/>
                </a:cubicBezTo>
                <a:cubicBezTo>
                  <a:pt x="319" y="172"/>
                  <a:pt x="344" y="154"/>
                  <a:pt x="370" y="137"/>
                </a:cubicBezTo>
                <a:cubicBezTo>
                  <a:pt x="370" y="137"/>
                  <a:pt x="370" y="137"/>
                  <a:pt x="370" y="137"/>
                </a:cubicBezTo>
                <a:cubicBezTo>
                  <a:pt x="374" y="134"/>
                  <a:pt x="379" y="135"/>
                  <a:pt x="381" y="139"/>
                </a:cubicBezTo>
                <a:cubicBezTo>
                  <a:pt x="383" y="141"/>
                  <a:pt x="383" y="143"/>
                  <a:pt x="383" y="145"/>
                </a:cubicBezTo>
                <a:cubicBezTo>
                  <a:pt x="382" y="148"/>
                  <a:pt x="381" y="150"/>
                  <a:pt x="379" y="151"/>
                </a:cubicBezTo>
                <a:cubicBezTo>
                  <a:pt x="354" y="168"/>
                  <a:pt x="329" y="186"/>
                  <a:pt x="306" y="205"/>
                </a:cubicBezTo>
                <a:cubicBezTo>
                  <a:pt x="301" y="210"/>
                  <a:pt x="295" y="214"/>
                  <a:pt x="290" y="219"/>
                </a:cubicBezTo>
                <a:cubicBezTo>
                  <a:pt x="267" y="240"/>
                  <a:pt x="244" y="262"/>
                  <a:pt x="223" y="286"/>
                </a:cubicBezTo>
                <a:cubicBezTo>
                  <a:pt x="221" y="288"/>
                  <a:pt x="219" y="289"/>
                  <a:pt x="216" y="289"/>
                </a:cubicBezTo>
                <a:close/>
                <a:moveTo>
                  <a:pt x="1382" y="241"/>
                </a:moveTo>
                <a:cubicBezTo>
                  <a:pt x="1380" y="241"/>
                  <a:pt x="1378" y="240"/>
                  <a:pt x="1377" y="238"/>
                </a:cubicBezTo>
                <a:cubicBezTo>
                  <a:pt x="1375" y="237"/>
                  <a:pt x="1374" y="235"/>
                  <a:pt x="1374" y="232"/>
                </a:cubicBezTo>
                <a:cubicBezTo>
                  <a:pt x="1374" y="230"/>
                  <a:pt x="1375" y="228"/>
                  <a:pt x="1376" y="226"/>
                </a:cubicBezTo>
                <a:cubicBezTo>
                  <a:pt x="1379" y="223"/>
                  <a:pt x="1385" y="223"/>
                  <a:pt x="1388" y="226"/>
                </a:cubicBezTo>
                <a:cubicBezTo>
                  <a:pt x="1390" y="228"/>
                  <a:pt x="1391" y="230"/>
                  <a:pt x="1391" y="232"/>
                </a:cubicBezTo>
                <a:cubicBezTo>
                  <a:pt x="1391" y="234"/>
                  <a:pt x="1390" y="236"/>
                  <a:pt x="1389" y="238"/>
                </a:cubicBezTo>
                <a:cubicBezTo>
                  <a:pt x="1387" y="240"/>
                  <a:pt x="1385" y="241"/>
                  <a:pt x="1382" y="241"/>
                </a:cubicBezTo>
                <a:close/>
                <a:moveTo>
                  <a:pt x="1361" y="222"/>
                </a:moveTo>
                <a:cubicBezTo>
                  <a:pt x="1359" y="222"/>
                  <a:pt x="1357" y="221"/>
                  <a:pt x="1356" y="219"/>
                </a:cubicBezTo>
                <a:cubicBezTo>
                  <a:pt x="1328" y="195"/>
                  <a:pt x="1298" y="172"/>
                  <a:pt x="1267" y="151"/>
                </a:cubicBezTo>
                <a:cubicBezTo>
                  <a:pt x="1241" y="134"/>
                  <a:pt x="1213" y="118"/>
                  <a:pt x="1185" y="104"/>
                </a:cubicBezTo>
                <a:cubicBezTo>
                  <a:pt x="1183" y="103"/>
                  <a:pt x="1181" y="101"/>
                  <a:pt x="1180" y="99"/>
                </a:cubicBezTo>
                <a:cubicBezTo>
                  <a:pt x="1180" y="97"/>
                  <a:pt x="1180" y="94"/>
                  <a:pt x="1181" y="92"/>
                </a:cubicBezTo>
                <a:cubicBezTo>
                  <a:pt x="1183" y="88"/>
                  <a:pt x="1188" y="87"/>
                  <a:pt x="1192" y="89"/>
                </a:cubicBezTo>
                <a:cubicBezTo>
                  <a:pt x="1221" y="103"/>
                  <a:pt x="1249" y="119"/>
                  <a:pt x="1276" y="137"/>
                </a:cubicBezTo>
                <a:cubicBezTo>
                  <a:pt x="1308" y="158"/>
                  <a:pt x="1339" y="182"/>
                  <a:pt x="1367" y="207"/>
                </a:cubicBezTo>
                <a:cubicBezTo>
                  <a:pt x="1367" y="207"/>
                  <a:pt x="1367" y="207"/>
                  <a:pt x="1367" y="207"/>
                </a:cubicBezTo>
                <a:cubicBezTo>
                  <a:pt x="1371" y="210"/>
                  <a:pt x="1371" y="215"/>
                  <a:pt x="1368" y="219"/>
                </a:cubicBezTo>
                <a:cubicBezTo>
                  <a:pt x="1366" y="221"/>
                  <a:pt x="1364" y="222"/>
                  <a:pt x="1361" y="222"/>
                </a:cubicBezTo>
                <a:close/>
                <a:moveTo>
                  <a:pt x="398" y="137"/>
                </a:moveTo>
                <a:cubicBezTo>
                  <a:pt x="395" y="137"/>
                  <a:pt x="393" y="136"/>
                  <a:pt x="391" y="133"/>
                </a:cubicBezTo>
                <a:cubicBezTo>
                  <a:pt x="390" y="131"/>
                  <a:pt x="390" y="129"/>
                  <a:pt x="390" y="127"/>
                </a:cubicBezTo>
                <a:cubicBezTo>
                  <a:pt x="391" y="124"/>
                  <a:pt x="392" y="123"/>
                  <a:pt x="394" y="121"/>
                </a:cubicBezTo>
                <a:cubicBezTo>
                  <a:pt x="398" y="119"/>
                  <a:pt x="403" y="120"/>
                  <a:pt x="406" y="124"/>
                </a:cubicBezTo>
                <a:cubicBezTo>
                  <a:pt x="408" y="128"/>
                  <a:pt x="407" y="133"/>
                  <a:pt x="403" y="136"/>
                </a:cubicBezTo>
                <a:cubicBezTo>
                  <a:pt x="401" y="137"/>
                  <a:pt x="400" y="137"/>
                  <a:pt x="398" y="137"/>
                </a:cubicBezTo>
                <a:close/>
                <a:moveTo>
                  <a:pt x="423" y="123"/>
                </a:moveTo>
                <a:cubicBezTo>
                  <a:pt x="423" y="123"/>
                  <a:pt x="423" y="123"/>
                  <a:pt x="423" y="123"/>
                </a:cubicBezTo>
                <a:cubicBezTo>
                  <a:pt x="420" y="123"/>
                  <a:pt x="417" y="121"/>
                  <a:pt x="415" y="118"/>
                </a:cubicBezTo>
                <a:cubicBezTo>
                  <a:pt x="413" y="114"/>
                  <a:pt x="414" y="109"/>
                  <a:pt x="419" y="107"/>
                </a:cubicBezTo>
                <a:cubicBezTo>
                  <a:pt x="447" y="91"/>
                  <a:pt x="476" y="77"/>
                  <a:pt x="506" y="64"/>
                </a:cubicBezTo>
                <a:cubicBezTo>
                  <a:pt x="528" y="55"/>
                  <a:pt x="550" y="47"/>
                  <a:pt x="572" y="40"/>
                </a:cubicBezTo>
                <a:cubicBezTo>
                  <a:pt x="586" y="36"/>
                  <a:pt x="600" y="32"/>
                  <a:pt x="614" y="28"/>
                </a:cubicBezTo>
                <a:cubicBezTo>
                  <a:pt x="619" y="27"/>
                  <a:pt x="623" y="29"/>
                  <a:pt x="624" y="34"/>
                </a:cubicBezTo>
                <a:cubicBezTo>
                  <a:pt x="625" y="36"/>
                  <a:pt x="625" y="38"/>
                  <a:pt x="624" y="40"/>
                </a:cubicBezTo>
                <a:cubicBezTo>
                  <a:pt x="622" y="42"/>
                  <a:pt x="621" y="44"/>
                  <a:pt x="618" y="44"/>
                </a:cubicBezTo>
                <a:cubicBezTo>
                  <a:pt x="605" y="48"/>
                  <a:pt x="591" y="52"/>
                  <a:pt x="577" y="56"/>
                </a:cubicBezTo>
                <a:cubicBezTo>
                  <a:pt x="555" y="63"/>
                  <a:pt x="534" y="71"/>
                  <a:pt x="512" y="80"/>
                </a:cubicBezTo>
                <a:cubicBezTo>
                  <a:pt x="483" y="92"/>
                  <a:pt x="454" y="106"/>
                  <a:pt x="427" y="122"/>
                </a:cubicBezTo>
                <a:cubicBezTo>
                  <a:pt x="426" y="122"/>
                  <a:pt x="424" y="123"/>
                  <a:pt x="423" y="123"/>
                </a:cubicBezTo>
                <a:close/>
                <a:moveTo>
                  <a:pt x="1163" y="92"/>
                </a:moveTo>
                <a:cubicBezTo>
                  <a:pt x="1162" y="92"/>
                  <a:pt x="1161" y="92"/>
                  <a:pt x="1160" y="92"/>
                </a:cubicBezTo>
                <a:cubicBezTo>
                  <a:pt x="1157" y="91"/>
                  <a:pt x="1156" y="89"/>
                  <a:pt x="1155" y="87"/>
                </a:cubicBezTo>
                <a:cubicBezTo>
                  <a:pt x="1154" y="85"/>
                  <a:pt x="1154" y="82"/>
                  <a:pt x="1155" y="80"/>
                </a:cubicBezTo>
                <a:cubicBezTo>
                  <a:pt x="1157" y="76"/>
                  <a:pt x="1162" y="74"/>
                  <a:pt x="1167" y="76"/>
                </a:cubicBezTo>
                <a:cubicBezTo>
                  <a:pt x="1171" y="78"/>
                  <a:pt x="1173" y="83"/>
                  <a:pt x="1171" y="87"/>
                </a:cubicBezTo>
                <a:cubicBezTo>
                  <a:pt x="1169" y="90"/>
                  <a:pt x="1166" y="92"/>
                  <a:pt x="1163" y="92"/>
                </a:cubicBezTo>
                <a:close/>
                <a:moveTo>
                  <a:pt x="1137" y="81"/>
                </a:moveTo>
                <a:cubicBezTo>
                  <a:pt x="1136" y="81"/>
                  <a:pt x="1135" y="81"/>
                  <a:pt x="1134" y="80"/>
                </a:cubicBezTo>
                <a:cubicBezTo>
                  <a:pt x="1100" y="66"/>
                  <a:pt x="1064" y="54"/>
                  <a:pt x="1028" y="44"/>
                </a:cubicBezTo>
                <a:cubicBezTo>
                  <a:pt x="1028" y="44"/>
                  <a:pt x="1028" y="44"/>
                  <a:pt x="1028" y="44"/>
                </a:cubicBezTo>
                <a:cubicBezTo>
                  <a:pt x="997" y="36"/>
                  <a:pt x="966" y="30"/>
                  <a:pt x="935" y="25"/>
                </a:cubicBezTo>
                <a:cubicBezTo>
                  <a:pt x="933" y="25"/>
                  <a:pt x="931" y="24"/>
                  <a:pt x="929" y="22"/>
                </a:cubicBezTo>
                <a:cubicBezTo>
                  <a:pt x="928" y="20"/>
                  <a:pt x="927" y="18"/>
                  <a:pt x="928" y="16"/>
                </a:cubicBezTo>
                <a:cubicBezTo>
                  <a:pt x="928" y="11"/>
                  <a:pt x="933" y="8"/>
                  <a:pt x="937" y="9"/>
                </a:cubicBezTo>
                <a:cubicBezTo>
                  <a:pt x="969" y="13"/>
                  <a:pt x="1001" y="20"/>
                  <a:pt x="1032" y="28"/>
                </a:cubicBezTo>
                <a:cubicBezTo>
                  <a:pt x="1069" y="38"/>
                  <a:pt x="1105" y="50"/>
                  <a:pt x="1140" y="65"/>
                </a:cubicBezTo>
                <a:cubicBezTo>
                  <a:pt x="1145" y="66"/>
                  <a:pt x="1147" y="71"/>
                  <a:pt x="1145" y="76"/>
                </a:cubicBezTo>
                <a:cubicBezTo>
                  <a:pt x="1144" y="79"/>
                  <a:pt x="1141" y="81"/>
                  <a:pt x="1137" y="81"/>
                </a:cubicBezTo>
                <a:close/>
                <a:moveTo>
                  <a:pt x="644" y="38"/>
                </a:moveTo>
                <a:cubicBezTo>
                  <a:pt x="640" y="38"/>
                  <a:pt x="636" y="35"/>
                  <a:pt x="635" y="31"/>
                </a:cubicBezTo>
                <a:cubicBezTo>
                  <a:pt x="634" y="27"/>
                  <a:pt x="637" y="22"/>
                  <a:pt x="642" y="21"/>
                </a:cubicBezTo>
                <a:cubicBezTo>
                  <a:pt x="646" y="20"/>
                  <a:pt x="651" y="23"/>
                  <a:pt x="652" y="27"/>
                </a:cubicBezTo>
                <a:cubicBezTo>
                  <a:pt x="653" y="32"/>
                  <a:pt x="650" y="37"/>
                  <a:pt x="646" y="38"/>
                </a:cubicBezTo>
                <a:cubicBezTo>
                  <a:pt x="645" y="38"/>
                  <a:pt x="644" y="38"/>
                  <a:pt x="644" y="38"/>
                </a:cubicBezTo>
                <a:close/>
                <a:moveTo>
                  <a:pt x="671" y="32"/>
                </a:moveTo>
                <a:cubicBezTo>
                  <a:pt x="667" y="32"/>
                  <a:pt x="664" y="29"/>
                  <a:pt x="663" y="25"/>
                </a:cubicBezTo>
                <a:cubicBezTo>
                  <a:pt x="663" y="23"/>
                  <a:pt x="663" y="21"/>
                  <a:pt x="664" y="19"/>
                </a:cubicBezTo>
                <a:cubicBezTo>
                  <a:pt x="666" y="17"/>
                  <a:pt x="668" y="16"/>
                  <a:pt x="670" y="15"/>
                </a:cubicBezTo>
                <a:cubicBezTo>
                  <a:pt x="702" y="9"/>
                  <a:pt x="734" y="5"/>
                  <a:pt x="766" y="3"/>
                </a:cubicBezTo>
                <a:cubicBezTo>
                  <a:pt x="766" y="3"/>
                  <a:pt x="766" y="3"/>
                  <a:pt x="766" y="3"/>
                </a:cubicBezTo>
                <a:cubicBezTo>
                  <a:pt x="804" y="0"/>
                  <a:pt x="843" y="0"/>
                  <a:pt x="880" y="3"/>
                </a:cubicBezTo>
                <a:cubicBezTo>
                  <a:pt x="885" y="3"/>
                  <a:pt x="888" y="7"/>
                  <a:pt x="888" y="12"/>
                </a:cubicBezTo>
                <a:cubicBezTo>
                  <a:pt x="888" y="16"/>
                  <a:pt x="884" y="20"/>
                  <a:pt x="879" y="20"/>
                </a:cubicBezTo>
                <a:cubicBezTo>
                  <a:pt x="842" y="17"/>
                  <a:pt x="804" y="17"/>
                  <a:pt x="767" y="20"/>
                </a:cubicBezTo>
                <a:cubicBezTo>
                  <a:pt x="767" y="20"/>
                  <a:pt x="767" y="20"/>
                  <a:pt x="767" y="20"/>
                </a:cubicBezTo>
                <a:cubicBezTo>
                  <a:pt x="736" y="22"/>
                  <a:pt x="704" y="26"/>
                  <a:pt x="673" y="32"/>
                </a:cubicBezTo>
                <a:cubicBezTo>
                  <a:pt x="672" y="32"/>
                  <a:pt x="672" y="32"/>
                  <a:pt x="671" y="32"/>
                </a:cubicBezTo>
                <a:close/>
                <a:moveTo>
                  <a:pt x="908" y="22"/>
                </a:moveTo>
                <a:cubicBezTo>
                  <a:pt x="908" y="22"/>
                  <a:pt x="907" y="22"/>
                  <a:pt x="907" y="22"/>
                </a:cubicBezTo>
                <a:cubicBezTo>
                  <a:pt x="905" y="22"/>
                  <a:pt x="903" y="21"/>
                  <a:pt x="901" y="19"/>
                </a:cubicBezTo>
                <a:cubicBezTo>
                  <a:pt x="900" y="17"/>
                  <a:pt x="899" y="15"/>
                  <a:pt x="899" y="13"/>
                </a:cubicBezTo>
                <a:cubicBezTo>
                  <a:pt x="900" y="8"/>
                  <a:pt x="904" y="5"/>
                  <a:pt x="909" y="5"/>
                </a:cubicBezTo>
                <a:cubicBezTo>
                  <a:pt x="913" y="6"/>
                  <a:pt x="917" y="10"/>
                  <a:pt x="916" y="14"/>
                </a:cubicBezTo>
                <a:cubicBezTo>
                  <a:pt x="916" y="19"/>
                  <a:pt x="912" y="22"/>
                  <a:pt x="908" y="22"/>
                </a:cubicBezTo>
                <a:close/>
              </a:path>
            </a:pathLst>
          </a:custGeom>
          <a:solidFill>
            <a:schemeClr val="accent2"/>
          </a:solidFill>
          <a:ln>
            <a:noFill/>
          </a:ln>
        </p:spPr>
        <p:txBody>
          <a:bodyPr vert="horz" wrap="square" lIns="45714" tIns="22857" rIns="45714" bIns="22857" numCol="1" anchor="t" anchorCtr="0" compatLnSpc="1">
            <a:prstTxWarp prst="textNoShape">
              <a:avLst/>
            </a:prstTxWarp>
          </a:bodyPr>
          <a:lstStyle/>
          <a:p>
            <a:pPr defTabSz="228554"/>
            <a:endParaRPr lang="en-US">
              <a:solidFill>
                <a:srgbClr val="FFFFFF"/>
              </a:solidFill>
            </a:endParaRPr>
          </a:p>
        </p:txBody>
      </p:sp>
      <p:sp>
        <p:nvSpPr>
          <p:cNvPr id="9" name="Rectangle 6">
            <a:extLst>
              <a:ext uri="{FF2B5EF4-FFF2-40B4-BE49-F238E27FC236}">
                <a16:creationId xmlns:a16="http://schemas.microsoft.com/office/drawing/2014/main" xmlns="" id="{3BA77CFC-E5F8-43D6-BD20-FA3A1B0EEA90}"/>
              </a:ext>
            </a:extLst>
          </p:cNvPr>
          <p:cNvSpPr/>
          <p:nvPr/>
        </p:nvSpPr>
        <p:spPr>
          <a:xfrm>
            <a:off x="1032452" y="4754224"/>
            <a:ext cx="3044486" cy="707886"/>
          </a:xfrm>
          <a:prstGeom prst="rect">
            <a:avLst/>
          </a:prstGeom>
        </p:spPr>
        <p:txBody>
          <a:bodyPr wrap="square">
            <a:spAutoFit/>
          </a:bodyPr>
          <a:lstStyle/>
          <a:p>
            <a:pPr algn="r"/>
            <a:r>
              <a:rPr lang="ru-RU" sz="2000" dirty="0">
                <a:solidFill>
                  <a:schemeClr val="accent2"/>
                </a:solidFill>
                <a:ea typeface="VTB Group Cond" panose="020B0506050504020204" pitchFamily="34" charset="77"/>
              </a:rPr>
              <a:t>Платформы обмена знаниями</a:t>
            </a:r>
          </a:p>
        </p:txBody>
      </p:sp>
      <p:sp>
        <p:nvSpPr>
          <p:cNvPr id="10" name="Rectangle 6">
            <a:extLst>
              <a:ext uri="{FF2B5EF4-FFF2-40B4-BE49-F238E27FC236}">
                <a16:creationId xmlns:a16="http://schemas.microsoft.com/office/drawing/2014/main" xmlns="" id="{8EF34A44-039B-4CC3-A239-DEB76259EDD9}"/>
              </a:ext>
            </a:extLst>
          </p:cNvPr>
          <p:cNvSpPr/>
          <p:nvPr/>
        </p:nvSpPr>
        <p:spPr>
          <a:xfrm>
            <a:off x="4788470" y="6088895"/>
            <a:ext cx="2805803" cy="400110"/>
          </a:xfrm>
          <a:prstGeom prst="rect">
            <a:avLst/>
          </a:prstGeom>
        </p:spPr>
        <p:txBody>
          <a:bodyPr wrap="square">
            <a:spAutoFit/>
          </a:bodyPr>
          <a:lstStyle/>
          <a:p>
            <a:pPr>
              <a:spcBef>
                <a:spcPct val="0"/>
              </a:spcBef>
              <a:buClrTx/>
            </a:pPr>
            <a:r>
              <a:rPr lang="ru-RU" altLang="ru-RU" sz="2000" dirty="0">
                <a:solidFill>
                  <a:schemeClr val="accent2"/>
                </a:solidFill>
                <a:ea typeface="VTB Group Cond" panose="020B0506050504020204" pitchFamily="34" charset="77"/>
                <a:cs typeface="Times New Roman" panose="02020603050405020304" pitchFamily="18" charset="0"/>
              </a:rPr>
              <a:t>Обновление формата</a:t>
            </a:r>
          </a:p>
        </p:txBody>
      </p:sp>
      <p:sp>
        <p:nvSpPr>
          <p:cNvPr id="11" name="Rectangle 6">
            <a:extLst>
              <a:ext uri="{FF2B5EF4-FFF2-40B4-BE49-F238E27FC236}">
                <a16:creationId xmlns:a16="http://schemas.microsoft.com/office/drawing/2014/main" xmlns="" id="{453CC777-5149-4C37-AAF0-6E6E21B66ECF}"/>
              </a:ext>
            </a:extLst>
          </p:cNvPr>
          <p:cNvSpPr/>
          <p:nvPr/>
        </p:nvSpPr>
        <p:spPr>
          <a:xfrm>
            <a:off x="7980832" y="2042261"/>
            <a:ext cx="2132228" cy="707886"/>
          </a:xfrm>
          <a:prstGeom prst="rect">
            <a:avLst/>
          </a:prstGeom>
        </p:spPr>
        <p:txBody>
          <a:bodyPr wrap="square">
            <a:spAutoFit/>
          </a:bodyPr>
          <a:lstStyle/>
          <a:p>
            <a:pPr>
              <a:spcBef>
                <a:spcPct val="0"/>
              </a:spcBef>
              <a:buClrTx/>
            </a:pPr>
            <a:r>
              <a:rPr lang="ru-RU" altLang="ru-RU" sz="2000" dirty="0">
                <a:solidFill>
                  <a:schemeClr val="accent2"/>
                </a:solidFill>
                <a:ea typeface="VTB Group Cond" panose="020B0506050504020204" pitchFamily="34" charset="77"/>
                <a:cs typeface="Times New Roman" panose="02020603050405020304" pitchFamily="18" charset="0"/>
              </a:rPr>
              <a:t>Интерактивные мероприятия</a:t>
            </a:r>
          </a:p>
        </p:txBody>
      </p:sp>
      <p:sp>
        <p:nvSpPr>
          <p:cNvPr id="12" name="Rectangle 6">
            <a:extLst>
              <a:ext uri="{FF2B5EF4-FFF2-40B4-BE49-F238E27FC236}">
                <a16:creationId xmlns:a16="http://schemas.microsoft.com/office/drawing/2014/main" xmlns="" id="{D2C08913-AB63-4942-B881-8946CC1BBB04}"/>
              </a:ext>
            </a:extLst>
          </p:cNvPr>
          <p:cNvSpPr/>
          <p:nvPr/>
        </p:nvSpPr>
        <p:spPr>
          <a:xfrm>
            <a:off x="4544245" y="1152540"/>
            <a:ext cx="3103511" cy="400110"/>
          </a:xfrm>
          <a:prstGeom prst="rect">
            <a:avLst/>
          </a:prstGeom>
        </p:spPr>
        <p:txBody>
          <a:bodyPr wrap="square">
            <a:spAutoFit/>
          </a:bodyPr>
          <a:lstStyle/>
          <a:p>
            <a:pPr algn="ctr">
              <a:spcBef>
                <a:spcPct val="0"/>
              </a:spcBef>
              <a:buClrTx/>
            </a:pPr>
            <a:r>
              <a:rPr lang="ru-RU" altLang="ru-RU" sz="2000" dirty="0">
                <a:solidFill>
                  <a:schemeClr val="accent2"/>
                </a:solidFill>
                <a:ea typeface="VTB Group Cond" panose="020B0506050504020204" pitchFamily="34" charset="77"/>
                <a:cs typeface="Times New Roman" panose="02020603050405020304" pitchFamily="18" charset="0"/>
              </a:rPr>
              <a:t>Компактный контент</a:t>
            </a:r>
          </a:p>
        </p:txBody>
      </p:sp>
      <p:sp>
        <p:nvSpPr>
          <p:cNvPr id="13" name="Овал 53">
            <a:extLst>
              <a:ext uri="{FF2B5EF4-FFF2-40B4-BE49-F238E27FC236}">
                <a16:creationId xmlns:a16="http://schemas.microsoft.com/office/drawing/2014/main" xmlns="" id="{ACE0FB73-2105-4E2B-9817-BC1A85002B44}"/>
              </a:ext>
            </a:extLst>
          </p:cNvPr>
          <p:cNvSpPr/>
          <p:nvPr/>
        </p:nvSpPr>
        <p:spPr>
          <a:xfrm>
            <a:off x="5099018" y="2929722"/>
            <a:ext cx="1957374" cy="1924034"/>
          </a:xfrm>
          <a:prstGeom prst="ellipse">
            <a:avLst/>
          </a:prstGeom>
          <a:solidFill>
            <a:schemeClr val="accent2"/>
          </a:solidFill>
          <a:ln w="12700" cap="flat" cmpd="sng" algn="ctr">
            <a:noFill/>
            <a:prstDash val="solid"/>
            <a:miter lim="800000"/>
          </a:ln>
          <a:effectLst>
            <a:outerShdw blurRad="1270000" sx="102000" sy="102000" algn="ctr" rotWithShape="0">
              <a:schemeClr val="bg1">
                <a:lumMod val="75000"/>
                <a:alpha val="72000"/>
              </a:schemeClr>
            </a:outerShdw>
          </a:effectLst>
        </p:spPr>
        <p:txBody>
          <a:bodyPr wrap="square" rtlCol="0" anchor="ctr">
            <a:noAutofit/>
          </a:bodyPr>
          <a:lstStyle/>
          <a:p>
            <a:pPr algn="ctr" defTabSz="914400"/>
            <a:endParaRPr lang="ru-RU" sz="2400" b="1" kern="0" dirty="0">
              <a:solidFill>
                <a:srgbClr val="FFFFFF"/>
              </a:solidFill>
              <a:ea typeface="VTB Group Cond Demi Bold" panose="020B0506050504020204" pitchFamily="34" charset="77"/>
            </a:endParaRPr>
          </a:p>
        </p:txBody>
      </p:sp>
      <p:cxnSp>
        <p:nvCxnSpPr>
          <p:cNvPr id="15" name="Straight Arrow Connector 544">
            <a:extLst>
              <a:ext uri="{FF2B5EF4-FFF2-40B4-BE49-F238E27FC236}">
                <a16:creationId xmlns:a16="http://schemas.microsoft.com/office/drawing/2014/main" xmlns="" id="{B530E6F1-2097-4023-856E-14B603F4C4EC}"/>
              </a:ext>
            </a:extLst>
          </p:cNvPr>
          <p:cNvCxnSpPr>
            <a:cxnSpLocks/>
          </p:cNvCxnSpPr>
          <p:nvPr/>
        </p:nvCxnSpPr>
        <p:spPr>
          <a:xfrm>
            <a:off x="6096000" y="2265005"/>
            <a:ext cx="0" cy="451473"/>
          </a:xfrm>
          <a:prstGeom prst="straightConnector1">
            <a:avLst/>
          </a:prstGeom>
          <a:ln w="19050">
            <a:solidFill>
              <a:schemeClr val="accent2"/>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545">
            <a:extLst>
              <a:ext uri="{FF2B5EF4-FFF2-40B4-BE49-F238E27FC236}">
                <a16:creationId xmlns:a16="http://schemas.microsoft.com/office/drawing/2014/main" xmlns="" id="{57B6E7AB-0E78-417F-AD85-4F375348C53A}"/>
              </a:ext>
            </a:extLst>
          </p:cNvPr>
          <p:cNvCxnSpPr>
            <a:cxnSpLocks/>
          </p:cNvCxnSpPr>
          <p:nvPr/>
        </p:nvCxnSpPr>
        <p:spPr>
          <a:xfrm flipH="1">
            <a:off x="6951532" y="2718668"/>
            <a:ext cx="341265" cy="274223"/>
          </a:xfrm>
          <a:prstGeom prst="straightConnector1">
            <a:avLst/>
          </a:prstGeom>
          <a:ln w="19050">
            <a:solidFill>
              <a:schemeClr val="accent2"/>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546">
            <a:extLst>
              <a:ext uri="{FF2B5EF4-FFF2-40B4-BE49-F238E27FC236}">
                <a16:creationId xmlns:a16="http://schemas.microsoft.com/office/drawing/2014/main" xmlns="" id="{AA5CEAF2-4759-4577-9949-2157F5D7212E}"/>
              </a:ext>
            </a:extLst>
          </p:cNvPr>
          <p:cNvCxnSpPr>
            <a:cxnSpLocks/>
          </p:cNvCxnSpPr>
          <p:nvPr/>
        </p:nvCxnSpPr>
        <p:spPr>
          <a:xfrm>
            <a:off x="4790398" y="2716478"/>
            <a:ext cx="287312" cy="243823"/>
          </a:xfrm>
          <a:prstGeom prst="straightConnector1">
            <a:avLst/>
          </a:prstGeom>
          <a:ln w="19050">
            <a:solidFill>
              <a:schemeClr val="accent2"/>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550">
            <a:extLst>
              <a:ext uri="{FF2B5EF4-FFF2-40B4-BE49-F238E27FC236}">
                <a16:creationId xmlns:a16="http://schemas.microsoft.com/office/drawing/2014/main" xmlns="" id="{53B9E4B3-DF40-4731-BF27-0408DBC5B550}"/>
              </a:ext>
            </a:extLst>
          </p:cNvPr>
          <p:cNvCxnSpPr>
            <a:cxnSpLocks/>
          </p:cNvCxnSpPr>
          <p:nvPr/>
        </p:nvCxnSpPr>
        <p:spPr>
          <a:xfrm flipV="1">
            <a:off x="4655332" y="4270555"/>
            <a:ext cx="526103" cy="353366"/>
          </a:xfrm>
          <a:prstGeom prst="straightConnector1">
            <a:avLst/>
          </a:prstGeom>
          <a:ln w="19050">
            <a:solidFill>
              <a:schemeClr val="accent2"/>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551">
            <a:extLst>
              <a:ext uri="{FF2B5EF4-FFF2-40B4-BE49-F238E27FC236}">
                <a16:creationId xmlns:a16="http://schemas.microsoft.com/office/drawing/2014/main" xmlns="" id="{8A020E2E-113C-48ED-8309-2221AF75FAFF}"/>
              </a:ext>
            </a:extLst>
          </p:cNvPr>
          <p:cNvCxnSpPr>
            <a:cxnSpLocks/>
            <a:stCxn id="24" idx="1"/>
          </p:cNvCxnSpPr>
          <p:nvPr/>
        </p:nvCxnSpPr>
        <p:spPr>
          <a:xfrm flipH="1" flipV="1">
            <a:off x="6022899" y="4834379"/>
            <a:ext cx="39252" cy="554486"/>
          </a:xfrm>
          <a:prstGeom prst="straightConnector1">
            <a:avLst/>
          </a:prstGeom>
          <a:ln w="19050">
            <a:solidFill>
              <a:schemeClr val="accent2"/>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552">
            <a:extLst>
              <a:ext uri="{FF2B5EF4-FFF2-40B4-BE49-F238E27FC236}">
                <a16:creationId xmlns:a16="http://schemas.microsoft.com/office/drawing/2014/main" xmlns="" id="{26045E07-171E-4EC8-999F-11D59391EDD4}"/>
              </a:ext>
            </a:extLst>
          </p:cNvPr>
          <p:cNvCxnSpPr>
            <a:cxnSpLocks/>
          </p:cNvCxnSpPr>
          <p:nvPr/>
        </p:nvCxnSpPr>
        <p:spPr>
          <a:xfrm flipH="1">
            <a:off x="7016674" y="4018715"/>
            <a:ext cx="552790" cy="0"/>
          </a:xfrm>
          <a:prstGeom prst="straightConnector1">
            <a:avLst/>
          </a:prstGeom>
          <a:ln w="19050">
            <a:solidFill>
              <a:schemeClr val="accent2"/>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25" name="Полилиния: фигура 92">
            <a:extLst>
              <a:ext uri="{FF2B5EF4-FFF2-40B4-BE49-F238E27FC236}">
                <a16:creationId xmlns:a16="http://schemas.microsoft.com/office/drawing/2014/main" xmlns="" id="{E7844400-8FFE-48F3-98CA-C676C9BC6547}"/>
              </a:ext>
            </a:extLst>
          </p:cNvPr>
          <p:cNvSpPr/>
          <p:nvPr/>
        </p:nvSpPr>
        <p:spPr>
          <a:xfrm>
            <a:off x="4229987" y="2119143"/>
            <a:ext cx="690084" cy="690080"/>
          </a:xfrm>
          <a:custGeom>
            <a:avLst/>
            <a:gdLst>
              <a:gd name="connsiteX0" fmla="*/ 0 w 565546"/>
              <a:gd name="connsiteY0" fmla="*/ 282773 h 565546"/>
              <a:gd name="connsiteX1" fmla="*/ 282773 w 565546"/>
              <a:gd name="connsiteY1" fmla="*/ 0 h 565546"/>
              <a:gd name="connsiteX2" fmla="*/ 565546 w 565546"/>
              <a:gd name="connsiteY2" fmla="*/ 282773 h 565546"/>
              <a:gd name="connsiteX3" fmla="*/ 282773 w 565546"/>
              <a:gd name="connsiteY3" fmla="*/ 565546 h 565546"/>
              <a:gd name="connsiteX4" fmla="*/ 0 w 565546"/>
              <a:gd name="connsiteY4" fmla="*/ 282773 h 5655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5546" h="565546">
                <a:moveTo>
                  <a:pt x="0" y="282773"/>
                </a:moveTo>
                <a:cubicBezTo>
                  <a:pt x="0" y="126602"/>
                  <a:pt x="126602" y="0"/>
                  <a:pt x="282773" y="0"/>
                </a:cubicBezTo>
                <a:cubicBezTo>
                  <a:pt x="438944" y="0"/>
                  <a:pt x="565546" y="126602"/>
                  <a:pt x="565546" y="282773"/>
                </a:cubicBezTo>
                <a:cubicBezTo>
                  <a:pt x="565546" y="438944"/>
                  <a:pt x="438944" y="565546"/>
                  <a:pt x="282773" y="565546"/>
                </a:cubicBezTo>
                <a:cubicBezTo>
                  <a:pt x="126602" y="565546"/>
                  <a:pt x="0" y="438944"/>
                  <a:pt x="0" y="282773"/>
                </a:cubicBezTo>
                <a:close/>
              </a:path>
            </a:pathLst>
          </a:custGeom>
          <a:solidFill>
            <a:schemeClr val="bg1"/>
          </a:solidFill>
          <a:ln w="12700" cap="flat" cmpd="sng" algn="ctr">
            <a:noFill/>
            <a:prstDash val="solid"/>
            <a:miter lim="800000"/>
          </a:ln>
          <a:effectLst>
            <a:outerShdw blurRad="1270000" sx="102000" sy="102000" algn="ctr" rotWithShape="0">
              <a:schemeClr val="bg1">
                <a:lumMod val="75000"/>
                <a:alpha val="72000"/>
              </a:schemeClr>
            </a:outerShdw>
          </a:effectLst>
        </p:spPr>
        <p:txBody>
          <a:bodyPr wrap="square" rtlCol="0" anchor="ctr">
            <a:noAutofit/>
          </a:bodyPr>
          <a:lstStyle/>
          <a:p>
            <a:pPr algn="ctr" defTabSz="914400"/>
            <a:endParaRPr lang="ru-RU" sz="450" kern="0" dirty="0">
              <a:solidFill>
                <a:srgbClr val="FFFFFF"/>
              </a:solidFill>
            </a:endParaRPr>
          </a:p>
        </p:txBody>
      </p:sp>
      <p:sp>
        <p:nvSpPr>
          <p:cNvPr id="27" name="Полилиния: фигура 92">
            <a:extLst>
              <a:ext uri="{FF2B5EF4-FFF2-40B4-BE49-F238E27FC236}">
                <a16:creationId xmlns:a16="http://schemas.microsoft.com/office/drawing/2014/main" xmlns="" id="{6546806B-E255-4404-88B7-AB038FCA4041}"/>
              </a:ext>
            </a:extLst>
          </p:cNvPr>
          <p:cNvSpPr/>
          <p:nvPr/>
        </p:nvSpPr>
        <p:spPr>
          <a:xfrm>
            <a:off x="5750958" y="1637514"/>
            <a:ext cx="690084" cy="690080"/>
          </a:xfrm>
          <a:custGeom>
            <a:avLst/>
            <a:gdLst>
              <a:gd name="connsiteX0" fmla="*/ 0 w 565546"/>
              <a:gd name="connsiteY0" fmla="*/ 282773 h 565546"/>
              <a:gd name="connsiteX1" fmla="*/ 282773 w 565546"/>
              <a:gd name="connsiteY1" fmla="*/ 0 h 565546"/>
              <a:gd name="connsiteX2" fmla="*/ 565546 w 565546"/>
              <a:gd name="connsiteY2" fmla="*/ 282773 h 565546"/>
              <a:gd name="connsiteX3" fmla="*/ 282773 w 565546"/>
              <a:gd name="connsiteY3" fmla="*/ 565546 h 565546"/>
              <a:gd name="connsiteX4" fmla="*/ 0 w 565546"/>
              <a:gd name="connsiteY4" fmla="*/ 282773 h 5655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5546" h="565546">
                <a:moveTo>
                  <a:pt x="0" y="282773"/>
                </a:moveTo>
                <a:cubicBezTo>
                  <a:pt x="0" y="126602"/>
                  <a:pt x="126602" y="0"/>
                  <a:pt x="282773" y="0"/>
                </a:cubicBezTo>
                <a:cubicBezTo>
                  <a:pt x="438944" y="0"/>
                  <a:pt x="565546" y="126602"/>
                  <a:pt x="565546" y="282773"/>
                </a:cubicBezTo>
                <a:cubicBezTo>
                  <a:pt x="565546" y="438944"/>
                  <a:pt x="438944" y="565546"/>
                  <a:pt x="282773" y="565546"/>
                </a:cubicBezTo>
                <a:cubicBezTo>
                  <a:pt x="126602" y="565546"/>
                  <a:pt x="0" y="438944"/>
                  <a:pt x="0" y="282773"/>
                </a:cubicBezTo>
                <a:close/>
              </a:path>
            </a:pathLst>
          </a:custGeom>
          <a:solidFill>
            <a:schemeClr val="bg1"/>
          </a:solidFill>
          <a:ln w="12700" cap="flat" cmpd="sng" algn="ctr">
            <a:noFill/>
            <a:prstDash val="solid"/>
            <a:miter lim="800000"/>
          </a:ln>
          <a:effectLst>
            <a:outerShdw blurRad="1270000" sx="102000" sy="102000" algn="ctr" rotWithShape="0">
              <a:schemeClr val="bg1">
                <a:lumMod val="75000"/>
                <a:alpha val="72000"/>
              </a:schemeClr>
            </a:outerShdw>
          </a:effectLst>
        </p:spPr>
        <p:txBody>
          <a:bodyPr wrap="square" rtlCol="0" anchor="ctr">
            <a:noAutofit/>
          </a:bodyPr>
          <a:lstStyle/>
          <a:p>
            <a:pPr algn="ctr" defTabSz="914400"/>
            <a:endParaRPr lang="ru-RU" sz="450" kern="0" dirty="0">
              <a:solidFill>
                <a:srgbClr val="FFFFFF"/>
              </a:solidFill>
            </a:endParaRPr>
          </a:p>
        </p:txBody>
      </p:sp>
      <p:sp>
        <p:nvSpPr>
          <p:cNvPr id="31" name="Полилиния: фигура 92">
            <a:extLst>
              <a:ext uri="{FF2B5EF4-FFF2-40B4-BE49-F238E27FC236}">
                <a16:creationId xmlns:a16="http://schemas.microsoft.com/office/drawing/2014/main" xmlns="" id="{43E24B61-1124-4743-8855-4A01624CD281}"/>
              </a:ext>
            </a:extLst>
          </p:cNvPr>
          <p:cNvSpPr/>
          <p:nvPr/>
        </p:nvSpPr>
        <p:spPr>
          <a:xfrm>
            <a:off x="7141229" y="2101643"/>
            <a:ext cx="690084" cy="690080"/>
          </a:xfrm>
          <a:custGeom>
            <a:avLst/>
            <a:gdLst>
              <a:gd name="connsiteX0" fmla="*/ 0 w 565546"/>
              <a:gd name="connsiteY0" fmla="*/ 282773 h 565546"/>
              <a:gd name="connsiteX1" fmla="*/ 282773 w 565546"/>
              <a:gd name="connsiteY1" fmla="*/ 0 h 565546"/>
              <a:gd name="connsiteX2" fmla="*/ 565546 w 565546"/>
              <a:gd name="connsiteY2" fmla="*/ 282773 h 565546"/>
              <a:gd name="connsiteX3" fmla="*/ 282773 w 565546"/>
              <a:gd name="connsiteY3" fmla="*/ 565546 h 565546"/>
              <a:gd name="connsiteX4" fmla="*/ 0 w 565546"/>
              <a:gd name="connsiteY4" fmla="*/ 282773 h 5655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5546" h="565546">
                <a:moveTo>
                  <a:pt x="0" y="282773"/>
                </a:moveTo>
                <a:cubicBezTo>
                  <a:pt x="0" y="126602"/>
                  <a:pt x="126602" y="0"/>
                  <a:pt x="282773" y="0"/>
                </a:cubicBezTo>
                <a:cubicBezTo>
                  <a:pt x="438944" y="0"/>
                  <a:pt x="565546" y="126602"/>
                  <a:pt x="565546" y="282773"/>
                </a:cubicBezTo>
                <a:cubicBezTo>
                  <a:pt x="565546" y="438944"/>
                  <a:pt x="438944" y="565546"/>
                  <a:pt x="282773" y="565546"/>
                </a:cubicBezTo>
                <a:cubicBezTo>
                  <a:pt x="126602" y="565546"/>
                  <a:pt x="0" y="438944"/>
                  <a:pt x="0" y="282773"/>
                </a:cubicBezTo>
                <a:close/>
              </a:path>
            </a:pathLst>
          </a:custGeom>
          <a:solidFill>
            <a:schemeClr val="bg1"/>
          </a:solidFill>
          <a:ln w="12700" cap="flat" cmpd="sng" algn="ctr">
            <a:noFill/>
            <a:prstDash val="solid"/>
            <a:miter lim="800000"/>
          </a:ln>
          <a:effectLst>
            <a:outerShdw blurRad="1270000" sx="102000" sy="102000" algn="ctr" rotWithShape="0">
              <a:schemeClr val="bg1">
                <a:lumMod val="75000"/>
                <a:alpha val="72000"/>
              </a:schemeClr>
            </a:outerShdw>
          </a:effectLst>
        </p:spPr>
        <p:txBody>
          <a:bodyPr wrap="square" rtlCol="0" anchor="ctr">
            <a:noAutofit/>
          </a:bodyPr>
          <a:lstStyle/>
          <a:p>
            <a:pPr algn="ctr" defTabSz="914400"/>
            <a:endParaRPr lang="ru-RU" sz="450" kern="0" dirty="0">
              <a:solidFill>
                <a:srgbClr val="FFFFFF"/>
              </a:solidFill>
            </a:endParaRPr>
          </a:p>
        </p:txBody>
      </p:sp>
      <p:grpSp>
        <p:nvGrpSpPr>
          <p:cNvPr id="33" name="Group 564">
            <a:extLst>
              <a:ext uri="{FF2B5EF4-FFF2-40B4-BE49-F238E27FC236}">
                <a16:creationId xmlns:a16="http://schemas.microsoft.com/office/drawing/2014/main" xmlns="" id="{DB0E8690-41CA-46B9-AA74-7348960AD8EE}"/>
              </a:ext>
            </a:extLst>
          </p:cNvPr>
          <p:cNvGrpSpPr/>
          <p:nvPr/>
        </p:nvGrpSpPr>
        <p:grpSpPr>
          <a:xfrm>
            <a:off x="5971541" y="1788671"/>
            <a:ext cx="248918" cy="346378"/>
            <a:chOff x="10730776" y="4479800"/>
            <a:chExt cx="277714" cy="386449"/>
          </a:xfrm>
          <a:solidFill>
            <a:schemeClr val="accent2"/>
          </a:solidFill>
        </p:grpSpPr>
        <p:sp>
          <p:nvSpPr>
            <p:cNvPr id="34" name="Полилиния: фигура 1262">
              <a:extLst>
                <a:ext uri="{FF2B5EF4-FFF2-40B4-BE49-F238E27FC236}">
                  <a16:creationId xmlns:a16="http://schemas.microsoft.com/office/drawing/2014/main" xmlns="" id="{213C8833-82D0-498C-800B-C3566439A910}"/>
                </a:ext>
              </a:extLst>
            </p:cNvPr>
            <p:cNvSpPr/>
            <p:nvPr/>
          </p:nvSpPr>
          <p:spPr>
            <a:xfrm>
              <a:off x="10730776" y="4479800"/>
              <a:ext cx="277714" cy="386449"/>
            </a:xfrm>
            <a:custGeom>
              <a:avLst/>
              <a:gdLst>
                <a:gd name="connsiteX0" fmla="*/ 132423 w 277714"/>
                <a:gd name="connsiteY0" fmla="*/ 386669 h 386448"/>
                <a:gd name="connsiteX1" fmla="*/ 139169 w 277714"/>
                <a:gd name="connsiteY1" fmla="*/ 386669 h 386448"/>
                <a:gd name="connsiteX2" fmla="*/ 277235 w 277714"/>
                <a:gd name="connsiteY2" fmla="*/ 139169 h 386448"/>
                <a:gd name="connsiteX3" fmla="*/ 139169 w 277714"/>
                <a:gd name="connsiteY3" fmla="*/ 1102 h 386448"/>
                <a:gd name="connsiteX4" fmla="*/ 1102 w 277714"/>
                <a:gd name="connsiteY4" fmla="*/ 139169 h 386448"/>
                <a:gd name="connsiteX5" fmla="*/ 127873 w 277714"/>
                <a:gd name="connsiteY5" fmla="*/ 381703 h 386448"/>
                <a:gd name="connsiteX6" fmla="*/ 132423 w 277714"/>
                <a:gd name="connsiteY6" fmla="*/ 386669 h 386448"/>
                <a:gd name="connsiteX7" fmla="*/ 139170 w 277714"/>
                <a:gd name="connsiteY7" fmla="*/ 31740 h 386448"/>
                <a:gd name="connsiteX8" fmla="*/ 246599 w 277714"/>
                <a:gd name="connsiteY8" fmla="*/ 139169 h 386448"/>
                <a:gd name="connsiteX9" fmla="*/ 139335 w 277714"/>
                <a:gd name="connsiteY9" fmla="*/ 345694 h 386448"/>
                <a:gd name="connsiteX10" fmla="*/ 31740 w 277714"/>
                <a:gd name="connsiteY10" fmla="*/ 139169 h 386448"/>
                <a:gd name="connsiteX11" fmla="*/ 139170 w 277714"/>
                <a:gd name="connsiteY11" fmla="*/ 31740 h 386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7714" h="386448">
                  <a:moveTo>
                    <a:pt x="132423" y="386669"/>
                  </a:moveTo>
                  <a:lnTo>
                    <a:pt x="139169" y="386669"/>
                  </a:lnTo>
                  <a:cubicBezTo>
                    <a:pt x="163494" y="386669"/>
                    <a:pt x="277235" y="196870"/>
                    <a:pt x="277235" y="139169"/>
                  </a:cubicBezTo>
                  <a:cubicBezTo>
                    <a:pt x="277235" y="63037"/>
                    <a:pt x="215301" y="1102"/>
                    <a:pt x="139169" y="1102"/>
                  </a:cubicBezTo>
                  <a:cubicBezTo>
                    <a:pt x="63037" y="1102"/>
                    <a:pt x="1102" y="63037"/>
                    <a:pt x="1102" y="139169"/>
                  </a:cubicBezTo>
                  <a:cubicBezTo>
                    <a:pt x="1102" y="214179"/>
                    <a:pt x="126602" y="380311"/>
                    <a:pt x="127873" y="381703"/>
                  </a:cubicBezTo>
                  <a:lnTo>
                    <a:pt x="132423" y="386669"/>
                  </a:lnTo>
                  <a:close/>
                  <a:moveTo>
                    <a:pt x="139170" y="31740"/>
                  </a:moveTo>
                  <a:cubicBezTo>
                    <a:pt x="198413" y="31740"/>
                    <a:pt x="246599" y="79929"/>
                    <a:pt x="246599" y="139169"/>
                  </a:cubicBezTo>
                  <a:cubicBezTo>
                    <a:pt x="246599" y="186772"/>
                    <a:pt x="171513" y="300992"/>
                    <a:pt x="139335" y="345694"/>
                  </a:cubicBezTo>
                  <a:cubicBezTo>
                    <a:pt x="97864" y="287887"/>
                    <a:pt x="31740" y="183167"/>
                    <a:pt x="31740" y="139169"/>
                  </a:cubicBezTo>
                  <a:cubicBezTo>
                    <a:pt x="31742" y="79927"/>
                    <a:pt x="79927" y="31740"/>
                    <a:pt x="139170" y="31740"/>
                  </a:cubicBezTo>
                  <a:close/>
                </a:path>
              </a:pathLst>
            </a:custGeom>
            <a:grpFill/>
            <a:ln w="9525" cap="flat">
              <a:noFill/>
              <a:prstDash val="solid"/>
              <a:miter/>
            </a:ln>
          </p:spPr>
          <p:txBody>
            <a:bodyPr rtlCol="0" anchor="ctr"/>
            <a:lstStyle/>
            <a:p>
              <a:endParaRPr lang="ru-RU"/>
            </a:p>
          </p:txBody>
        </p:sp>
        <p:sp>
          <p:nvSpPr>
            <p:cNvPr id="35" name="Полилиния: фигура 1264">
              <a:extLst>
                <a:ext uri="{FF2B5EF4-FFF2-40B4-BE49-F238E27FC236}">
                  <a16:creationId xmlns:a16="http://schemas.microsoft.com/office/drawing/2014/main" xmlns="" id="{A668B5E7-159A-48A8-AE98-CEF8E167F2B3}"/>
                </a:ext>
              </a:extLst>
            </p:cNvPr>
            <p:cNvSpPr/>
            <p:nvPr/>
          </p:nvSpPr>
          <p:spPr>
            <a:xfrm>
              <a:off x="10792935" y="4546494"/>
              <a:ext cx="152816" cy="152816"/>
            </a:xfrm>
            <a:custGeom>
              <a:avLst/>
              <a:gdLst>
                <a:gd name="connsiteX0" fmla="*/ 152934 w 152816"/>
                <a:gd name="connsiteY0" fmla="*/ 77008 h 152816"/>
                <a:gd name="connsiteX1" fmla="*/ 77011 w 152816"/>
                <a:gd name="connsiteY1" fmla="*/ 1102 h 152816"/>
                <a:gd name="connsiteX2" fmla="*/ 1102 w 152816"/>
                <a:gd name="connsiteY2" fmla="*/ 77008 h 152816"/>
                <a:gd name="connsiteX3" fmla="*/ 77011 w 152816"/>
                <a:gd name="connsiteY3" fmla="*/ 152916 h 152816"/>
                <a:gd name="connsiteX4" fmla="*/ 152934 w 152816"/>
                <a:gd name="connsiteY4" fmla="*/ 77008 h 152816"/>
                <a:gd name="connsiteX5" fmla="*/ 77011 w 152816"/>
                <a:gd name="connsiteY5" fmla="*/ 122277 h 152816"/>
                <a:gd name="connsiteX6" fmla="*/ 31740 w 152816"/>
                <a:gd name="connsiteY6" fmla="*/ 77008 h 152816"/>
                <a:gd name="connsiteX7" fmla="*/ 77011 w 152816"/>
                <a:gd name="connsiteY7" fmla="*/ 31740 h 152816"/>
                <a:gd name="connsiteX8" fmla="*/ 122296 w 152816"/>
                <a:gd name="connsiteY8" fmla="*/ 77008 h 152816"/>
                <a:gd name="connsiteX9" fmla="*/ 77011 w 152816"/>
                <a:gd name="connsiteY9" fmla="*/ 122277 h 152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2816" h="152816">
                  <a:moveTo>
                    <a:pt x="152934" y="77008"/>
                  </a:moveTo>
                  <a:cubicBezTo>
                    <a:pt x="152934" y="35149"/>
                    <a:pt x="118869" y="1102"/>
                    <a:pt x="77011" y="1102"/>
                  </a:cubicBezTo>
                  <a:cubicBezTo>
                    <a:pt x="35152" y="1102"/>
                    <a:pt x="1102" y="35151"/>
                    <a:pt x="1102" y="77008"/>
                  </a:cubicBezTo>
                  <a:cubicBezTo>
                    <a:pt x="1102" y="118868"/>
                    <a:pt x="35152" y="152916"/>
                    <a:pt x="77011" y="152916"/>
                  </a:cubicBezTo>
                  <a:cubicBezTo>
                    <a:pt x="118868" y="152915"/>
                    <a:pt x="152934" y="118866"/>
                    <a:pt x="152934" y="77008"/>
                  </a:cubicBezTo>
                  <a:close/>
                  <a:moveTo>
                    <a:pt x="77011" y="122277"/>
                  </a:moveTo>
                  <a:cubicBezTo>
                    <a:pt x="52041" y="122277"/>
                    <a:pt x="31740" y="101976"/>
                    <a:pt x="31740" y="77008"/>
                  </a:cubicBezTo>
                  <a:cubicBezTo>
                    <a:pt x="31740" y="52040"/>
                    <a:pt x="52041" y="31740"/>
                    <a:pt x="77011" y="31740"/>
                  </a:cubicBezTo>
                  <a:cubicBezTo>
                    <a:pt x="101980" y="31740"/>
                    <a:pt x="122296" y="52041"/>
                    <a:pt x="122296" y="77008"/>
                  </a:cubicBezTo>
                  <a:cubicBezTo>
                    <a:pt x="122296" y="101976"/>
                    <a:pt x="101978" y="122277"/>
                    <a:pt x="77011" y="122277"/>
                  </a:cubicBezTo>
                  <a:close/>
                </a:path>
              </a:pathLst>
            </a:custGeom>
            <a:grpFill/>
            <a:ln w="9525" cap="flat">
              <a:noFill/>
              <a:prstDash val="solid"/>
              <a:miter/>
            </a:ln>
          </p:spPr>
          <p:txBody>
            <a:bodyPr rtlCol="0" anchor="ctr"/>
            <a:lstStyle/>
            <a:p>
              <a:endParaRPr lang="ru-RU"/>
            </a:p>
          </p:txBody>
        </p:sp>
      </p:grpSp>
      <p:grpSp>
        <p:nvGrpSpPr>
          <p:cNvPr id="36" name="Group 567">
            <a:extLst>
              <a:ext uri="{FF2B5EF4-FFF2-40B4-BE49-F238E27FC236}">
                <a16:creationId xmlns:a16="http://schemas.microsoft.com/office/drawing/2014/main" xmlns="" id="{FCABCD24-463C-4CA6-B0DA-803302F1BB40}"/>
              </a:ext>
            </a:extLst>
          </p:cNvPr>
          <p:cNvGrpSpPr/>
          <p:nvPr/>
        </p:nvGrpSpPr>
        <p:grpSpPr>
          <a:xfrm>
            <a:off x="7376779" y="2267941"/>
            <a:ext cx="248918" cy="346378"/>
            <a:chOff x="10730776" y="4479800"/>
            <a:chExt cx="277714" cy="386449"/>
          </a:xfrm>
          <a:solidFill>
            <a:schemeClr val="accent2"/>
          </a:solidFill>
        </p:grpSpPr>
        <p:sp>
          <p:nvSpPr>
            <p:cNvPr id="37" name="Полилиния: фигура 1262">
              <a:extLst>
                <a:ext uri="{FF2B5EF4-FFF2-40B4-BE49-F238E27FC236}">
                  <a16:creationId xmlns:a16="http://schemas.microsoft.com/office/drawing/2014/main" xmlns="" id="{134E7D20-8E58-46EF-ADB8-5BDE7755AAC2}"/>
                </a:ext>
              </a:extLst>
            </p:cNvPr>
            <p:cNvSpPr/>
            <p:nvPr/>
          </p:nvSpPr>
          <p:spPr>
            <a:xfrm>
              <a:off x="10730776" y="4479800"/>
              <a:ext cx="277714" cy="386449"/>
            </a:xfrm>
            <a:custGeom>
              <a:avLst/>
              <a:gdLst>
                <a:gd name="connsiteX0" fmla="*/ 132423 w 277714"/>
                <a:gd name="connsiteY0" fmla="*/ 386669 h 386448"/>
                <a:gd name="connsiteX1" fmla="*/ 139169 w 277714"/>
                <a:gd name="connsiteY1" fmla="*/ 386669 h 386448"/>
                <a:gd name="connsiteX2" fmla="*/ 277235 w 277714"/>
                <a:gd name="connsiteY2" fmla="*/ 139169 h 386448"/>
                <a:gd name="connsiteX3" fmla="*/ 139169 w 277714"/>
                <a:gd name="connsiteY3" fmla="*/ 1102 h 386448"/>
                <a:gd name="connsiteX4" fmla="*/ 1102 w 277714"/>
                <a:gd name="connsiteY4" fmla="*/ 139169 h 386448"/>
                <a:gd name="connsiteX5" fmla="*/ 127873 w 277714"/>
                <a:gd name="connsiteY5" fmla="*/ 381703 h 386448"/>
                <a:gd name="connsiteX6" fmla="*/ 132423 w 277714"/>
                <a:gd name="connsiteY6" fmla="*/ 386669 h 386448"/>
                <a:gd name="connsiteX7" fmla="*/ 139170 w 277714"/>
                <a:gd name="connsiteY7" fmla="*/ 31740 h 386448"/>
                <a:gd name="connsiteX8" fmla="*/ 246599 w 277714"/>
                <a:gd name="connsiteY8" fmla="*/ 139169 h 386448"/>
                <a:gd name="connsiteX9" fmla="*/ 139335 w 277714"/>
                <a:gd name="connsiteY9" fmla="*/ 345694 h 386448"/>
                <a:gd name="connsiteX10" fmla="*/ 31740 w 277714"/>
                <a:gd name="connsiteY10" fmla="*/ 139169 h 386448"/>
                <a:gd name="connsiteX11" fmla="*/ 139170 w 277714"/>
                <a:gd name="connsiteY11" fmla="*/ 31740 h 386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7714" h="386448">
                  <a:moveTo>
                    <a:pt x="132423" y="386669"/>
                  </a:moveTo>
                  <a:lnTo>
                    <a:pt x="139169" y="386669"/>
                  </a:lnTo>
                  <a:cubicBezTo>
                    <a:pt x="163494" y="386669"/>
                    <a:pt x="277235" y="196870"/>
                    <a:pt x="277235" y="139169"/>
                  </a:cubicBezTo>
                  <a:cubicBezTo>
                    <a:pt x="277235" y="63037"/>
                    <a:pt x="215301" y="1102"/>
                    <a:pt x="139169" y="1102"/>
                  </a:cubicBezTo>
                  <a:cubicBezTo>
                    <a:pt x="63037" y="1102"/>
                    <a:pt x="1102" y="63037"/>
                    <a:pt x="1102" y="139169"/>
                  </a:cubicBezTo>
                  <a:cubicBezTo>
                    <a:pt x="1102" y="214179"/>
                    <a:pt x="126602" y="380311"/>
                    <a:pt x="127873" y="381703"/>
                  </a:cubicBezTo>
                  <a:lnTo>
                    <a:pt x="132423" y="386669"/>
                  </a:lnTo>
                  <a:close/>
                  <a:moveTo>
                    <a:pt x="139170" y="31740"/>
                  </a:moveTo>
                  <a:cubicBezTo>
                    <a:pt x="198413" y="31740"/>
                    <a:pt x="246599" y="79929"/>
                    <a:pt x="246599" y="139169"/>
                  </a:cubicBezTo>
                  <a:cubicBezTo>
                    <a:pt x="246599" y="186772"/>
                    <a:pt x="171513" y="300992"/>
                    <a:pt x="139335" y="345694"/>
                  </a:cubicBezTo>
                  <a:cubicBezTo>
                    <a:pt x="97864" y="287887"/>
                    <a:pt x="31740" y="183167"/>
                    <a:pt x="31740" y="139169"/>
                  </a:cubicBezTo>
                  <a:cubicBezTo>
                    <a:pt x="31742" y="79927"/>
                    <a:pt x="79927" y="31740"/>
                    <a:pt x="139170" y="31740"/>
                  </a:cubicBezTo>
                  <a:close/>
                </a:path>
              </a:pathLst>
            </a:custGeom>
            <a:grpFill/>
            <a:ln w="9525" cap="flat">
              <a:noFill/>
              <a:prstDash val="solid"/>
              <a:miter/>
            </a:ln>
          </p:spPr>
          <p:txBody>
            <a:bodyPr rtlCol="0" anchor="ctr"/>
            <a:lstStyle/>
            <a:p>
              <a:endParaRPr lang="ru-RU"/>
            </a:p>
          </p:txBody>
        </p:sp>
        <p:sp>
          <p:nvSpPr>
            <p:cNvPr id="38" name="Полилиния: фигура 1264">
              <a:extLst>
                <a:ext uri="{FF2B5EF4-FFF2-40B4-BE49-F238E27FC236}">
                  <a16:creationId xmlns:a16="http://schemas.microsoft.com/office/drawing/2014/main" xmlns="" id="{79C33FAF-DB36-41EA-8B33-2413513955FA}"/>
                </a:ext>
              </a:extLst>
            </p:cNvPr>
            <p:cNvSpPr/>
            <p:nvPr/>
          </p:nvSpPr>
          <p:spPr>
            <a:xfrm>
              <a:off x="10792935" y="4546494"/>
              <a:ext cx="152816" cy="152816"/>
            </a:xfrm>
            <a:custGeom>
              <a:avLst/>
              <a:gdLst>
                <a:gd name="connsiteX0" fmla="*/ 152934 w 152816"/>
                <a:gd name="connsiteY0" fmla="*/ 77008 h 152816"/>
                <a:gd name="connsiteX1" fmla="*/ 77011 w 152816"/>
                <a:gd name="connsiteY1" fmla="*/ 1102 h 152816"/>
                <a:gd name="connsiteX2" fmla="*/ 1102 w 152816"/>
                <a:gd name="connsiteY2" fmla="*/ 77008 h 152816"/>
                <a:gd name="connsiteX3" fmla="*/ 77011 w 152816"/>
                <a:gd name="connsiteY3" fmla="*/ 152916 h 152816"/>
                <a:gd name="connsiteX4" fmla="*/ 152934 w 152816"/>
                <a:gd name="connsiteY4" fmla="*/ 77008 h 152816"/>
                <a:gd name="connsiteX5" fmla="*/ 77011 w 152816"/>
                <a:gd name="connsiteY5" fmla="*/ 122277 h 152816"/>
                <a:gd name="connsiteX6" fmla="*/ 31740 w 152816"/>
                <a:gd name="connsiteY6" fmla="*/ 77008 h 152816"/>
                <a:gd name="connsiteX7" fmla="*/ 77011 w 152816"/>
                <a:gd name="connsiteY7" fmla="*/ 31740 h 152816"/>
                <a:gd name="connsiteX8" fmla="*/ 122296 w 152816"/>
                <a:gd name="connsiteY8" fmla="*/ 77008 h 152816"/>
                <a:gd name="connsiteX9" fmla="*/ 77011 w 152816"/>
                <a:gd name="connsiteY9" fmla="*/ 122277 h 152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2816" h="152816">
                  <a:moveTo>
                    <a:pt x="152934" y="77008"/>
                  </a:moveTo>
                  <a:cubicBezTo>
                    <a:pt x="152934" y="35149"/>
                    <a:pt x="118869" y="1102"/>
                    <a:pt x="77011" y="1102"/>
                  </a:cubicBezTo>
                  <a:cubicBezTo>
                    <a:pt x="35152" y="1102"/>
                    <a:pt x="1102" y="35151"/>
                    <a:pt x="1102" y="77008"/>
                  </a:cubicBezTo>
                  <a:cubicBezTo>
                    <a:pt x="1102" y="118868"/>
                    <a:pt x="35152" y="152916"/>
                    <a:pt x="77011" y="152916"/>
                  </a:cubicBezTo>
                  <a:cubicBezTo>
                    <a:pt x="118868" y="152915"/>
                    <a:pt x="152934" y="118866"/>
                    <a:pt x="152934" y="77008"/>
                  </a:cubicBezTo>
                  <a:close/>
                  <a:moveTo>
                    <a:pt x="77011" y="122277"/>
                  </a:moveTo>
                  <a:cubicBezTo>
                    <a:pt x="52041" y="122277"/>
                    <a:pt x="31740" y="101976"/>
                    <a:pt x="31740" y="77008"/>
                  </a:cubicBezTo>
                  <a:cubicBezTo>
                    <a:pt x="31740" y="52040"/>
                    <a:pt x="52041" y="31740"/>
                    <a:pt x="77011" y="31740"/>
                  </a:cubicBezTo>
                  <a:cubicBezTo>
                    <a:pt x="101980" y="31740"/>
                    <a:pt x="122296" y="52041"/>
                    <a:pt x="122296" y="77008"/>
                  </a:cubicBezTo>
                  <a:cubicBezTo>
                    <a:pt x="122296" y="101976"/>
                    <a:pt x="101978" y="122277"/>
                    <a:pt x="77011" y="122277"/>
                  </a:cubicBezTo>
                  <a:close/>
                </a:path>
              </a:pathLst>
            </a:custGeom>
            <a:grpFill/>
            <a:ln w="9525" cap="flat">
              <a:noFill/>
              <a:prstDash val="solid"/>
              <a:miter/>
            </a:ln>
          </p:spPr>
          <p:txBody>
            <a:bodyPr rtlCol="0" anchor="ctr"/>
            <a:lstStyle/>
            <a:p>
              <a:endParaRPr lang="ru-RU"/>
            </a:p>
          </p:txBody>
        </p:sp>
      </p:grpSp>
      <p:grpSp>
        <p:nvGrpSpPr>
          <p:cNvPr id="39" name="Group 570">
            <a:extLst>
              <a:ext uri="{FF2B5EF4-FFF2-40B4-BE49-F238E27FC236}">
                <a16:creationId xmlns:a16="http://schemas.microsoft.com/office/drawing/2014/main" xmlns="" id="{F471C615-F7F2-4A49-8B97-AA222BFE7005}"/>
              </a:ext>
            </a:extLst>
          </p:cNvPr>
          <p:cNvGrpSpPr/>
          <p:nvPr/>
        </p:nvGrpSpPr>
        <p:grpSpPr>
          <a:xfrm>
            <a:off x="4448256" y="2267941"/>
            <a:ext cx="248918" cy="346378"/>
            <a:chOff x="10730776" y="4479800"/>
            <a:chExt cx="277714" cy="386449"/>
          </a:xfrm>
          <a:solidFill>
            <a:schemeClr val="accent2"/>
          </a:solidFill>
        </p:grpSpPr>
        <p:sp>
          <p:nvSpPr>
            <p:cNvPr id="40" name="Полилиния: фигура 1262">
              <a:extLst>
                <a:ext uri="{FF2B5EF4-FFF2-40B4-BE49-F238E27FC236}">
                  <a16:creationId xmlns:a16="http://schemas.microsoft.com/office/drawing/2014/main" xmlns="" id="{80E79338-38B4-4DC6-81E9-027E417FF0D4}"/>
                </a:ext>
              </a:extLst>
            </p:cNvPr>
            <p:cNvSpPr/>
            <p:nvPr/>
          </p:nvSpPr>
          <p:spPr>
            <a:xfrm>
              <a:off x="10730776" y="4479800"/>
              <a:ext cx="277714" cy="386449"/>
            </a:xfrm>
            <a:custGeom>
              <a:avLst/>
              <a:gdLst>
                <a:gd name="connsiteX0" fmla="*/ 132423 w 277714"/>
                <a:gd name="connsiteY0" fmla="*/ 386669 h 386448"/>
                <a:gd name="connsiteX1" fmla="*/ 139169 w 277714"/>
                <a:gd name="connsiteY1" fmla="*/ 386669 h 386448"/>
                <a:gd name="connsiteX2" fmla="*/ 277235 w 277714"/>
                <a:gd name="connsiteY2" fmla="*/ 139169 h 386448"/>
                <a:gd name="connsiteX3" fmla="*/ 139169 w 277714"/>
                <a:gd name="connsiteY3" fmla="*/ 1102 h 386448"/>
                <a:gd name="connsiteX4" fmla="*/ 1102 w 277714"/>
                <a:gd name="connsiteY4" fmla="*/ 139169 h 386448"/>
                <a:gd name="connsiteX5" fmla="*/ 127873 w 277714"/>
                <a:gd name="connsiteY5" fmla="*/ 381703 h 386448"/>
                <a:gd name="connsiteX6" fmla="*/ 132423 w 277714"/>
                <a:gd name="connsiteY6" fmla="*/ 386669 h 386448"/>
                <a:gd name="connsiteX7" fmla="*/ 139170 w 277714"/>
                <a:gd name="connsiteY7" fmla="*/ 31740 h 386448"/>
                <a:gd name="connsiteX8" fmla="*/ 246599 w 277714"/>
                <a:gd name="connsiteY8" fmla="*/ 139169 h 386448"/>
                <a:gd name="connsiteX9" fmla="*/ 139335 w 277714"/>
                <a:gd name="connsiteY9" fmla="*/ 345694 h 386448"/>
                <a:gd name="connsiteX10" fmla="*/ 31740 w 277714"/>
                <a:gd name="connsiteY10" fmla="*/ 139169 h 386448"/>
                <a:gd name="connsiteX11" fmla="*/ 139170 w 277714"/>
                <a:gd name="connsiteY11" fmla="*/ 31740 h 386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7714" h="386448">
                  <a:moveTo>
                    <a:pt x="132423" y="386669"/>
                  </a:moveTo>
                  <a:lnTo>
                    <a:pt x="139169" y="386669"/>
                  </a:lnTo>
                  <a:cubicBezTo>
                    <a:pt x="163494" y="386669"/>
                    <a:pt x="277235" y="196870"/>
                    <a:pt x="277235" y="139169"/>
                  </a:cubicBezTo>
                  <a:cubicBezTo>
                    <a:pt x="277235" y="63037"/>
                    <a:pt x="215301" y="1102"/>
                    <a:pt x="139169" y="1102"/>
                  </a:cubicBezTo>
                  <a:cubicBezTo>
                    <a:pt x="63037" y="1102"/>
                    <a:pt x="1102" y="63037"/>
                    <a:pt x="1102" y="139169"/>
                  </a:cubicBezTo>
                  <a:cubicBezTo>
                    <a:pt x="1102" y="214179"/>
                    <a:pt x="126602" y="380311"/>
                    <a:pt x="127873" y="381703"/>
                  </a:cubicBezTo>
                  <a:lnTo>
                    <a:pt x="132423" y="386669"/>
                  </a:lnTo>
                  <a:close/>
                  <a:moveTo>
                    <a:pt x="139170" y="31740"/>
                  </a:moveTo>
                  <a:cubicBezTo>
                    <a:pt x="198413" y="31740"/>
                    <a:pt x="246599" y="79929"/>
                    <a:pt x="246599" y="139169"/>
                  </a:cubicBezTo>
                  <a:cubicBezTo>
                    <a:pt x="246599" y="186772"/>
                    <a:pt x="171513" y="300992"/>
                    <a:pt x="139335" y="345694"/>
                  </a:cubicBezTo>
                  <a:cubicBezTo>
                    <a:pt x="97864" y="287887"/>
                    <a:pt x="31740" y="183167"/>
                    <a:pt x="31740" y="139169"/>
                  </a:cubicBezTo>
                  <a:cubicBezTo>
                    <a:pt x="31742" y="79927"/>
                    <a:pt x="79927" y="31740"/>
                    <a:pt x="139170" y="31740"/>
                  </a:cubicBezTo>
                  <a:close/>
                </a:path>
              </a:pathLst>
            </a:custGeom>
            <a:grpFill/>
            <a:ln w="9525" cap="flat">
              <a:noFill/>
              <a:prstDash val="solid"/>
              <a:miter/>
            </a:ln>
          </p:spPr>
          <p:txBody>
            <a:bodyPr rtlCol="0" anchor="ctr"/>
            <a:lstStyle/>
            <a:p>
              <a:endParaRPr lang="ru-RU"/>
            </a:p>
          </p:txBody>
        </p:sp>
        <p:sp>
          <p:nvSpPr>
            <p:cNvPr id="41" name="Полилиния: фигура 1264">
              <a:extLst>
                <a:ext uri="{FF2B5EF4-FFF2-40B4-BE49-F238E27FC236}">
                  <a16:creationId xmlns:a16="http://schemas.microsoft.com/office/drawing/2014/main" xmlns="" id="{8D73EA81-32C1-4A43-A912-DB54E4DADC0D}"/>
                </a:ext>
              </a:extLst>
            </p:cNvPr>
            <p:cNvSpPr/>
            <p:nvPr/>
          </p:nvSpPr>
          <p:spPr>
            <a:xfrm>
              <a:off x="10792935" y="4546494"/>
              <a:ext cx="152816" cy="152816"/>
            </a:xfrm>
            <a:custGeom>
              <a:avLst/>
              <a:gdLst>
                <a:gd name="connsiteX0" fmla="*/ 152934 w 152816"/>
                <a:gd name="connsiteY0" fmla="*/ 77008 h 152816"/>
                <a:gd name="connsiteX1" fmla="*/ 77011 w 152816"/>
                <a:gd name="connsiteY1" fmla="*/ 1102 h 152816"/>
                <a:gd name="connsiteX2" fmla="*/ 1102 w 152816"/>
                <a:gd name="connsiteY2" fmla="*/ 77008 h 152816"/>
                <a:gd name="connsiteX3" fmla="*/ 77011 w 152816"/>
                <a:gd name="connsiteY3" fmla="*/ 152916 h 152816"/>
                <a:gd name="connsiteX4" fmla="*/ 152934 w 152816"/>
                <a:gd name="connsiteY4" fmla="*/ 77008 h 152816"/>
                <a:gd name="connsiteX5" fmla="*/ 77011 w 152816"/>
                <a:gd name="connsiteY5" fmla="*/ 122277 h 152816"/>
                <a:gd name="connsiteX6" fmla="*/ 31740 w 152816"/>
                <a:gd name="connsiteY6" fmla="*/ 77008 h 152816"/>
                <a:gd name="connsiteX7" fmla="*/ 77011 w 152816"/>
                <a:gd name="connsiteY7" fmla="*/ 31740 h 152816"/>
                <a:gd name="connsiteX8" fmla="*/ 122296 w 152816"/>
                <a:gd name="connsiteY8" fmla="*/ 77008 h 152816"/>
                <a:gd name="connsiteX9" fmla="*/ 77011 w 152816"/>
                <a:gd name="connsiteY9" fmla="*/ 122277 h 152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2816" h="152816">
                  <a:moveTo>
                    <a:pt x="152934" y="77008"/>
                  </a:moveTo>
                  <a:cubicBezTo>
                    <a:pt x="152934" y="35149"/>
                    <a:pt x="118869" y="1102"/>
                    <a:pt x="77011" y="1102"/>
                  </a:cubicBezTo>
                  <a:cubicBezTo>
                    <a:pt x="35152" y="1102"/>
                    <a:pt x="1102" y="35151"/>
                    <a:pt x="1102" y="77008"/>
                  </a:cubicBezTo>
                  <a:cubicBezTo>
                    <a:pt x="1102" y="118868"/>
                    <a:pt x="35152" y="152916"/>
                    <a:pt x="77011" y="152916"/>
                  </a:cubicBezTo>
                  <a:cubicBezTo>
                    <a:pt x="118868" y="152915"/>
                    <a:pt x="152934" y="118866"/>
                    <a:pt x="152934" y="77008"/>
                  </a:cubicBezTo>
                  <a:close/>
                  <a:moveTo>
                    <a:pt x="77011" y="122277"/>
                  </a:moveTo>
                  <a:cubicBezTo>
                    <a:pt x="52041" y="122277"/>
                    <a:pt x="31740" y="101976"/>
                    <a:pt x="31740" y="77008"/>
                  </a:cubicBezTo>
                  <a:cubicBezTo>
                    <a:pt x="31740" y="52040"/>
                    <a:pt x="52041" y="31740"/>
                    <a:pt x="77011" y="31740"/>
                  </a:cubicBezTo>
                  <a:cubicBezTo>
                    <a:pt x="101980" y="31740"/>
                    <a:pt x="122296" y="52041"/>
                    <a:pt x="122296" y="77008"/>
                  </a:cubicBezTo>
                  <a:cubicBezTo>
                    <a:pt x="122296" y="101976"/>
                    <a:pt x="101978" y="122277"/>
                    <a:pt x="77011" y="122277"/>
                  </a:cubicBezTo>
                  <a:close/>
                </a:path>
              </a:pathLst>
            </a:custGeom>
            <a:grpFill/>
            <a:ln w="9525" cap="flat">
              <a:noFill/>
              <a:prstDash val="solid"/>
              <a:miter/>
            </a:ln>
          </p:spPr>
          <p:txBody>
            <a:bodyPr rtlCol="0" anchor="ctr"/>
            <a:lstStyle/>
            <a:p>
              <a:endParaRPr lang="ru-RU"/>
            </a:p>
          </p:txBody>
        </p:sp>
      </p:grpSp>
      <p:grpSp>
        <p:nvGrpSpPr>
          <p:cNvPr id="3" name="Группа 2">
            <a:extLst>
              <a:ext uri="{FF2B5EF4-FFF2-40B4-BE49-F238E27FC236}">
                <a16:creationId xmlns:a16="http://schemas.microsoft.com/office/drawing/2014/main" xmlns="" id="{3013D93A-ECCB-44AB-8828-B35AE3D5D233}"/>
              </a:ext>
            </a:extLst>
          </p:cNvPr>
          <p:cNvGrpSpPr/>
          <p:nvPr/>
        </p:nvGrpSpPr>
        <p:grpSpPr>
          <a:xfrm>
            <a:off x="7574831" y="3648412"/>
            <a:ext cx="690084" cy="690080"/>
            <a:chOff x="7523817" y="4577075"/>
            <a:chExt cx="690084" cy="690080"/>
          </a:xfrm>
        </p:grpSpPr>
        <p:sp>
          <p:nvSpPr>
            <p:cNvPr id="26" name="Полилиния: фигура 80">
              <a:extLst>
                <a:ext uri="{FF2B5EF4-FFF2-40B4-BE49-F238E27FC236}">
                  <a16:creationId xmlns:a16="http://schemas.microsoft.com/office/drawing/2014/main" xmlns="" id="{4169A492-3167-4C66-A4AA-847C144A8CFA}"/>
                </a:ext>
              </a:extLst>
            </p:cNvPr>
            <p:cNvSpPr/>
            <p:nvPr/>
          </p:nvSpPr>
          <p:spPr>
            <a:xfrm>
              <a:off x="7523817" y="4577075"/>
              <a:ext cx="690084" cy="690080"/>
            </a:xfrm>
            <a:custGeom>
              <a:avLst/>
              <a:gdLst>
                <a:gd name="connsiteX0" fmla="*/ 0 w 565546"/>
                <a:gd name="connsiteY0" fmla="*/ 282773 h 565546"/>
                <a:gd name="connsiteX1" fmla="*/ 282773 w 565546"/>
                <a:gd name="connsiteY1" fmla="*/ 0 h 565546"/>
                <a:gd name="connsiteX2" fmla="*/ 565546 w 565546"/>
                <a:gd name="connsiteY2" fmla="*/ 282773 h 565546"/>
                <a:gd name="connsiteX3" fmla="*/ 282773 w 565546"/>
                <a:gd name="connsiteY3" fmla="*/ 565546 h 565546"/>
                <a:gd name="connsiteX4" fmla="*/ 0 w 565546"/>
                <a:gd name="connsiteY4" fmla="*/ 282773 h 5655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5546" h="565546">
                  <a:moveTo>
                    <a:pt x="0" y="282773"/>
                  </a:moveTo>
                  <a:cubicBezTo>
                    <a:pt x="0" y="126602"/>
                    <a:pt x="126602" y="0"/>
                    <a:pt x="282773" y="0"/>
                  </a:cubicBezTo>
                  <a:cubicBezTo>
                    <a:pt x="438944" y="0"/>
                    <a:pt x="565546" y="126602"/>
                    <a:pt x="565546" y="282773"/>
                  </a:cubicBezTo>
                  <a:cubicBezTo>
                    <a:pt x="565546" y="438944"/>
                    <a:pt x="438944" y="565546"/>
                    <a:pt x="282773" y="565546"/>
                  </a:cubicBezTo>
                  <a:cubicBezTo>
                    <a:pt x="126602" y="565546"/>
                    <a:pt x="0" y="438944"/>
                    <a:pt x="0" y="282773"/>
                  </a:cubicBezTo>
                  <a:close/>
                </a:path>
              </a:pathLst>
            </a:custGeom>
            <a:solidFill>
              <a:schemeClr val="bg1"/>
            </a:solidFill>
            <a:ln w="12700" cap="flat" cmpd="sng" algn="ctr">
              <a:noFill/>
              <a:prstDash val="solid"/>
              <a:miter lim="800000"/>
            </a:ln>
            <a:effectLst>
              <a:outerShdw blurRad="1270000" sx="102000" sy="102000" algn="ctr" rotWithShape="0">
                <a:schemeClr val="bg1">
                  <a:lumMod val="75000"/>
                  <a:alpha val="72000"/>
                </a:schemeClr>
              </a:outerShdw>
            </a:effectLst>
          </p:spPr>
          <p:txBody>
            <a:bodyPr wrap="square" rtlCol="0" anchor="ctr">
              <a:noAutofit/>
            </a:bodyPr>
            <a:lstStyle/>
            <a:p>
              <a:pPr algn="ctr" defTabSz="914400"/>
              <a:endParaRPr lang="ru-RU" sz="450" kern="0" dirty="0">
                <a:solidFill>
                  <a:srgbClr val="FFFFFF"/>
                </a:solidFill>
              </a:endParaRPr>
            </a:p>
          </p:txBody>
        </p:sp>
        <p:grpSp>
          <p:nvGrpSpPr>
            <p:cNvPr id="48" name="Group 579">
              <a:extLst>
                <a:ext uri="{FF2B5EF4-FFF2-40B4-BE49-F238E27FC236}">
                  <a16:creationId xmlns:a16="http://schemas.microsoft.com/office/drawing/2014/main" xmlns="" id="{AB4EA1CE-654D-48BB-AC54-9F15AB6CBCFA}"/>
                </a:ext>
              </a:extLst>
            </p:cNvPr>
            <p:cNvGrpSpPr/>
            <p:nvPr/>
          </p:nvGrpSpPr>
          <p:grpSpPr>
            <a:xfrm>
              <a:off x="7738233" y="4754370"/>
              <a:ext cx="248918" cy="346378"/>
              <a:chOff x="10730776" y="4479800"/>
              <a:chExt cx="277714" cy="386449"/>
            </a:xfrm>
            <a:solidFill>
              <a:schemeClr val="accent2"/>
            </a:solidFill>
          </p:grpSpPr>
          <p:sp>
            <p:nvSpPr>
              <p:cNvPr id="49" name="Полилиния: фигура 1262">
                <a:extLst>
                  <a:ext uri="{FF2B5EF4-FFF2-40B4-BE49-F238E27FC236}">
                    <a16:creationId xmlns:a16="http://schemas.microsoft.com/office/drawing/2014/main" xmlns="" id="{BA24E5E3-5CA4-467A-98DB-C0CC0F9E4B89}"/>
                  </a:ext>
                </a:extLst>
              </p:cNvPr>
              <p:cNvSpPr/>
              <p:nvPr/>
            </p:nvSpPr>
            <p:spPr>
              <a:xfrm>
                <a:off x="10730776" y="4479800"/>
                <a:ext cx="277714" cy="386449"/>
              </a:xfrm>
              <a:custGeom>
                <a:avLst/>
                <a:gdLst>
                  <a:gd name="connsiteX0" fmla="*/ 132423 w 277714"/>
                  <a:gd name="connsiteY0" fmla="*/ 386669 h 386448"/>
                  <a:gd name="connsiteX1" fmla="*/ 139169 w 277714"/>
                  <a:gd name="connsiteY1" fmla="*/ 386669 h 386448"/>
                  <a:gd name="connsiteX2" fmla="*/ 277235 w 277714"/>
                  <a:gd name="connsiteY2" fmla="*/ 139169 h 386448"/>
                  <a:gd name="connsiteX3" fmla="*/ 139169 w 277714"/>
                  <a:gd name="connsiteY3" fmla="*/ 1102 h 386448"/>
                  <a:gd name="connsiteX4" fmla="*/ 1102 w 277714"/>
                  <a:gd name="connsiteY4" fmla="*/ 139169 h 386448"/>
                  <a:gd name="connsiteX5" fmla="*/ 127873 w 277714"/>
                  <a:gd name="connsiteY5" fmla="*/ 381703 h 386448"/>
                  <a:gd name="connsiteX6" fmla="*/ 132423 w 277714"/>
                  <a:gd name="connsiteY6" fmla="*/ 386669 h 386448"/>
                  <a:gd name="connsiteX7" fmla="*/ 139170 w 277714"/>
                  <a:gd name="connsiteY7" fmla="*/ 31740 h 386448"/>
                  <a:gd name="connsiteX8" fmla="*/ 246599 w 277714"/>
                  <a:gd name="connsiteY8" fmla="*/ 139169 h 386448"/>
                  <a:gd name="connsiteX9" fmla="*/ 139335 w 277714"/>
                  <a:gd name="connsiteY9" fmla="*/ 345694 h 386448"/>
                  <a:gd name="connsiteX10" fmla="*/ 31740 w 277714"/>
                  <a:gd name="connsiteY10" fmla="*/ 139169 h 386448"/>
                  <a:gd name="connsiteX11" fmla="*/ 139170 w 277714"/>
                  <a:gd name="connsiteY11" fmla="*/ 31740 h 386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7714" h="386448">
                    <a:moveTo>
                      <a:pt x="132423" y="386669"/>
                    </a:moveTo>
                    <a:lnTo>
                      <a:pt x="139169" y="386669"/>
                    </a:lnTo>
                    <a:cubicBezTo>
                      <a:pt x="163494" y="386669"/>
                      <a:pt x="277235" y="196870"/>
                      <a:pt x="277235" y="139169"/>
                    </a:cubicBezTo>
                    <a:cubicBezTo>
                      <a:pt x="277235" y="63037"/>
                      <a:pt x="215301" y="1102"/>
                      <a:pt x="139169" y="1102"/>
                    </a:cubicBezTo>
                    <a:cubicBezTo>
                      <a:pt x="63037" y="1102"/>
                      <a:pt x="1102" y="63037"/>
                      <a:pt x="1102" y="139169"/>
                    </a:cubicBezTo>
                    <a:cubicBezTo>
                      <a:pt x="1102" y="214179"/>
                      <a:pt x="126602" y="380311"/>
                      <a:pt x="127873" y="381703"/>
                    </a:cubicBezTo>
                    <a:lnTo>
                      <a:pt x="132423" y="386669"/>
                    </a:lnTo>
                    <a:close/>
                    <a:moveTo>
                      <a:pt x="139170" y="31740"/>
                    </a:moveTo>
                    <a:cubicBezTo>
                      <a:pt x="198413" y="31740"/>
                      <a:pt x="246599" y="79929"/>
                      <a:pt x="246599" y="139169"/>
                    </a:cubicBezTo>
                    <a:cubicBezTo>
                      <a:pt x="246599" y="186772"/>
                      <a:pt x="171513" y="300992"/>
                      <a:pt x="139335" y="345694"/>
                    </a:cubicBezTo>
                    <a:cubicBezTo>
                      <a:pt x="97864" y="287887"/>
                      <a:pt x="31740" y="183167"/>
                      <a:pt x="31740" y="139169"/>
                    </a:cubicBezTo>
                    <a:cubicBezTo>
                      <a:pt x="31742" y="79927"/>
                      <a:pt x="79927" y="31740"/>
                      <a:pt x="139170" y="31740"/>
                    </a:cubicBezTo>
                    <a:close/>
                  </a:path>
                </a:pathLst>
              </a:custGeom>
              <a:grpFill/>
              <a:ln w="9525" cap="flat">
                <a:noFill/>
                <a:prstDash val="solid"/>
                <a:miter/>
              </a:ln>
            </p:spPr>
            <p:txBody>
              <a:bodyPr rtlCol="0" anchor="ctr"/>
              <a:lstStyle/>
              <a:p>
                <a:endParaRPr lang="ru-RU"/>
              </a:p>
            </p:txBody>
          </p:sp>
          <p:sp>
            <p:nvSpPr>
              <p:cNvPr id="50" name="Полилиния: фигура 1264">
                <a:extLst>
                  <a:ext uri="{FF2B5EF4-FFF2-40B4-BE49-F238E27FC236}">
                    <a16:creationId xmlns:a16="http://schemas.microsoft.com/office/drawing/2014/main" xmlns="" id="{36688E20-D261-4D72-9C20-75FA2E90FB7C}"/>
                  </a:ext>
                </a:extLst>
              </p:cNvPr>
              <p:cNvSpPr/>
              <p:nvPr/>
            </p:nvSpPr>
            <p:spPr>
              <a:xfrm>
                <a:off x="10792935" y="4546494"/>
                <a:ext cx="152816" cy="152816"/>
              </a:xfrm>
              <a:custGeom>
                <a:avLst/>
                <a:gdLst>
                  <a:gd name="connsiteX0" fmla="*/ 152934 w 152816"/>
                  <a:gd name="connsiteY0" fmla="*/ 77008 h 152816"/>
                  <a:gd name="connsiteX1" fmla="*/ 77011 w 152816"/>
                  <a:gd name="connsiteY1" fmla="*/ 1102 h 152816"/>
                  <a:gd name="connsiteX2" fmla="*/ 1102 w 152816"/>
                  <a:gd name="connsiteY2" fmla="*/ 77008 h 152816"/>
                  <a:gd name="connsiteX3" fmla="*/ 77011 w 152816"/>
                  <a:gd name="connsiteY3" fmla="*/ 152916 h 152816"/>
                  <a:gd name="connsiteX4" fmla="*/ 152934 w 152816"/>
                  <a:gd name="connsiteY4" fmla="*/ 77008 h 152816"/>
                  <a:gd name="connsiteX5" fmla="*/ 77011 w 152816"/>
                  <a:gd name="connsiteY5" fmla="*/ 122277 h 152816"/>
                  <a:gd name="connsiteX6" fmla="*/ 31740 w 152816"/>
                  <a:gd name="connsiteY6" fmla="*/ 77008 h 152816"/>
                  <a:gd name="connsiteX7" fmla="*/ 77011 w 152816"/>
                  <a:gd name="connsiteY7" fmla="*/ 31740 h 152816"/>
                  <a:gd name="connsiteX8" fmla="*/ 122296 w 152816"/>
                  <a:gd name="connsiteY8" fmla="*/ 77008 h 152816"/>
                  <a:gd name="connsiteX9" fmla="*/ 77011 w 152816"/>
                  <a:gd name="connsiteY9" fmla="*/ 122277 h 152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2816" h="152816">
                    <a:moveTo>
                      <a:pt x="152934" y="77008"/>
                    </a:moveTo>
                    <a:cubicBezTo>
                      <a:pt x="152934" y="35149"/>
                      <a:pt x="118869" y="1102"/>
                      <a:pt x="77011" y="1102"/>
                    </a:cubicBezTo>
                    <a:cubicBezTo>
                      <a:pt x="35152" y="1102"/>
                      <a:pt x="1102" y="35151"/>
                      <a:pt x="1102" y="77008"/>
                    </a:cubicBezTo>
                    <a:cubicBezTo>
                      <a:pt x="1102" y="118868"/>
                      <a:pt x="35152" y="152916"/>
                      <a:pt x="77011" y="152916"/>
                    </a:cubicBezTo>
                    <a:cubicBezTo>
                      <a:pt x="118868" y="152915"/>
                      <a:pt x="152934" y="118866"/>
                      <a:pt x="152934" y="77008"/>
                    </a:cubicBezTo>
                    <a:close/>
                    <a:moveTo>
                      <a:pt x="77011" y="122277"/>
                    </a:moveTo>
                    <a:cubicBezTo>
                      <a:pt x="52041" y="122277"/>
                      <a:pt x="31740" y="101976"/>
                      <a:pt x="31740" y="77008"/>
                    </a:cubicBezTo>
                    <a:cubicBezTo>
                      <a:pt x="31740" y="52040"/>
                      <a:pt x="52041" y="31740"/>
                      <a:pt x="77011" y="31740"/>
                    </a:cubicBezTo>
                    <a:cubicBezTo>
                      <a:pt x="101980" y="31740"/>
                      <a:pt x="122296" y="52041"/>
                      <a:pt x="122296" y="77008"/>
                    </a:cubicBezTo>
                    <a:cubicBezTo>
                      <a:pt x="122296" y="101976"/>
                      <a:pt x="101978" y="122277"/>
                      <a:pt x="77011" y="122277"/>
                    </a:cubicBezTo>
                    <a:close/>
                  </a:path>
                </a:pathLst>
              </a:custGeom>
              <a:grpFill/>
              <a:ln w="9525" cap="flat">
                <a:noFill/>
                <a:prstDash val="solid"/>
                <a:miter/>
              </a:ln>
            </p:spPr>
            <p:txBody>
              <a:bodyPr rtlCol="0" anchor="ctr"/>
              <a:lstStyle/>
              <a:p>
                <a:endParaRPr lang="ru-RU"/>
              </a:p>
            </p:txBody>
          </p:sp>
        </p:grpSp>
      </p:grpSp>
      <p:grpSp>
        <p:nvGrpSpPr>
          <p:cNvPr id="65" name="Группа 64">
            <a:extLst>
              <a:ext uri="{FF2B5EF4-FFF2-40B4-BE49-F238E27FC236}">
                <a16:creationId xmlns:a16="http://schemas.microsoft.com/office/drawing/2014/main" xmlns="" id="{22922870-4871-492C-9552-DE6CE17FC438}"/>
              </a:ext>
            </a:extLst>
          </p:cNvPr>
          <p:cNvGrpSpPr/>
          <p:nvPr/>
        </p:nvGrpSpPr>
        <p:grpSpPr>
          <a:xfrm>
            <a:off x="4046878" y="4460430"/>
            <a:ext cx="690084" cy="690080"/>
            <a:chOff x="5029425" y="5417407"/>
            <a:chExt cx="690084" cy="690080"/>
          </a:xfrm>
        </p:grpSpPr>
        <p:sp>
          <p:nvSpPr>
            <p:cNvPr id="29" name="Полилиния: фигура 92">
              <a:extLst>
                <a:ext uri="{FF2B5EF4-FFF2-40B4-BE49-F238E27FC236}">
                  <a16:creationId xmlns:a16="http://schemas.microsoft.com/office/drawing/2014/main" xmlns="" id="{10659753-F1D9-4951-99C7-F8DEC707C7F9}"/>
                </a:ext>
              </a:extLst>
            </p:cNvPr>
            <p:cNvSpPr/>
            <p:nvPr/>
          </p:nvSpPr>
          <p:spPr>
            <a:xfrm>
              <a:off x="5029425" y="5417407"/>
              <a:ext cx="690084" cy="690080"/>
            </a:xfrm>
            <a:custGeom>
              <a:avLst/>
              <a:gdLst>
                <a:gd name="connsiteX0" fmla="*/ 0 w 565546"/>
                <a:gd name="connsiteY0" fmla="*/ 282773 h 565546"/>
                <a:gd name="connsiteX1" fmla="*/ 282773 w 565546"/>
                <a:gd name="connsiteY1" fmla="*/ 0 h 565546"/>
                <a:gd name="connsiteX2" fmla="*/ 565546 w 565546"/>
                <a:gd name="connsiteY2" fmla="*/ 282773 h 565546"/>
                <a:gd name="connsiteX3" fmla="*/ 282773 w 565546"/>
                <a:gd name="connsiteY3" fmla="*/ 565546 h 565546"/>
                <a:gd name="connsiteX4" fmla="*/ 0 w 565546"/>
                <a:gd name="connsiteY4" fmla="*/ 282773 h 5655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5546" h="565546">
                  <a:moveTo>
                    <a:pt x="0" y="282773"/>
                  </a:moveTo>
                  <a:cubicBezTo>
                    <a:pt x="0" y="126602"/>
                    <a:pt x="126602" y="0"/>
                    <a:pt x="282773" y="0"/>
                  </a:cubicBezTo>
                  <a:cubicBezTo>
                    <a:pt x="438944" y="0"/>
                    <a:pt x="565546" y="126602"/>
                    <a:pt x="565546" y="282773"/>
                  </a:cubicBezTo>
                  <a:cubicBezTo>
                    <a:pt x="565546" y="438944"/>
                    <a:pt x="438944" y="565546"/>
                    <a:pt x="282773" y="565546"/>
                  </a:cubicBezTo>
                  <a:cubicBezTo>
                    <a:pt x="126602" y="565546"/>
                    <a:pt x="0" y="438944"/>
                    <a:pt x="0" y="282773"/>
                  </a:cubicBezTo>
                  <a:close/>
                </a:path>
              </a:pathLst>
            </a:custGeom>
            <a:solidFill>
              <a:schemeClr val="bg1"/>
            </a:solidFill>
            <a:ln w="12700" cap="flat" cmpd="sng" algn="ctr">
              <a:noFill/>
              <a:prstDash val="solid"/>
              <a:miter lim="800000"/>
            </a:ln>
            <a:effectLst>
              <a:outerShdw blurRad="1270000" sx="102000" sy="102000" algn="ctr" rotWithShape="0">
                <a:schemeClr val="bg1">
                  <a:lumMod val="75000"/>
                  <a:alpha val="72000"/>
                </a:schemeClr>
              </a:outerShdw>
            </a:effectLst>
          </p:spPr>
          <p:txBody>
            <a:bodyPr wrap="square" rtlCol="0" anchor="ctr">
              <a:noAutofit/>
            </a:bodyPr>
            <a:lstStyle/>
            <a:p>
              <a:pPr algn="ctr" defTabSz="914400"/>
              <a:r>
                <a:rPr lang="ru-RU" sz="450" kern="0" dirty="0">
                  <a:solidFill>
                    <a:srgbClr val="FFFFFF"/>
                  </a:solidFill>
                </a:rPr>
                <a:t> </a:t>
              </a:r>
            </a:p>
          </p:txBody>
        </p:sp>
        <p:grpSp>
          <p:nvGrpSpPr>
            <p:cNvPr id="54" name="Group 585">
              <a:extLst>
                <a:ext uri="{FF2B5EF4-FFF2-40B4-BE49-F238E27FC236}">
                  <a16:creationId xmlns:a16="http://schemas.microsoft.com/office/drawing/2014/main" xmlns="" id="{AF9E50A0-C315-4EFE-9D7E-8B83FD4DEB9E}"/>
                </a:ext>
              </a:extLst>
            </p:cNvPr>
            <p:cNvGrpSpPr/>
            <p:nvPr/>
          </p:nvGrpSpPr>
          <p:grpSpPr>
            <a:xfrm>
              <a:off x="5240176" y="5589258"/>
              <a:ext cx="248918" cy="346378"/>
              <a:chOff x="10730776" y="4479800"/>
              <a:chExt cx="277714" cy="386449"/>
            </a:xfrm>
            <a:solidFill>
              <a:schemeClr val="accent2"/>
            </a:solidFill>
          </p:grpSpPr>
          <p:sp>
            <p:nvSpPr>
              <p:cNvPr id="55" name="Полилиния: фигура 1262">
                <a:extLst>
                  <a:ext uri="{FF2B5EF4-FFF2-40B4-BE49-F238E27FC236}">
                    <a16:creationId xmlns:a16="http://schemas.microsoft.com/office/drawing/2014/main" xmlns="" id="{1802C618-EF4F-4FBE-9702-FBBE6C57A135}"/>
                  </a:ext>
                </a:extLst>
              </p:cNvPr>
              <p:cNvSpPr/>
              <p:nvPr/>
            </p:nvSpPr>
            <p:spPr>
              <a:xfrm>
                <a:off x="10730776" y="4479800"/>
                <a:ext cx="277714" cy="386449"/>
              </a:xfrm>
              <a:custGeom>
                <a:avLst/>
                <a:gdLst>
                  <a:gd name="connsiteX0" fmla="*/ 132423 w 277714"/>
                  <a:gd name="connsiteY0" fmla="*/ 386669 h 386448"/>
                  <a:gd name="connsiteX1" fmla="*/ 139169 w 277714"/>
                  <a:gd name="connsiteY1" fmla="*/ 386669 h 386448"/>
                  <a:gd name="connsiteX2" fmla="*/ 277235 w 277714"/>
                  <a:gd name="connsiteY2" fmla="*/ 139169 h 386448"/>
                  <a:gd name="connsiteX3" fmla="*/ 139169 w 277714"/>
                  <a:gd name="connsiteY3" fmla="*/ 1102 h 386448"/>
                  <a:gd name="connsiteX4" fmla="*/ 1102 w 277714"/>
                  <a:gd name="connsiteY4" fmla="*/ 139169 h 386448"/>
                  <a:gd name="connsiteX5" fmla="*/ 127873 w 277714"/>
                  <a:gd name="connsiteY5" fmla="*/ 381703 h 386448"/>
                  <a:gd name="connsiteX6" fmla="*/ 132423 w 277714"/>
                  <a:gd name="connsiteY6" fmla="*/ 386669 h 386448"/>
                  <a:gd name="connsiteX7" fmla="*/ 139170 w 277714"/>
                  <a:gd name="connsiteY7" fmla="*/ 31740 h 386448"/>
                  <a:gd name="connsiteX8" fmla="*/ 246599 w 277714"/>
                  <a:gd name="connsiteY8" fmla="*/ 139169 h 386448"/>
                  <a:gd name="connsiteX9" fmla="*/ 139335 w 277714"/>
                  <a:gd name="connsiteY9" fmla="*/ 345694 h 386448"/>
                  <a:gd name="connsiteX10" fmla="*/ 31740 w 277714"/>
                  <a:gd name="connsiteY10" fmla="*/ 139169 h 386448"/>
                  <a:gd name="connsiteX11" fmla="*/ 139170 w 277714"/>
                  <a:gd name="connsiteY11" fmla="*/ 31740 h 386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7714" h="386448">
                    <a:moveTo>
                      <a:pt x="132423" y="386669"/>
                    </a:moveTo>
                    <a:lnTo>
                      <a:pt x="139169" y="386669"/>
                    </a:lnTo>
                    <a:cubicBezTo>
                      <a:pt x="163494" y="386669"/>
                      <a:pt x="277235" y="196870"/>
                      <a:pt x="277235" y="139169"/>
                    </a:cubicBezTo>
                    <a:cubicBezTo>
                      <a:pt x="277235" y="63037"/>
                      <a:pt x="215301" y="1102"/>
                      <a:pt x="139169" y="1102"/>
                    </a:cubicBezTo>
                    <a:cubicBezTo>
                      <a:pt x="63037" y="1102"/>
                      <a:pt x="1102" y="63037"/>
                      <a:pt x="1102" y="139169"/>
                    </a:cubicBezTo>
                    <a:cubicBezTo>
                      <a:pt x="1102" y="214179"/>
                      <a:pt x="126602" y="380311"/>
                      <a:pt x="127873" y="381703"/>
                    </a:cubicBezTo>
                    <a:lnTo>
                      <a:pt x="132423" y="386669"/>
                    </a:lnTo>
                    <a:close/>
                    <a:moveTo>
                      <a:pt x="139170" y="31740"/>
                    </a:moveTo>
                    <a:cubicBezTo>
                      <a:pt x="198413" y="31740"/>
                      <a:pt x="246599" y="79929"/>
                      <a:pt x="246599" y="139169"/>
                    </a:cubicBezTo>
                    <a:cubicBezTo>
                      <a:pt x="246599" y="186772"/>
                      <a:pt x="171513" y="300992"/>
                      <a:pt x="139335" y="345694"/>
                    </a:cubicBezTo>
                    <a:cubicBezTo>
                      <a:pt x="97864" y="287887"/>
                      <a:pt x="31740" y="183167"/>
                      <a:pt x="31740" y="139169"/>
                    </a:cubicBezTo>
                    <a:cubicBezTo>
                      <a:pt x="31742" y="79927"/>
                      <a:pt x="79927" y="31740"/>
                      <a:pt x="139170" y="31740"/>
                    </a:cubicBezTo>
                    <a:close/>
                  </a:path>
                </a:pathLst>
              </a:custGeom>
              <a:grpFill/>
              <a:ln w="9525" cap="flat">
                <a:noFill/>
                <a:prstDash val="solid"/>
                <a:miter/>
              </a:ln>
            </p:spPr>
            <p:txBody>
              <a:bodyPr rtlCol="0" anchor="ctr"/>
              <a:lstStyle/>
              <a:p>
                <a:endParaRPr lang="ru-RU"/>
              </a:p>
            </p:txBody>
          </p:sp>
          <p:sp>
            <p:nvSpPr>
              <p:cNvPr id="56" name="Полилиния: фигура 1264">
                <a:extLst>
                  <a:ext uri="{FF2B5EF4-FFF2-40B4-BE49-F238E27FC236}">
                    <a16:creationId xmlns:a16="http://schemas.microsoft.com/office/drawing/2014/main" xmlns="" id="{CA7D8DA6-36F0-45A8-A1C0-D8D46081C18B}"/>
                  </a:ext>
                </a:extLst>
              </p:cNvPr>
              <p:cNvSpPr/>
              <p:nvPr/>
            </p:nvSpPr>
            <p:spPr>
              <a:xfrm>
                <a:off x="10792935" y="4546494"/>
                <a:ext cx="152816" cy="152816"/>
              </a:xfrm>
              <a:custGeom>
                <a:avLst/>
                <a:gdLst>
                  <a:gd name="connsiteX0" fmla="*/ 152934 w 152816"/>
                  <a:gd name="connsiteY0" fmla="*/ 77008 h 152816"/>
                  <a:gd name="connsiteX1" fmla="*/ 77011 w 152816"/>
                  <a:gd name="connsiteY1" fmla="*/ 1102 h 152816"/>
                  <a:gd name="connsiteX2" fmla="*/ 1102 w 152816"/>
                  <a:gd name="connsiteY2" fmla="*/ 77008 h 152816"/>
                  <a:gd name="connsiteX3" fmla="*/ 77011 w 152816"/>
                  <a:gd name="connsiteY3" fmla="*/ 152916 h 152816"/>
                  <a:gd name="connsiteX4" fmla="*/ 152934 w 152816"/>
                  <a:gd name="connsiteY4" fmla="*/ 77008 h 152816"/>
                  <a:gd name="connsiteX5" fmla="*/ 77011 w 152816"/>
                  <a:gd name="connsiteY5" fmla="*/ 122277 h 152816"/>
                  <a:gd name="connsiteX6" fmla="*/ 31740 w 152816"/>
                  <a:gd name="connsiteY6" fmla="*/ 77008 h 152816"/>
                  <a:gd name="connsiteX7" fmla="*/ 77011 w 152816"/>
                  <a:gd name="connsiteY7" fmla="*/ 31740 h 152816"/>
                  <a:gd name="connsiteX8" fmla="*/ 122296 w 152816"/>
                  <a:gd name="connsiteY8" fmla="*/ 77008 h 152816"/>
                  <a:gd name="connsiteX9" fmla="*/ 77011 w 152816"/>
                  <a:gd name="connsiteY9" fmla="*/ 122277 h 152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2816" h="152816">
                    <a:moveTo>
                      <a:pt x="152934" y="77008"/>
                    </a:moveTo>
                    <a:cubicBezTo>
                      <a:pt x="152934" y="35149"/>
                      <a:pt x="118869" y="1102"/>
                      <a:pt x="77011" y="1102"/>
                    </a:cubicBezTo>
                    <a:cubicBezTo>
                      <a:pt x="35152" y="1102"/>
                      <a:pt x="1102" y="35151"/>
                      <a:pt x="1102" y="77008"/>
                    </a:cubicBezTo>
                    <a:cubicBezTo>
                      <a:pt x="1102" y="118868"/>
                      <a:pt x="35152" y="152916"/>
                      <a:pt x="77011" y="152916"/>
                    </a:cubicBezTo>
                    <a:cubicBezTo>
                      <a:pt x="118868" y="152915"/>
                      <a:pt x="152934" y="118866"/>
                      <a:pt x="152934" y="77008"/>
                    </a:cubicBezTo>
                    <a:close/>
                    <a:moveTo>
                      <a:pt x="77011" y="122277"/>
                    </a:moveTo>
                    <a:cubicBezTo>
                      <a:pt x="52041" y="122277"/>
                      <a:pt x="31740" y="101976"/>
                      <a:pt x="31740" y="77008"/>
                    </a:cubicBezTo>
                    <a:cubicBezTo>
                      <a:pt x="31740" y="52040"/>
                      <a:pt x="52041" y="31740"/>
                      <a:pt x="77011" y="31740"/>
                    </a:cubicBezTo>
                    <a:cubicBezTo>
                      <a:pt x="101980" y="31740"/>
                      <a:pt x="122296" y="52041"/>
                      <a:pt x="122296" y="77008"/>
                    </a:cubicBezTo>
                    <a:cubicBezTo>
                      <a:pt x="122296" y="101976"/>
                      <a:pt x="101978" y="122277"/>
                      <a:pt x="77011" y="122277"/>
                    </a:cubicBezTo>
                    <a:close/>
                  </a:path>
                </a:pathLst>
              </a:custGeom>
              <a:grpFill/>
              <a:ln w="9525" cap="flat">
                <a:noFill/>
                <a:prstDash val="solid"/>
                <a:miter/>
              </a:ln>
            </p:spPr>
            <p:txBody>
              <a:bodyPr rtlCol="0" anchor="ctr"/>
              <a:lstStyle/>
              <a:p>
                <a:endParaRPr lang="ru-RU"/>
              </a:p>
            </p:txBody>
          </p:sp>
        </p:grpSp>
      </p:grpSp>
      <p:grpSp>
        <p:nvGrpSpPr>
          <p:cNvPr id="67" name="Группа 66">
            <a:extLst>
              <a:ext uri="{FF2B5EF4-FFF2-40B4-BE49-F238E27FC236}">
                <a16:creationId xmlns:a16="http://schemas.microsoft.com/office/drawing/2014/main" xmlns="" id="{AAD1BF74-23A7-4BA0-A065-F230CAADAE08}"/>
              </a:ext>
            </a:extLst>
          </p:cNvPr>
          <p:cNvGrpSpPr/>
          <p:nvPr/>
        </p:nvGrpSpPr>
        <p:grpSpPr>
          <a:xfrm>
            <a:off x="5717109" y="5388865"/>
            <a:ext cx="690084" cy="690080"/>
            <a:chOff x="6423944" y="5446769"/>
            <a:chExt cx="690084" cy="690080"/>
          </a:xfrm>
        </p:grpSpPr>
        <p:sp>
          <p:nvSpPr>
            <p:cNvPr id="24" name="Полилиния: фигура 92">
              <a:extLst>
                <a:ext uri="{FF2B5EF4-FFF2-40B4-BE49-F238E27FC236}">
                  <a16:creationId xmlns:a16="http://schemas.microsoft.com/office/drawing/2014/main" xmlns="" id="{09D9B2A9-6CED-44E1-ADBB-CC975261C5A9}"/>
                </a:ext>
              </a:extLst>
            </p:cNvPr>
            <p:cNvSpPr/>
            <p:nvPr/>
          </p:nvSpPr>
          <p:spPr>
            <a:xfrm>
              <a:off x="6423944" y="5446769"/>
              <a:ext cx="690084" cy="690080"/>
            </a:xfrm>
            <a:custGeom>
              <a:avLst/>
              <a:gdLst>
                <a:gd name="connsiteX0" fmla="*/ 0 w 565546"/>
                <a:gd name="connsiteY0" fmla="*/ 282773 h 565546"/>
                <a:gd name="connsiteX1" fmla="*/ 282773 w 565546"/>
                <a:gd name="connsiteY1" fmla="*/ 0 h 565546"/>
                <a:gd name="connsiteX2" fmla="*/ 565546 w 565546"/>
                <a:gd name="connsiteY2" fmla="*/ 282773 h 565546"/>
                <a:gd name="connsiteX3" fmla="*/ 282773 w 565546"/>
                <a:gd name="connsiteY3" fmla="*/ 565546 h 565546"/>
                <a:gd name="connsiteX4" fmla="*/ 0 w 565546"/>
                <a:gd name="connsiteY4" fmla="*/ 282773 h 5655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5546" h="565546">
                  <a:moveTo>
                    <a:pt x="0" y="282773"/>
                  </a:moveTo>
                  <a:cubicBezTo>
                    <a:pt x="0" y="126602"/>
                    <a:pt x="126602" y="0"/>
                    <a:pt x="282773" y="0"/>
                  </a:cubicBezTo>
                  <a:cubicBezTo>
                    <a:pt x="438944" y="0"/>
                    <a:pt x="565546" y="126602"/>
                    <a:pt x="565546" y="282773"/>
                  </a:cubicBezTo>
                  <a:cubicBezTo>
                    <a:pt x="565546" y="438944"/>
                    <a:pt x="438944" y="565546"/>
                    <a:pt x="282773" y="565546"/>
                  </a:cubicBezTo>
                  <a:cubicBezTo>
                    <a:pt x="126602" y="565546"/>
                    <a:pt x="0" y="438944"/>
                    <a:pt x="0" y="282773"/>
                  </a:cubicBezTo>
                  <a:close/>
                </a:path>
              </a:pathLst>
            </a:custGeom>
            <a:solidFill>
              <a:schemeClr val="bg1"/>
            </a:solidFill>
            <a:ln w="12700" cap="flat" cmpd="sng" algn="ctr">
              <a:noFill/>
              <a:prstDash val="solid"/>
              <a:miter lim="800000"/>
            </a:ln>
            <a:effectLst>
              <a:outerShdw blurRad="1270000" sx="102000" sy="102000" algn="ctr" rotWithShape="0">
                <a:schemeClr val="bg1">
                  <a:lumMod val="75000"/>
                  <a:alpha val="72000"/>
                </a:schemeClr>
              </a:outerShdw>
            </a:effectLst>
          </p:spPr>
          <p:txBody>
            <a:bodyPr wrap="square" rtlCol="0" anchor="ctr">
              <a:noAutofit/>
            </a:bodyPr>
            <a:lstStyle/>
            <a:p>
              <a:pPr algn="ctr" defTabSz="914400"/>
              <a:endParaRPr lang="ru-RU" sz="450" kern="0" dirty="0">
                <a:solidFill>
                  <a:srgbClr val="FFFFFF"/>
                </a:solidFill>
              </a:endParaRPr>
            </a:p>
          </p:txBody>
        </p:sp>
        <p:grpSp>
          <p:nvGrpSpPr>
            <p:cNvPr id="57" name="Group 588">
              <a:extLst>
                <a:ext uri="{FF2B5EF4-FFF2-40B4-BE49-F238E27FC236}">
                  <a16:creationId xmlns:a16="http://schemas.microsoft.com/office/drawing/2014/main" xmlns="" id="{02B8F1EA-B3C4-480E-8535-45BE5DC8C454}"/>
                </a:ext>
              </a:extLst>
            </p:cNvPr>
            <p:cNvGrpSpPr/>
            <p:nvPr/>
          </p:nvGrpSpPr>
          <p:grpSpPr>
            <a:xfrm>
              <a:off x="6649289" y="5601818"/>
              <a:ext cx="248918" cy="346378"/>
              <a:chOff x="10730776" y="4479800"/>
              <a:chExt cx="277714" cy="386449"/>
            </a:xfrm>
            <a:solidFill>
              <a:schemeClr val="accent2"/>
            </a:solidFill>
          </p:grpSpPr>
          <p:sp>
            <p:nvSpPr>
              <p:cNvPr id="58" name="Полилиния: фигура 1262">
                <a:extLst>
                  <a:ext uri="{FF2B5EF4-FFF2-40B4-BE49-F238E27FC236}">
                    <a16:creationId xmlns:a16="http://schemas.microsoft.com/office/drawing/2014/main" xmlns="" id="{43938938-FD3D-4C1C-8750-26C9CEBF4CBD}"/>
                  </a:ext>
                </a:extLst>
              </p:cNvPr>
              <p:cNvSpPr/>
              <p:nvPr/>
            </p:nvSpPr>
            <p:spPr>
              <a:xfrm>
                <a:off x="10730776" y="4479800"/>
                <a:ext cx="277714" cy="386449"/>
              </a:xfrm>
              <a:custGeom>
                <a:avLst/>
                <a:gdLst>
                  <a:gd name="connsiteX0" fmla="*/ 132423 w 277714"/>
                  <a:gd name="connsiteY0" fmla="*/ 386669 h 386448"/>
                  <a:gd name="connsiteX1" fmla="*/ 139169 w 277714"/>
                  <a:gd name="connsiteY1" fmla="*/ 386669 h 386448"/>
                  <a:gd name="connsiteX2" fmla="*/ 277235 w 277714"/>
                  <a:gd name="connsiteY2" fmla="*/ 139169 h 386448"/>
                  <a:gd name="connsiteX3" fmla="*/ 139169 w 277714"/>
                  <a:gd name="connsiteY3" fmla="*/ 1102 h 386448"/>
                  <a:gd name="connsiteX4" fmla="*/ 1102 w 277714"/>
                  <a:gd name="connsiteY4" fmla="*/ 139169 h 386448"/>
                  <a:gd name="connsiteX5" fmla="*/ 127873 w 277714"/>
                  <a:gd name="connsiteY5" fmla="*/ 381703 h 386448"/>
                  <a:gd name="connsiteX6" fmla="*/ 132423 w 277714"/>
                  <a:gd name="connsiteY6" fmla="*/ 386669 h 386448"/>
                  <a:gd name="connsiteX7" fmla="*/ 139170 w 277714"/>
                  <a:gd name="connsiteY7" fmla="*/ 31740 h 386448"/>
                  <a:gd name="connsiteX8" fmla="*/ 246599 w 277714"/>
                  <a:gd name="connsiteY8" fmla="*/ 139169 h 386448"/>
                  <a:gd name="connsiteX9" fmla="*/ 139335 w 277714"/>
                  <a:gd name="connsiteY9" fmla="*/ 345694 h 386448"/>
                  <a:gd name="connsiteX10" fmla="*/ 31740 w 277714"/>
                  <a:gd name="connsiteY10" fmla="*/ 139169 h 386448"/>
                  <a:gd name="connsiteX11" fmla="*/ 139170 w 277714"/>
                  <a:gd name="connsiteY11" fmla="*/ 31740 h 386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7714" h="386448">
                    <a:moveTo>
                      <a:pt x="132423" y="386669"/>
                    </a:moveTo>
                    <a:lnTo>
                      <a:pt x="139169" y="386669"/>
                    </a:lnTo>
                    <a:cubicBezTo>
                      <a:pt x="163494" y="386669"/>
                      <a:pt x="277235" y="196870"/>
                      <a:pt x="277235" y="139169"/>
                    </a:cubicBezTo>
                    <a:cubicBezTo>
                      <a:pt x="277235" y="63037"/>
                      <a:pt x="215301" y="1102"/>
                      <a:pt x="139169" y="1102"/>
                    </a:cubicBezTo>
                    <a:cubicBezTo>
                      <a:pt x="63037" y="1102"/>
                      <a:pt x="1102" y="63037"/>
                      <a:pt x="1102" y="139169"/>
                    </a:cubicBezTo>
                    <a:cubicBezTo>
                      <a:pt x="1102" y="214179"/>
                      <a:pt x="126602" y="380311"/>
                      <a:pt x="127873" y="381703"/>
                    </a:cubicBezTo>
                    <a:lnTo>
                      <a:pt x="132423" y="386669"/>
                    </a:lnTo>
                    <a:close/>
                    <a:moveTo>
                      <a:pt x="139170" y="31740"/>
                    </a:moveTo>
                    <a:cubicBezTo>
                      <a:pt x="198413" y="31740"/>
                      <a:pt x="246599" y="79929"/>
                      <a:pt x="246599" y="139169"/>
                    </a:cubicBezTo>
                    <a:cubicBezTo>
                      <a:pt x="246599" y="186772"/>
                      <a:pt x="171513" y="300992"/>
                      <a:pt x="139335" y="345694"/>
                    </a:cubicBezTo>
                    <a:cubicBezTo>
                      <a:pt x="97864" y="287887"/>
                      <a:pt x="31740" y="183167"/>
                      <a:pt x="31740" y="139169"/>
                    </a:cubicBezTo>
                    <a:cubicBezTo>
                      <a:pt x="31742" y="79927"/>
                      <a:pt x="79927" y="31740"/>
                      <a:pt x="139170" y="31740"/>
                    </a:cubicBezTo>
                    <a:close/>
                  </a:path>
                </a:pathLst>
              </a:custGeom>
              <a:grpFill/>
              <a:ln w="9525" cap="flat">
                <a:noFill/>
                <a:prstDash val="solid"/>
                <a:miter/>
              </a:ln>
            </p:spPr>
            <p:txBody>
              <a:bodyPr rtlCol="0" anchor="ctr"/>
              <a:lstStyle/>
              <a:p>
                <a:endParaRPr lang="ru-RU"/>
              </a:p>
            </p:txBody>
          </p:sp>
          <p:sp>
            <p:nvSpPr>
              <p:cNvPr id="59" name="Полилиния: фигура 1264">
                <a:extLst>
                  <a:ext uri="{FF2B5EF4-FFF2-40B4-BE49-F238E27FC236}">
                    <a16:creationId xmlns:a16="http://schemas.microsoft.com/office/drawing/2014/main" xmlns="" id="{9A88BE58-DE16-4204-928A-5533858A968F}"/>
                  </a:ext>
                </a:extLst>
              </p:cNvPr>
              <p:cNvSpPr/>
              <p:nvPr/>
            </p:nvSpPr>
            <p:spPr>
              <a:xfrm>
                <a:off x="10792935" y="4546494"/>
                <a:ext cx="152816" cy="152816"/>
              </a:xfrm>
              <a:custGeom>
                <a:avLst/>
                <a:gdLst>
                  <a:gd name="connsiteX0" fmla="*/ 152934 w 152816"/>
                  <a:gd name="connsiteY0" fmla="*/ 77008 h 152816"/>
                  <a:gd name="connsiteX1" fmla="*/ 77011 w 152816"/>
                  <a:gd name="connsiteY1" fmla="*/ 1102 h 152816"/>
                  <a:gd name="connsiteX2" fmla="*/ 1102 w 152816"/>
                  <a:gd name="connsiteY2" fmla="*/ 77008 h 152816"/>
                  <a:gd name="connsiteX3" fmla="*/ 77011 w 152816"/>
                  <a:gd name="connsiteY3" fmla="*/ 152916 h 152816"/>
                  <a:gd name="connsiteX4" fmla="*/ 152934 w 152816"/>
                  <a:gd name="connsiteY4" fmla="*/ 77008 h 152816"/>
                  <a:gd name="connsiteX5" fmla="*/ 77011 w 152816"/>
                  <a:gd name="connsiteY5" fmla="*/ 122277 h 152816"/>
                  <a:gd name="connsiteX6" fmla="*/ 31740 w 152816"/>
                  <a:gd name="connsiteY6" fmla="*/ 77008 h 152816"/>
                  <a:gd name="connsiteX7" fmla="*/ 77011 w 152816"/>
                  <a:gd name="connsiteY7" fmla="*/ 31740 h 152816"/>
                  <a:gd name="connsiteX8" fmla="*/ 122296 w 152816"/>
                  <a:gd name="connsiteY8" fmla="*/ 77008 h 152816"/>
                  <a:gd name="connsiteX9" fmla="*/ 77011 w 152816"/>
                  <a:gd name="connsiteY9" fmla="*/ 122277 h 152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2816" h="152816">
                    <a:moveTo>
                      <a:pt x="152934" y="77008"/>
                    </a:moveTo>
                    <a:cubicBezTo>
                      <a:pt x="152934" y="35149"/>
                      <a:pt x="118869" y="1102"/>
                      <a:pt x="77011" y="1102"/>
                    </a:cubicBezTo>
                    <a:cubicBezTo>
                      <a:pt x="35152" y="1102"/>
                      <a:pt x="1102" y="35151"/>
                      <a:pt x="1102" y="77008"/>
                    </a:cubicBezTo>
                    <a:cubicBezTo>
                      <a:pt x="1102" y="118868"/>
                      <a:pt x="35152" y="152916"/>
                      <a:pt x="77011" y="152916"/>
                    </a:cubicBezTo>
                    <a:cubicBezTo>
                      <a:pt x="118868" y="152915"/>
                      <a:pt x="152934" y="118866"/>
                      <a:pt x="152934" y="77008"/>
                    </a:cubicBezTo>
                    <a:close/>
                    <a:moveTo>
                      <a:pt x="77011" y="122277"/>
                    </a:moveTo>
                    <a:cubicBezTo>
                      <a:pt x="52041" y="122277"/>
                      <a:pt x="31740" y="101976"/>
                      <a:pt x="31740" y="77008"/>
                    </a:cubicBezTo>
                    <a:cubicBezTo>
                      <a:pt x="31740" y="52040"/>
                      <a:pt x="52041" y="31740"/>
                      <a:pt x="77011" y="31740"/>
                    </a:cubicBezTo>
                    <a:cubicBezTo>
                      <a:pt x="101980" y="31740"/>
                      <a:pt x="122296" y="52041"/>
                      <a:pt x="122296" y="77008"/>
                    </a:cubicBezTo>
                    <a:cubicBezTo>
                      <a:pt x="122296" y="101976"/>
                      <a:pt x="101978" y="122277"/>
                      <a:pt x="77011" y="122277"/>
                    </a:cubicBezTo>
                    <a:close/>
                  </a:path>
                </a:pathLst>
              </a:custGeom>
              <a:grpFill/>
              <a:ln w="9525" cap="flat">
                <a:noFill/>
                <a:prstDash val="solid"/>
                <a:miter/>
              </a:ln>
            </p:spPr>
            <p:txBody>
              <a:bodyPr rtlCol="0" anchor="ctr"/>
              <a:lstStyle/>
              <a:p>
                <a:endParaRPr lang="ru-RU"/>
              </a:p>
            </p:txBody>
          </p:sp>
        </p:grpSp>
      </p:grpSp>
      <p:sp>
        <p:nvSpPr>
          <p:cNvPr id="60" name="Rectangle 6">
            <a:extLst>
              <a:ext uri="{FF2B5EF4-FFF2-40B4-BE49-F238E27FC236}">
                <a16:creationId xmlns:a16="http://schemas.microsoft.com/office/drawing/2014/main" xmlns="" id="{24889D93-F839-48F6-8D99-703B217D7EC8}"/>
              </a:ext>
            </a:extLst>
          </p:cNvPr>
          <p:cNvSpPr/>
          <p:nvPr/>
        </p:nvSpPr>
        <p:spPr>
          <a:xfrm>
            <a:off x="5283944" y="3224813"/>
            <a:ext cx="1601328" cy="1446550"/>
          </a:xfrm>
          <a:prstGeom prst="rect">
            <a:avLst/>
          </a:prstGeom>
        </p:spPr>
        <p:txBody>
          <a:bodyPr wrap="square">
            <a:spAutoFit/>
          </a:bodyPr>
          <a:lstStyle/>
          <a:p>
            <a:pPr algn="ctr">
              <a:spcBef>
                <a:spcPct val="0"/>
              </a:spcBef>
              <a:buClrTx/>
            </a:pPr>
            <a:r>
              <a:rPr lang="ru-RU" altLang="ru-RU" sz="800" dirty="0">
                <a:solidFill>
                  <a:schemeClr val="bg1"/>
                </a:solidFill>
                <a:ea typeface="VTB Group Cond" panose="020B0506050504020204" pitchFamily="34" charset="77"/>
                <a:cs typeface="Times New Roman" panose="02020603050405020304" pitchFamily="18" charset="0"/>
              </a:rPr>
              <a:t>Скучно, нужно что-то время, нужно что-то организовать в короткие сроки, проблема с высокой стоимостью продукта для массовой истории</a:t>
            </a:r>
            <a:br>
              <a:rPr lang="ru-RU" altLang="ru-RU" sz="800" dirty="0">
                <a:solidFill>
                  <a:schemeClr val="bg1"/>
                </a:solidFill>
                <a:ea typeface="VTB Group Cond" panose="020B0506050504020204" pitchFamily="34" charset="77"/>
                <a:cs typeface="Times New Roman" panose="02020603050405020304" pitchFamily="18" charset="0"/>
              </a:rPr>
            </a:br>
            <a:r>
              <a:rPr lang="ru-RU" altLang="ru-RU" sz="800" dirty="0">
                <a:solidFill>
                  <a:schemeClr val="bg1"/>
                </a:solidFill>
                <a:ea typeface="VTB Group Cond" panose="020B0506050504020204" pitchFamily="34" charset="77"/>
                <a:cs typeface="Times New Roman" panose="02020603050405020304" pitchFamily="18" charset="0"/>
              </a:rPr>
              <a:t>В сжатый момент охватить большое количество контента</a:t>
            </a:r>
            <a:br>
              <a:rPr lang="ru-RU" altLang="ru-RU" sz="800" dirty="0">
                <a:solidFill>
                  <a:schemeClr val="bg1"/>
                </a:solidFill>
                <a:ea typeface="VTB Group Cond" panose="020B0506050504020204" pitchFamily="34" charset="77"/>
                <a:cs typeface="Times New Roman" panose="02020603050405020304" pitchFamily="18" charset="0"/>
              </a:rPr>
            </a:br>
            <a:r>
              <a:rPr lang="ru-RU" altLang="ru-RU" sz="800" dirty="0">
                <a:solidFill>
                  <a:schemeClr val="bg1"/>
                </a:solidFill>
                <a:ea typeface="VTB Group Cond" panose="020B0506050504020204" pitchFamily="34" charset="77"/>
                <a:cs typeface="Times New Roman" panose="02020603050405020304" pitchFamily="18" charset="0"/>
              </a:rPr>
              <a:t>Устаревший формат подачи образовательного контента</a:t>
            </a:r>
          </a:p>
        </p:txBody>
      </p:sp>
      <p:sp>
        <p:nvSpPr>
          <p:cNvPr id="62" name="Rectangle 6">
            <a:extLst>
              <a:ext uri="{FF2B5EF4-FFF2-40B4-BE49-F238E27FC236}">
                <a16:creationId xmlns:a16="http://schemas.microsoft.com/office/drawing/2014/main" xmlns="" id="{A179FE2A-DAD0-4444-B3F5-693DE0B80395}"/>
              </a:ext>
            </a:extLst>
          </p:cNvPr>
          <p:cNvSpPr/>
          <p:nvPr/>
        </p:nvSpPr>
        <p:spPr>
          <a:xfrm>
            <a:off x="8427140" y="3749634"/>
            <a:ext cx="2132228" cy="707886"/>
          </a:xfrm>
          <a:prstGeom prst="rect">
            <a:avLst/>
          </a:prstGeom>
        </p:spPr>
        <p:txBody>
          <a:bodyPr wrap="square">
            <a:spAutoFit/>
          </a:bodyPr>
          <a:lstStyle/>
          <a:p>
            <a:pPr>
              <a:spcBef>
                <a:spcPct val="0"/>
              </a:spcBef>
              <a:buClrTx/>
            </a:pPr>
            <a:r>
              <a:rPr lang="ru-RU" altLang="ru-RU" sz="2000" dirty="0">
                <a:solidFill>
                  <a:schemeClr val="accent2"/>
                </a:solidFill>
                <a:ea typeface="VTB Group Cond" panose="020B0506050504020204" pitchFamily="34" charset="77"/>
                <a:cs typeface="Times New Roman" panose="02020603050405020304" pitchFamily="18" charset="0"/>
              </a:rPr>
              <a:t>Поддержка творчества</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5"/>
          <p:cNvSpPr txBox="1">
            <a:spLocks noGrp="1"/>
          </p:cNvSpPr>
          <p:nvPr>
            <p:ph type="title"/>
          </p:nvPr>
        </p:nvSpPr>
        <p:spPr>
          <a:xfrm>
            <a:off x="202173" y="318641"/>
            <a:ext cx="10514926" cy="79997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accent1"/>
              </a:buClr>
              <a:buSzPts val="3600"/>
              <a:buFont typeface="Arial"/>
              <a:buNone/>
            </a:pPr>
            <a:r>
              <a:rPr lang="ru-RU"/>
              <a:t>РЕШЕНИЕ</a:t>
            </a:r>
            <a:br>
              <a:rPr lang="ru-RU"/>
            </a:br>
            <a:r>
              <a:rPr lang="ru-RU"/>
              <a:t/>
            </a:r>
            <a:br>
              <a:rPr lang="ru-RU"/>
            </a:br>
            <a:endParaRPr/>
          </a:p>
        </p:txBody>
      </p:sp>
      <p:pic>
        <p:nvPicPr>
          <p:cNvPr id="3" name="Рисунок 2">
            <a:extLst>
              <a:ext uri="{FF2B5EF4-FFF2-40B4-BE49-F238E27FC236}">
                <a16:creationId xmlns:a16="http://schemas.microsoft.com/office/drawing/2014/main" xmlns="" id="{A4FA701D-A35D-4CA6-BC1E-02721D8D748E}"/>
              </a:ext>
            </a:extLst>
          </p:cNvPr>
          <p:cNvPicPr>
            <a:picLocks noChangeAspect="1"/>
          </p:cNvPicPr>
          <p:nvPr/>
        </p:nvPicPr>
        <p:blipFill>
          <a:blip r:embed="rId3"/>
          <a:stretch>
            <a:fillRect/>
          </a:stretch>
        </p:blipFill>
        <p:spPr>
          <a:xfrm>
            <a:off x="6584622" y="1358244"/>
            <a:ext cx="3826497" cy="3826497"/>
          </a:xfrm>
          <a:prstGeom prst="rect">
            <a:avLst/>
          </a:prstGeom>
        </p:spPr>
      </p:pic>
      <p:sp>
        <p:nvSpPr>
          <p:cNvPr id="4" name="Прямоугольник 3">
            <a:extLst>
              <a:ext uri="{FF2B5EF4-FFF2-40B4-BE49-F238E27FC236}">
                <a16:creationId xmlns:a16="http://schemas.microsoft.com/office/drawing/2014/main" xmlns="" id="{877000BC-7F32-4156-8306-AB01875A192B}"/>
              </a:ext>
            </a:extLst>
          </p:cNvPr>
          <p:cNvSpPr/>
          <p:nvPr/>
        </p:nvSpPr>
        <p:spPr>
          <a:xfrm>
            <a:off x="4988296" y="979850"/>
            <a:ext cx="6614311" cy="369332"/>
          </a:xfrm>
          <a:prstGeom prst="rect">
            <a:avLst/>
          </a:prstGeom>
        </p:spPr>
        <p:txBody>
          <a:bodyPr wrap="none">
            <a:spAutoFit/>
          </a:bodyPr>
          <a:lstStyle/>
          <a:p>
            <a:r>
              <a:rPr lang="ru-RU" sz="1800" b="1" dirty="0"/>
              <a:t>Экскурсионная квест-платформа «</a:t>
            </a:r>
            <a:r>
              <a:rPr lang="en-US" sz="1800" b="1" dirty="0" err="1"/>
              <a:t>ExpeditionXperience</a:t>
            </a:r>
            <a:r>
              <a:rPr lang="en-US" sz="1800" b="1" dirty="0"/>
              <a:t>»</a:t>
            </a:r>
          </a:p>
        </p:txBody>
      </p:sp>
      <p:pic>
        <p:nvPicPr>
          <p:cNvPr id="6" name="Рисунок 5">
            <a:extLst>
              <a:ext uri="{FF2B5EF4-FFF2-40B4-BE49-F238E27FC236}">
                <a16:creationId xmlns:a16="http://schemas.microsoft.com/office/drawing/2014/main" xmlns="" id="{739656F6-615D-4440-B8E9-3467145879AE}"/>
              </a:ext>
            </a:extLst>
          </p:cNvPr>
          <p:cNvPicPr>
            <a:picLocks noChangeAspect="1"/>
          </p:cNvPicPr>
          <p:nvPr/>
        </p:nvPicPr>
        <p:blipFill>
          <a:blip r:embed="rId4"/>
          <a:stretch>
            <a:fillRect/>
          </a:stretch>
        </p:blipFill>
        <p:spPr>
          <a:xfrm>
            <a:off x="0" y="5184741"/>
            <a:ext cx="1423447" cy="1423447"/>
          </a:xfrm>
          <a:prstGeom prst="rect">
            <a:avLst/>
          </a:prstGeom>
        </p:spPr>
      </p:pic>
      <p:sp>
        <p:nvSpPr>
          <p:cNvPr id="5" name="Прямоугольник 4">
            <a:extLst>
              <a:ext uri="{FF2B5EF4-FFF2-40B4-BE49-F238E27FC236}">
                <a16:creationId xmlns:a16="http://schemas.microsoft.com/office/drawing/2014/main" xmlns="" id="{E9A7D607-BB28-4522-8AB9-1CA5D51DC046}"/>
              </a:ext>
            </a:extLst>
          </p:cNvPr>
          <p:cNvSpPr/>
          <p:nvPr/>
        </p:nvSpPr>
        <p:spPr>
          <a:xfrm>
            <a:off x="351933" y="1579753"/>
            <a:ext cx="6096000" cy="1384995"/>
          </a:xfrm>
          <a:prstGeom prst="rect">
            <a:avLst/>
          </a:prstGeom>
        </p:spPr>
        <p:txBody>
          <a:bodyPr>
            <a:spAutoFit/>
          </a:bodyPr>
          <a:lstStyle/>
          <a:p>
            <a:r>
              <a:rPr lang="ru-RU" dirty="0"/>
              <a:t>Экскурсионная квест-платформа "</a:t>
            </a:r>
            <a:r>
              <a:rPr lang="ru-RU" dirty="0" err="1"/>
              <a:t>ExpeditionXperience</a:t>
            </a:r>
            <a:r>
              <a:rPr lang="ru-RU" dirty="0"/>
              <a:t>" - это инновационный онлайн-сервис гибридного формата, который сочетает в себе увлекательные экскурсии и квесты. </a:t>
            </a:r>
          </a:p>
          <a:p>
            <a:endParaRPr lang="ru-RU" dirty="0"/>
          </a:p>
          <a:p>
            <a:r>
              <a:rPr lang="ru-RU" dirty="0"/>
              <a:t>Платформа предлагает широкий спектр интерактивных гибридных экскурсий по различным достопримечательностям и уголкам мира. </a:t>
            </a:r>
          </a:p>
        </p:txBody>
      </p:sp>
      <p:pic>
        <p:nvPicPr>
          <p:cNvPr id="9" name="Рисунок 8">
            <a:extLst>
              <a:ext uri="{FF2B5EF4-FFF2-40B4-BE49-F238E27FC236}">
                <a16:creationId xmlns:a16="http://schemas.microsoft.com/office/drawing/2014/main" xmlns="" id="{C082297B-F4AB-4426-8B8D-4276CEC18996}"/>
              </a:ext>
            </a:extLst>
          </p:cNvPr>
          <p:cNvPicPr>
            <a:picLocks noChangeAspect="1"/>
          </p:cNvPicPr>
          <p:nvPr/>
        </p:nvPicPr>
        <p:blipFill rotWithShape="1">
          <a:blip r:embed="rId5"/>
          <a:srcRect l="36418" t="14420" r="39149" b="6666"/>
          <a:stretch/>
        </p:blipFill>
        <p:spPr>
          <a:xfrm>
            <a:off x="1423447" y="3186257"/>
            <a:ext cx="1691551" cy="3073138"/>
          </a:xfrm>
          <a:prstGeom prst="rect">
            <a:avLst/>
          </a:prstGeom>
        </p:spPr>
      </p:pic>
      <p:pic>
        <p:nvPicPr>
          <p:cNvPr id="10" name="Рисунок 9">
            <a:extLst>
              <a:ext uri="{FF2B5EF4-FFF2-40B4-BE49-F238E27FC236}">
                <a16:creationId xmlns:a16="http://schemas.microsoft.com/office/drawing/2014/main" xmlns="" id="{4284E3F3-03F7-40F4-A1C4-1282CDE3E0A1}"/>
              </a:ext>
            </a:extLst>
          </p:cNvPr>
          <p:cNvPicPr>
            <a:picLocks noChangeAspect="1"/>
          </p:cNvPicPr>
          <p:nvPr/>
        </p:nvPicPr>
        <p:blipFill rotWithShape="1">
          <a:blip r:embed="rId6"/>
          <a:srcRect l="37225" t="16311" r="39690" b="6942"/>
          <a:stretch/>
        </p:blipFill>
        <p:spPr>
          <a:xfrm>
            <a:off x="3201520" y="3113251"/>
            <a:ext cx="1691551" cy="3163373"/>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Google Shape;71;p6"/>
          <p:cNvSpPr txBox="1">
            <a:spLocks noGrp="1"/>
          </p:cNvSpPr>
          <p:nvPr>
            <p:ph type="title"/>
          </p:nvPr>
        </p:nvSpPr>
        <p:spPr>
          <a:xfrm>
            <a:off x="202173" y="318641"/>
            <a:ext cx="10514926" cy="79997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accent1"/>
              </a:buClr>
              <a:buSzPts val="3600"/>
              <a:buFont typeface="Arial"/>
              <a:buNone/>
            </a:pPr>
            <a:r>
              <a:rPr lang="ru-RU"/>
              <a:t>РЫНОК</a:t>
            </a:r>
            <a:br>
              <a:rPr lang="ru-RU"/>
            </a:br>
            <a:r>
              <a:rPr lang="ru-RU"/>
              <a:t/>
            </a:r>
            <a:br>
              <a:rPr lang="ru-RU"/>
            </a:br>
            <a:endParaRPr/>
          </a:p>
        </p:txBody>
      </p:sp>
      <p:pic>
        <p:nvPicPr>
          <p:cNvPr id="11" name="Рисунок 10">
            <a:extLst>
              <a:ext uri="{FF2B5EF4-FFF2-40B4-BE49-F238E27FC236}">
                <a16:creationId xmlns:a16="http://schemas.microsoft.com/office/drawing/2014/main" xmlns="" id="{66CC1745-DB2F-4682-AD5F-F1771B18B29C}"/>
              </a:ext>
            </a:extLst>
          </p:cNvPr>
          <p:cNvPicPr>
            <a:picLocks noChangeAspect="1"/>
          </p:cNvPicPr>
          <p:nvPr/>
        </p:nvPicPr>
        <p:blipFill>
          <a:blip r:embed="rId3"/>
          <a:stretch>
            <a:fillRect/>
          </a:stretch>
        </p:blipFill>
        <p:spPr>
          <a:xfrm>
            <a:off x="1998483" y="924613"/>
            <a:ext cx="5201632" cy="5201632"/>
          </a:xfrm>
          <a:prstGeom prst="rect">
            <a:avLst/>
          </a:prstGeom>
        </p:spPr>
      </p:pic>
      <p:cxnSp>
        <p:nvCxnSpPr>
          <p:cNvPr id="13" name="Прямая со стрелкой 12">
            <a:extLst>
              <a:ext uri="{FF2B5EF4-FFF2-40B4-BE49-F238E27FC236}">
                <a16:creationId xmlns:a16="http://schemas.microsoft.com/office/drawing/2014/main" xmlns="" id="{93208688-304B-4250-8854-F92FE4C654EE}"/>
              </a:ext>
            </a:extLst>
          </p:cNvPr>
          <p:cNvCxnSpPr>
            <a:cxnSpLocks/>
          </p:cNvCxnSpPr>
          <p:nvPr/>
        </p:nvCxnSpPr>
        <p:spPr>
          <a:xfrm flipH="1" flipV="1">
            <a:off x="5062193" y="1603624"/>
            <a:ext cx="2931737" cy="24192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Прямая со стрелкой 16">
            <a:extLst>
              <a:ext uri="{FF2B5EF4-FFF2-40B4-BE49-F238E27FC236}">
                <a16:creationId xmlns:a16="http://schemas.microsoft.com/office/drawing/2014/main" xmlns="" id="{95C552ED-52C5-48C2-B438-322BBB1FF85B}"/>
              </a:ext>
            </a:extLst>
          </p:cNvPr>
          <p:cNvCxnSpPr>
            <a:cxnSpLocks/>
          </p:cNvCxnSpPr>
          <p:nvPr/>
        </p:nvCxnSpPr>
        <p:spPr>
          <a:xfrm flipH="1" flipV="1">
            <a:off x="5062193" y="2585582"/>
            <a:ext cx="2931737" cy="24192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Прямая со стрелкой 17">
            <a:extLst>
              <a:ext uri="{FF2B5EF4-FFF2-40B4-BE49-F238E27FC236}">
                <a16:creationId xmlns:a16="http://schemas.microsoft.com/office/drawing/2014/main" xmlns="" id="{AECCD6EE-830E-4E33-99A2-FBE711AEF547}"/>
              </a:ext>
            </a:extLst>
          </p:cNvPr>
          <p:cNvCxnSpPr>
            <a:cxnSpLocks/>
          </p:cNvCxnSpPr>
          <p:nvPr/>
        </p:nvCxnSpPr>
        <p:spPr>
          <a:xfrm flipH="1" flipV="1">
            <a:off x="5062193" y="3446580"/>
            <a:ext cx="2931737" cy="24192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Прямая со стрелкой 18">
            <a:extLst>
              <a:ext uri="{FF2B5EF4-FFF2-40B4-BE49-F238E27FC236}">
                <a16:creationId xmlns:a16="http://schemas.microsoft.com/office/drawing/2014/main" xmlns="" id="{6953C220-9777-4201-920D-827F1B953827}"/>
              </a:ext>
            </a:extLst>
          </p:cNvPr>
          <p:cNvCxnSpPr>
            <a:cxnSpLocks/>
          </p:cNvCxnSpPr>
          <p:nvPr/>
        </p:nvCxnSpPr>
        <p:spPr>
          <a:xfrm flipH="1" flipV="1">
            <a:off x="5062193" y="4786412"/>
            <a:ext cx="2931737" cy="24192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Прямоугольник 14">
            <a:extLst>
              <a:ext uri="{FF2B5EF4-FFF2-40B4-BE49-F238E27FC236}">
                <a16:creationId xmlns:a16="http://schemas.microsoft.com/office/drawing/2014/main" xmlns="" id="{2397E488-BF29-426A-B6C5-020FD1BE9C00}"/>
              </a:ext>
            </a:extLst>
          </p:cNvPr>
          <p:cNvSpPr/>
          <p:nvPr/>
        </p:nvSpPr>
        <p:spPr>
          <a:xfrm>
            <a:off x="7993930" y="4907372"/>
            <a:ext cx="1648208" cy="307777"/>
          </a:xfrm>
          <a:prstGeom prst="rect">
            <a:avLst/>
          </a:prstGeom>
        </p:spPr>
        <p:txBody>
          <a:bodyPr wrap="none">
            <a:spAutoFit/>
          </a:bodyPr>
          <a:lstStyle/>
          <a:p>
            <a:r>
              <a:rPr lang="ru-RU" dirty="0"/>
              <a:t>36,3175 млн. руб.</a:t>
            </a:r>
          </a:p>
        </p:txBody>
      </p:sp>
      <p:sp>
        <p:nvSpPr>
          <p:cNvPr id="16" name="Прямоугольник 15">
            <a:extLst>
              <a:ext uri="{FF2B5EF4-FFF2-40B4-BE49-F238E27FC236}">
                <a16:creationId xmlns:a16="http://schemas.microsoft.com/office/drawing/2014/main" xmlns="" id="{9CA26F4A-B4C0-4F61-92E4-7523253080B2}"/>
              </a:ext>
            </a:extLst>
          </p:cNvPr>
          <p:cNvSpPr/>
          <p:nvPr/>
        </p:nvSpPr>
        <p:spPr>
          <a:xfrm>
            <a:off x="7987357" y="3567540"/>
            <a:ext cx="1648208" cy="307777"/>
          </a:xfrm>
          <a:prstGeom prst="rect">
            <a:avLst/>
          </a:prstGeom>
        </p:spPr>
        <p:txBody>
          <a:bodyPr wrap="none">
            <a:spAutoFit/>
          </a:bodyPr>
          <a:lstStyle/>
          <a:p>
            <a:r>
              <a:rPr lang="ru-RU" dirty="0"/>
              <a:t>3074,82 млн. руб.</a:t>
            </a:r>
          </a:p>
        </p:txBody>
      </p:sp>
      <p:sp>
        <p:nvSpPr>
          <p:cNvPr id="20" name="Прямоугольник 19">
            <a:extLst>
              <a:ext uri="{FF2B5EF4-FFF2-40B4-BE49-F238E27FC236}">
                <a16:creationId xmlns:a16="http://schemas.microsoft.com/office/drawing/2014/main" xmlns="" id="{098DA407-0BAA-48A6-BF99-F506BCC9C197}"/>
              </a:ext>
            </a:extLst>
          </p:cNvPr>
          <p:cNvSpPr/>
          <p:nvPr/>
        </p:nvSpPr>
        <p:spPr>
          <a:xfrm>
            <a:off x="8014266" y="2685777"/>
            <a:ext cx="1896673" cy="307777"/>
          </a:xfrm>
          <a:prstGeom prst="rect">
            <a:avLst/>
          </a:prstGeom>
        </p:spPr>
        <p:txBody>
          <a:bodyPr wrap="none">
            <a:spAutoFit/>
          </a:bodyPr>
          <a:lstStyle/>
          <a:p>
            <a:r>
              <a:rPr lang="ru-RU" dirty="0"/>
              <a:t>3355,3223 млн. руб. </a:t>
            </a:r>
          </a:p>
        </p:txBody>
      </p:sp>
      <p:sp>
        <p:nvSpPr>
          <p:cNvPr id="21" name="Прямоугольник 20">
            <a:extLst>
              <a:ext uri="{FF2B5EF4-FFF2-40B4-BE49-F238E27FC236}">
                <a16:creationId xmlns:a16="http://schemas.microsoft.com/office/drawing/2014/main" xmlns="" id="{150517D4-6026-4B0A-B245-EE0B7F281CFF}"/>
              </a:ext>
            </a:extLst>
          </p:cNvPr>
          <p:cNvSpPr/>
          <p:nvPr/>
        </p:nvSpPr>
        <p:spPr>
          <a:xfrm>
            <a:off x="8014266" y="1681260"/>
            <a:ext cx="1896673" cy="307777"/>
          </a:xfrm>
          <a:prstGeom prst="rect">
            <a:avLst/>
          </a:prstGeom>
        </p:spPr>
        <p:txBody>
          <a:bodyPr wrap="none">
            <a:spAutoFit/>
          </a:bodyPr>
          <a:lstStyle/>
          <a:p>
            <a:r>
              <a:rPr lang="ru-RU" dirty="0"/>
              <a:t>3609,3223 млн. руб.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g29dfee84517_0_0"/>
          <p:cNvSpPr txBox="1">
            <a:spLocks noGrp="1"/>
          </p:cNvSpPr>
          <p:nvPr>
            <p:ph type="title"/>
          </p:nvPr>
        </p:nvSpPr>
        <p:spPr>
          <a:xfrm>
            <a:off x="202173" y="318641"/>
            <a:ext cx="10515000" cy="8001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accent1"/>
              </a:buClr>
              <a:buSzPts val="3600"/>
              <a:buFont typeface="Arial"/>
              <a:buNone/>
            </a:pPr>
            <a:r>
              <a:rPr lang="ru-RU" dirty="0"/>
              <a:t>БИЗНЕС МОДЕЛЬ</a:t>
            </a:r>
            <a:br>
              <a:rPr lang="ru-RU" dirty="0"/>
            </a:br>
            <a:r>
              <a:rPr lang="ru-RU" dirty="0"/>
              <a:t/>
            </a:r>
            <a:br>
              <a:rPr lang="ru-RU" dirty="0"/>
            </a:br>
            <a:endParaRPr sz="1637" dirty="0">
              <a:solidFill>
                <a:schemeClr val="dk1"/>
              </a:solidFill>
            </a:endParaRPr>
          </a:p>
        </p:txBody>
      </p:sp>
      <p:graphicFrame>
        <p:nvGraphicFramePr>
          <p:cNvPr id="8" name="Таблица 7">
            <a:extLst>
              <a:ext uri="{FF2B5EF4-FFF2-40B4-BE49-F238E27FC236}">
                <a16:creationId xmlns:a16="http://schemas.microsoft.com/office/drawing/2014/main" xmlns="" id="{26718458-A4E3-4FCB-9DE0-E96E555B3648}"/>
              </a:ext>
            </a:extLst>
          </p:cNvPr>
          <p:cNvGraphicFramePr>
            <a:graphicFrameLocks noGrp="1"/>
          </p:cNvGraphicFramePr>
          <p:nvPr>
            <p:extLst>
              <p:ext uri="{D42A27DB-BD31-4B8C-83A1-F6EECF244321}">
                <p14:modId xmlns:p14="http://schemas.microsoft.com/office/powerpoint/2010/main" xmlns="" val="3066089453"/>
              </p:ext>
            </p:extLst>
          </p:nvPr>
        </p:nvGraphicFramePr>
        <p:xfrm>
          <a:off x="75413" y="952107"/>
          <a:ext cx="11349876" cy="5587250"/>
        </p:xfrm>
        <a:graphic>
          <a:graphicData uri="http://schemas.openxmlformats.org/drawingml/2006/table">
            <a:tbl>
              <a:tblPr/>
              <a:tblGrid>
                <a:gridCol w="2047192">
                  <a:extLst>
                    <a:ext uri="{9D8B030D-6E8A-4147-A177-3AD203B41FA5}">
                      <a16:colId xmlns:a16="http://schemas.microsoft.com/office/drawing/2014/main" xmlns="" val="2340832588"/>
                    </a:ext>
                  </a:extLst>
                </a:gridCol>
                <a:gridCol w="2779766">
                  <a:extLst>
                    <a:ext uri="{9D8B030D-6E8A-4147-A177-3AD203B41FA5}">
                      <a16:colId xmlns:a16="http://schemas.microsoft.com/office/drawing/2014/main" xmlns="" val="3741761206"/>
                    </a:ext>
                  </a:extLst>
                </a:gridCol>
                <a:gridCol w="2077297">
                  <a:extLst>
                    <a:ext uri="{9D8B030D-6E8A-4147-A177-3AD203B41FA5}">
                      <a16:colId xmlns:a16="http://schemas.microsoft.com/office/drawing/2014/main" xmlns="" val="939634833"/>
                    </a:ext>
                  </a:extLst>
                </a:gridCol>
                <a:gridCol w="2338217">
                  <a:extLst>
                    <a:ext uri="{9D8B030D-6E8A-4147-A177-3AD203B41FA5}">
                      <a16:colId xmlns:a16="http://schemas.microsoft.com/office/drawing/2014/main" xmlns="" val="4035470546"/>
                    </a:ext>
                  </a:extLst>
                </a:gridCol>
                <a:gridCol w="2107404">
                  <a:extLst>
                    <a:ext uri="{9D8B030D-6E8A-4147-A177-3AD203B41FA5}">
                      <a16:colId xmlns:a16="http://schemas.microsoft.com/office/drawing/2014/main" xmlns="" val="477411419"/>
                    </a:ext>
                  </a:extLst>
                </a:gridCol>
              </a:tblGrid>
              <a:tr h="1893965">
                <a:tc>
                  <a:txBody>
                    <a:bodyPr/>
                    <a:lstStyle/>
                    <a:p>
                      <a:pPr rtl="0" fontAlgn="t"/>
                      <a:r>
                        <a:rPr lang="ru-RU" sz="600" b="1" i="0">
                          <a:effectLst/>
                          <a:latin typeface="Calibri" panose="020F0502020204030204" pitchFamily="34" charset="0"/>
                        </a:rPr>
                        <a:t>2. ПРОБЛЕМА</a:t>
                      </a:r>
                      <a:br>
                        <a:rPr lang="ru-RU" sz="600" b="1" i="0">
                          <a:effectLst/>
                          <a:latin typeface="Calibri" panose="020F0502020204030204" pitchFamily="34" charset="0"/>
                        </a:rPr>
                      </a:br>
                      <a:r>
                        <a:rPr lang="ru-RU" sz="600" b="1" i="0">
                          <a:effectLst/>
                          <a:latin typeface="Calibri" panose="020F0502020204030204" pitchFamily="34" charset="0"/>
                        </a:rPr>
                        <a:t>И СУЩЕСТВУЮЩИЕ АЛЬТЕРНАТИВЫ</a:t>
                      </a:r>
                      <a:br>
                        <a:rPr lang="ru-RU" sz="600" b="1" i="0">
                          <a:effectLst/>
                          <a:latin typeface="Calibri" panose="020F0502020204030204" pitchFamily="34" charset="0"/>
                        </a:rPr>
                      </a:br>
                      <a:r>
                        <a:rPr lang="ru-RU" sz="600" b="1" i="0">
                          <a:effectLst/>
                          <a:latin typeface="Calibri" panose="020F0502020204030204" pitchFamily="34" charset="0"/>
                        </a:rPr>
                        <a:t>(Problem, Existing Alternatives)</a:t>
                      </a:r>
                      <a:br>
                        <a:rPr lang="ru-RU" sz="600" b="1" i="0">
                          <a:effectLst/>
                          <a:latin typeface="Calibri" panose="020F0502020204030204" pitchFamily="34" charset="0"/>
                        </a:rPr>
                      </a:br>
                      <a:r>
                        <a:rPr lang="ru-RU" sz="600" b="1" i="0">
                          <a:effectLst/>
                          <a:latin typeface="Calibri" panose="020F0502020204030204" pitchFamily="34" charset="0"/>
                        </a:rPr>
                        <a:t/>
                      </a:r>
                      <a:br>
                        <a:rPr lang="ru-RU" sz="600" b="1" i="0">
                          <a:effectLst/>
                          <a:latin typeface="Calibri" panose="020F0502020204030204" pitchFamily="34" charset="0"/>
                        </a:rPr>
                      </a:br>
                      <a:r>
                        <a:rPr lang="ru-RU" sz="600" b="1" i="0">
                          <a:effectLst/>
                          <a:latin typeface="Calibri" panose="020F0502020204030204" pitchFamily="34" charset="0"/>
                        </a:rPr>
                        <a:t/>
                      </a:r>
                      <a:br>
                        <a:rPr lang="ru-RU" sz="600" b="1" i="0">
                          <a:effectLst/>
                          <a:latin typeface="Calibri" panose="020F0502020204030204" pitchFamily="34" charset="0"/>
                        </a:rPr>
                      </a:br>
                      <a:r>
                        <a:rPr lang="ru-RU" sz="600" b="0" i="0">
                          <a:effectLst/>
                          <a:latin typeface="Calibri" panose="020F0502020204030204" pitchFamily="34" charset="0"/>
                        </a:rPr>
                        <a:t>- Скучно, нужно что-то время, нужно что-то организовать в короткие сроки, проблема с высокой стоимостью продукта для массовой истории</a:t>
                      </a:r>
                      <a:br>
                        <a:rPr lang="ru-RU" sz="600" b="0" i="0">
                          <a:effectLst/>
                          <a:latin typeface="Calibri" panose="020F0502020204030204" pitchFamily="34" charset="0"/>
                        </a:rPr>
                      </a:br>
                      <a:r>
                        <a:rPr lang="ru-RU" sz="600" b="0" i="0">
                          <a:effectLst/>
                          <a:latin typeface="Calibri" panose="020F0502020204030204" pitchFamily="34" charset="0"/>
                        </a:rPr>
                        <a:t>В сжатый момент охаватить большое колличество контента</a:t>
                      </a:r>
                      <a:br>
                        <a:rPr lang="ru-RU" sz="600" b="0" i="0">
                          <a:effectLst/>
                          <a:latin typeface="Calibri" panose="020F0502020204030204" pitchFamily="34" charset="0"/>
                        </a:rPr>
                      </a:br>
                      <a:r>
                        <a:rPr lang="ru-RU" sz="600" b="0" i="0">
                          <a:effectLst/>
                          <a:latin typeface="Calibri" panose="020F0502020204030204" pitchFamily="34" charset="0"/>
                        </a:rPr>
                        <a:t>Устаревший формат подачи образовательношо контента</a:t>
                      </a:r>
                      <a:r>
                        <a:rPr lang="ru-RU" sz="600" b="1" i="0">
                          <a:effectLst/>
                          <a:latin typeface="Calibri" panose="020F0502020204030204" pitchFamily="34" charset="0"/>
                        </a:rPr>
                        <a:t/>
                      </a:r>
                      <a:br>
                        <a:rPr lang="ru-RU" sz="600" b="1" i="0">
                          <a:effectLst/>
                          <a:latin typeface="Calibri" panose="020F0502020204030204" pitchFamily="34" charset="0"/>
                        </a:rPr>
                      </a:br>
                      <a:r>
                        <a:rPr lang="ru-RU" sz="600" b="1" i="0">
                          <a:effectLst/>
                          <a:latin typeface="Calibri" panose="020F0502020204030204" pitchFamily="34" charset="0"/>
                        </a:rPr>
                        <a:t/>
                      </a:r>
                      <a:br>
                        <a:rPr lang="ru-RU" sz="600" b="1" i="0">
                          <a:effectLst/>
                          <a:latin typeface="Calibri" panose="020F0502020204030204" pitchFamily="34" charset="0"/>
                        </a:rPr>
                      </a:br>
                      <a:r>
                        <a:rPr lang="ru-RU" sz="600" b="1" i="0">
                          <a:effectLst/>
                          <a:latin typeface="Calibri" panose="020F0502020204030204" pitchFamily="34" charset="0"/>
                        </a:rPr>
                        <a:t/>
                      </a:r>
                      <a:br>
                        <a:rPr lang="ru-RU" sz="600" b="1" i="0">
                          <a:effectLst/>
                          <a:latin typeface="Calibri" panose="020F0502020204030204" pitchFamily="34" charset="0"/>
                        </a:rPr>
                      </a:br>
                      <a:r>
                        <a:rPr lang="ru-RU" sz="600" b="1" i="0">
                          <a:effectLst/>
                          <a:latin typeface="Calibri" panose="020F0502020204030204" pitchFamily="34" charset="0"/>
                        </a:rPr>
                        <a:t/>
                      </a:r>
                      <a:br>
                        <a:rPr lang="ru-RU" sz="600" b="1" i="0">
                          <a:effectLst/>
                          <a:latin typeface="Calibri" panose="020F0502020204030204" pitchFamily="34" charset="0"/>
                        </a:rPr>
                      </a:br>
                      <a:r>
                        <a:rPr lang="ru-RU" sz="600" b="1" i="0">
                          <a:effectLst/>
                          <a:latin typeface="Calibri" panose="020F0502020204030204" pitchFamily="34" charset="0"/>
                        </a:rPr>
                        <a:t/>
                      </a:r>
                      <a:br>
                        <a:rPr lang="ru-RU" sz="600" b="1" i="0">
                          <a:effectLst/>
                          <a:latin typeface="Calibri" panose="020F0502020204030204" pitchFamily="34" charset="0"/>
                        </a:rPr>
                      </a:br>
                      <a:r>
                        <a:rPr lang="ru-RU" sz="600" b="1" i="0">
                          <a:effectLst/>
                          <a:latin typeface="Calibri" panose="020F0502020204030204" pitchFamily="34" charset="0"/>
                        </a:rPr>
                        <a:t/>
                      </a:r>
                      <a:br>
                        <a:rPr lang="ru-RU" sz="600" b="1" i="0">
                          <a:effectLst/>
                          <a:latin typeface="Calibri" panose="020F0502020204030204" pitchFamily="34" charset="0"/>
                        </a:rPr>
                      </a:br>
                      <a:r>
                        <a:rPr lang="ru-RU" sz="600" b="1" i="0">
                          <a:effectLst/>
                          <a:latin typeface="Calibri" panose="020F0502020204030204" pitchFamily="34" charset="0"/>
                        </a:rPr>
                        <a:t/>
                      </a:r>
                      <a:br>
                        <a:rPr lang="ru-RU" sz="600" b="1" i="0">
                          <a:effectLst/>
                          <a:latin typeface="Calibri" panose="020F0502020204030204" pitchFamily="34" charset="0"/>
                        </a:rPr>
                      </a:br>
                      <a:r>
                        <a:rPr lang="ru-RU" sz="600" b="1" i="0">
                          <a:effectLst/>
                          <a:latin typeface="Calibri" panose="020F0502020204030204" pitchFamily="34" charset="0"/>
                        </a:rPr>
                        <a:t/>
                      </a:r>
                      <a:br>
                        <a:rPr lang="ru-RU" sz="600" b="1" i="0">
                          <a:effectLst/>
                          <a:latin typeface="Calibri" panose="020F0502020204030204" pitchFamily="34" charset="0"/>
                        </a:rPr>
                      </a:br>
                      <a:r>
                        <a:rPr lang="ru-RU" sz="600" b="1" i="0">
                          <a:effectLst/>
                          <a:latin typeface="Calibri" panose="020F0502020204030204" pitchFamily="34" charset="0"/>
                        </a:rPr>
                        <a:t/>
                      </a:r>
                      <a:br>
                        <a:rPr lang="ru-RU" sz="600" b="1" i="0">
                          <a:effectLst/>
                          <a:latin typeface="Calibri" panose="020F0502020204030204" pitchFamily="34" charset="0"/>
                        </a:rPr>
                      </a:br>
                      <a:endParaRPr lang="ru-RU" sz="600" b="1">
                        <a:effectLst/>
                        <a:latin typeface="Calibri" panose="020F0502020204030204" pitchFamily="34" charset="0"/>
                      </a:endParaRPr>
                    </a:p>
                  </a:txBody>
                  <a:tcPr marL="6527" marR="6527" marT="4351" marB="4351">
                    <a:lnL w="7620" cap="flat" cmpd="sng" algn="ctr">
                      <a:solidFill>
                        <a:srgbClr val="000000"/>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F3CB"/>
                    </a:solidFill>
                  </a:tcPr>
                </a:tc>
                <a:tc rowSpan="2">
                  <a:txBody>
                    <a:bodyPr/>
                    <a:lstStyle/>
                    <a:p>
                      <a:pPr rtl="0" fontAlgn="t"/>
                      <a:r>
                        <a:rPr lang="ru-RU" sz="600" b="1" dirty="0">
                          <a:effectLst/>
                          <a:latin typeface="Calibri" panose="020F0502020204030204" pitchFamily="34" charset="0"/>
                        </a:rPr>
                        <a:t>4. РЕШЕНИЕ</a:t>
                      </a:r>
                      <a:br>
                        <a:rPr lang="ru-RU" sz="600" b="1" dirty="0">
                          <a:effectLst/>
                          <a:latin typeface="Calibri" panose="020F0502020204030204" pitchFamily="34" charset="0"/>
                        </a:rPr>
                      </a:br>
                      <a:r>
                        <a:rPr lang="ru-RU" sz="600" b="1" dirty="0">
                          <a:effectLst/>
                          <a:latin typeface="Calibri" panose="020F0502020204030204" pitchFamily="34" charset="0"/>
                        </a:rPr>
                        <a:t>(</a:t>
                      </a:r>
                      <a:r>
                        <a:rPr lang="ru-RU" sz="600" b="1" dirty="0" err="1">
                          <a:effectLst/>
                          <a:latin typeface="Calibri" panose="020F0502020204030204" pitchFamily="34" charset="0"/>
                        </a:rPr>
                        <a:t>Solutions</a:t>
                      </a:r>
                      <a:r>
                        <a:rPr lang="ru-RU" sz="600" b="1" dirty="0">
                          <a:effectLst/>
                          <a:latin typeface="Calibri" panose="020F0502020204030204" pitchFamily="34" charset="0"/>
                        </a:rPr>
                        <a:t>)</a:t>
                      </a:r>
                      <a:br>
                        <a:rPr lang="ru-RU" sz="600" b="1" dirty="0">
                          <a:effectLst/>
                          <a:latin typeface="Calibri" panose="020F0502020204030204" pitchFamily="34" charset="0"/>
                        </a:rPr>
                      </a:br>
                      <a:r>
                        <a:rPr lang="ru-RU" sz="600" b="1" dirty="0">
                          <a:effectLst/>
                          <a:latin typeface="Calibri" panose="020F0502020204030204" pitchFamily="34" charset="0"/>
                        </a:rPr>
                        <a:t/>
                      </a:r>
                      <a:br>
                        <a:rPr lang="ru-RU" sz="600" b="1" dirty="0">
                          <a:effectLst/>
                          <a:latin typeface="Calibri" panose="020F0502020204030204" pitchFamily="34" charset="0"/>
                        </a:rPr>
                      </a:br>
                      <a:r>
                        <a:rPr lang="ru-RU" sz="600" b="1" dirty="0">
                          <a:effectLst/>
                          <a:latin typeface="Calibri" panose="020F0502020204030204" pitchFamily="34" charset="0"/>
                        </a:rPr>
                        <a:t>Приложение в котором выбирается маршрут экскурсии, </a:t>
                      </a:r>
                      <a:r>
                        <a:rPr lang="ru-RU" sz="600" b="1" dirty="0" err="1">
                          <a:effectLst/>
                          <a:latin typeface="Calibri" panose="020F0502020204030204" pitchFamily="34" charset="0"/>
                        </a:rPr>
                        <a:t>доплнительно</a:t>
                      </a:r>
                      <a:r>
                        <a:rPr lang="ru-RU" sz="600" b="1" dirty="0">
                          <a:effectLst/>
                          <a:latin typeface="Calibri" panose="020F0502020204030204" pitchFamily="34" charset="0"/>
                        </a:rPr>
                        <a:t> к приложению идет ведущий, который сопровождает потребителя на всем маршруте, проходит с ним задание и вовлекает </a:t>
                      </a:r>
                      <a:br>
                        <a:rPr lang="ru-RU" sz="600" b="1" dirty="0">
                          <a:effectLst/>
                          <a:latin typeface="Calibri" panose="020F0502020204030204" pitchFamily="34" charset="0"/>
                        </a:rPr>
                      </a:br>
                      <a:r>
                        <a:rPr lang="ru-RU" sz="600" b="1" dirty="0">
                          <a:effectLst/>
                          <a:latin typeface="Calibri" panose="020F0502020204030204" pitchFamily="34" charset="0"/>
                        </a:rPr>
                        <a:t>Часть экскурсий будет бесплатными - карта с описанием и возможностью построить маршрут самостоятельно и на нем расписано что можно посмотреть </a:t>
                      </a:r>
                      <a:br>
                        <a:rPr lang="ru-RU" sz="600" b="1" dirty="0">
                          <a:effectLst/>
                          <a:latin typeface="Calibri" panose="020F0502020204030204" pitchFamily="34" charset="0"/>
                        </a:rPr>
                      </a:br>
                      <a:r>
                        <a:rPr lang="ru-RU" sz="600" b="1" dirty="0">
                          <a:effectLst/>
                          <a:latin typeface="Calibri" panose="020F0502020204030204" pitchFamily="34" charset="0"/>
                        </a:rPr>
                        <a:t>Платная услуга - квесты на экскурсионном маршруте </a:t>
                      </a:r>
                      <a:br>
                        <a:rPr lang="ru-RU" sz="600" b="1" dirty="0">
                          <a:effectLst/>
                          <a:latin typeface="Calibri" panose="020F0502020204030204" pitchFamily="34" charset="0"/>
                        </a:rPr>
                      </a:br>
                      <a:r>
                        <a:rPr lang="ru-RU" sz="600" b="1" dirty="0">
                          <a:effectLst/>
                          <a:latin typeface="Calibri" panose="020F0502020204030204" pitchFamily="34" charset="0"/>
                        </a:rPr>
                        <a:t>Чтобы попасть на квест нужно записаться </a:t>
                      </a:r>
                      <a:r>
                        <a:rPr lang="ru-RU" sz="600" b="1" dirty="0" err="1">
                          <a:effectLst/>
                          <a:latin typeface="Calibri" panose="020F0502020204030204" pitchFamily="34" charset="0"/>
                        </a:rPr>
                        <a:t>зараннее</a:t>
                      </a:r>
                      <a:r>
                        <a:rPr lang="ru-RU" sz="600" b="1" dirty="0">
                          <a:effectLst/>
                          <a:latin typeface="Calibri" panose="020F0502020204030204" pitchFamily="34" charset="0"/>
                        </a:rPr>
                        <a:t> и забронировать дату </a:t>
                      </a:r>
                      <a:br>
                        <a:rPr lang="ru-RU" sz="600" b="1" dirty="0">
                          <a:effectLst/>
                          <a:latin typeface="Calibri" panose="020F0502020204030204" pitchFamily="34" charset="0"/>
                        </a:rPr>
                      </a:br>
                      <a:r>
                        <a:rPr lang="ru-RU" sz="600" b="1" dirty="0">
                          <a:effectLst/>
                          <a:latin typeface="Calibri" panose="020F0502020204030204" pitchFamily="34" charset="0"/>
                        </a:rPr>
                        <a:t>При групповой покупке квеста оплата проводится за каждого </a:t>
                      </a:r>
                      <a:r>
                        <a:rPr lang="ru-RU" sz="600" b="1" dirty="0" err="1">
                          <a:effectLst/>
                          <a:latin typeface="Calibri" panose="020F0502020204030204" pitchFamily="34" charset="0"/>
                        </a:rPr>
                        <a:t>играка</a:t>
                      </a:r>
                      <a:r>
                        <a:rPr lang="ru-RU" sz="600" b="1" dirty="0">
                          <a:effectLst/>
                          <a:latin typeface="Calibri" panose="020F0502020204030204" pitchFamily="34" charset="0"/>
                        </a:rPr>
                        <a:t>, но действует </a:t>
                      </a:r>
                      <a:r>
                        <a:rPr lang="ru-RU" sz="600" b="1" dirty="0" err="1">
                          <a:effectLst/>
                          <a:latin typeface="Calibri" panose="020F0502020204030204" pitchFamily="34" charset="0"/>
                        </a:rPr>
                        <a:t>скидачная</a:t>
                      </a:r>
                      <a:r>
                        <a:rPr lang="ru-RU" sz="600" b="1" dirty="0">
                          <a:effectLst/>
                          <a:latin typeface="Calibri" panose="020F0502020204030204" pitchFamily="34" charset="0"/>
                        </a:rPr>
                        <a:t> система </a:t>
                      </a:r>
                      <a:br>
                        <a:rPr lang="ru-RU" sz="600" b="1" dirty="0">
                          <a:effectLst/>
                          <a:latin typeface="Calibri" panose="020F0502020204030204" pitchFamily="34" charset="0"/>
                        </a:rPr>
                      </a:br>
                      <a:r>
                        <a:rPr lang="ru-RU" sz="600" b="1" dirty="0">
                          <a:effectLst/>
                          <a:latin typeface="Calibri" panose="020F0502020204030204" pitchFamily="34" charset="0"/>
                        </a:rPr>
                        <a:t>Максимальное </a:t>
                      </a:r>
                      <a:r>
                        <a:rPr lang="ru-RU" sz="600" b="1" dirty="0" err="1">
                          <a:effectLst/>
                          <a:latin typeface="Calibri" panose="020F0502020204030204" pitchFamily="34" charset="0"/>
                        </a:rPr>
                        <a:t>колличество</a:t>
                      </a:r>
                      <a:r>
                        <a:rPr lang="ru-RU" sz="600" b="1" dirty="0">
                          <a:effectLst/>
                          <a:latin typeface="Calibri" panose="020F0502020204030204" pitchFamily="34" charset="0"/>
                        </a:rPr>
                        <a:t> в группе 10 человек </a:t>
                      </a:r>
                      <a:br>
                        <a:rPr lang="ru-RU" sz="600" b="1" dirty="0">
                          <a:effectLst/>
                          <a:latin typeface="Calibri" panose="020F0502020204030204" pitchFamily="34" charset="0"/>
                        </a:rPr>
                      </a:br>
                      <a:r>
                        <a:rPr lang="ru-RU" sz="600" b="1" dirty="0">
                          <a:effectLst/>
                          <a:latin typeface="Calibri" panose="020F0502020204030204" pitchFamily="34" charset="0"/>
                        </a:rPr>
                        <a:t>Имеется возможность проведения индивидуального квеста </a:t>
                      </a:r>
                      <a:br>
                        <a:rPr lang="ru-RU" sz="600" b="1" dirty="0">
                          <a:effectLst/>
                          <a:latin typeface="Calibri" panose="020F0502020204030204" pitchFamily="34" charset="0"/>
                        </a:rPr>
                      </a:br>
                      <a:r>
                        <a:rPr lang="ru-RU" sz="600" b="1" dirty="0">
                          <a:effectLst/>
                          <a:latin typeface="Calibri" panose="020F0502020204030204" pitchFamily="34" charset="0"/>
                        </a:rPr>
                        <a:t>Тарифы меняются от количества человек </a:t>
                      </a:r>
                      <a:br>
                        <a:rPr lang="ru-RU" sz="600" b="1" dirty="0">
                          <a:effectLst/>
                          <a:latin typeface="Calibri" panose="020F0502020204030204" pitchFamily="34" charset="0"/>
                        </a:rPr>
                      </a:br>
                      <a:r>
                        <a:rPr lang="ru-RU" sz="600" b="1" dirty="0">
                          <a:effectLst/>
                          <a:latin typeface="Calibri" panose="020F0502020204030204" pitchFamily="34" charset="0"/>
                        </a:rPr>
                        <a:t>В качестве бесплатного дополнения - добавляется аудиогид</a:t>
                      </a:r>
                    </a:p>
                  </a:txBody>
                  <a:tcPr marL="6527" marR="6527" marT="4351" marB="4351">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F3CB"/>
                    </a:solidFill>
                  </a:tcPr>
                </a:tc>
                <a:tc rowSpan="3">
                  <a:txBody>
                    <a:bodyPr/>
                    <a:lstStyle/>
                    <a:p>
                      <a:pPr rtl="0" fontAlgn="t"/>
                      <a:r>
                        <a:rPr lang="ru-RU" sz="600" b="1" i="0">
                          <a:effectLst/>
                          <a:latin typeface="Calibri" panose="020F0502020204030204" pitchFamily="34" charset="0"/>
                        </a:rPr>
                        <a:t>3. УНИКАЛЬНАЯ ЦЕННОСТЬ</a:t>
                      </a:r>
                      <a:br>
                        <a:rPr lang="ru-RU" sz="600" b="1" i="0">
                          <a:effectLst/>
                          <a:latin typeface="Calibri" panose="020F0502020204030204" pitchFamily="34" charset="0"/>
                        </a:rPr>
                      </a:br>
                      <a:r>
                        <a:rPr lang="ru-RU" sz="600" b="1" i="0">
                          <a:effectLst/>
                          <a:latin typeface="Calibri" panose="020F0502020204030204" pitchFamily="34" charset="0"/>
                        </a:rPr>
                        <a:t>(Unique Value Proposition)</a:t>
                      </a:r>
                      <a:br>
                        <a:rPr lang="ru-RU" sz="600" b="1" i="0">
                          <a:effectLst/>
                          <a:latin typeface="Calibri" panose="020F0502020204030204" pitchFamily="34" charset="0"/>
                        </a:rPr>
                      </a:br>
                      <a:r>
                        <a:rPr lang="ru-RU" sz="600" b="1" i="0">
                          <a:effectLst/>
                          <a:latin typeface="Calibri" panose="020F0502020204030204" pitchFamily="34" charset="0"/>
                        </a:rPr>
                        <a:t/>
                      </a:r>
                      <a:br>
                        <a:rPr lang="ru-RU" sz="600" b="1" i="0">
                          <a:effectLst/>
                          <a:latin typeface="Calibri" panose="020F0502020204030204" pitchFamily="34" charset="0"/>
                        </a:rPr>
                      </a:br>
                      <a:r>
                        <a:rPr lang="ru-RU" sz="600" b="1" i="0">
                          <a:effectLst/>
                          <a:latin typeface="Calibri" panose="020F0502020204030204" pitchFamily="34" charset="0"/>
                        </a:rPr>
                        <a:t>"Наша уникальная экскурсионная квест платформа позволит вам погрузится в атмосферу другого города почуствовать его с новой стороны или же узнать старую совершенно забутую вами историю. На протяжении всего маршрута вас будет сопровождать тврочепски подкованный на все ситуации ведущий, с котрым можно ощутить что вы далеко не одни в этом городе и почуствовать себя в безопасности. </a:t>
                      </a:r>
                      <a:br>
                        <a:rPr lang="ru-RU" sz="600" b="1" i="0">
                          <a:effectLst/>
                          <a:latin typeface="Calibri" panose="020F0502020204030204" pitchFamily="34" charset="0"/>
                        </a:rPr>
                      </a:br>
                      <a:r>
                        <a:rPr lang="ru-RU" sz="600" b="1" i="0">
                          <a:effectLst/>
                          <a:latin typeface="Calibri" panose="020F0502020204030204" pitchFamily="34" charset="0"/>
                        </a:rPr>
                        <a:t>Мы можем любой праздник, досуг и день который вам хочется провести интересно и незабываемо"</a:t>
                      </a:r>
                      <a:br>
                        <a:rPr lang="ru-RU" sz="600" b="1" i="0">
                          <a:effectLst/>
                          <a:latin typeface="Calibri" panose="020F0502020204030204" pitchFamily="34" charset="0"/>
                        </a:rPr>
                      </a:br>
                      <a:r>
                        <a:rPr lang="ru-RU" sz="600" b="1" i="0">
                          <a:effectLst/>
                          <a:latin typeface="Calibri" panose="020F0502020204030204" pitchFamily="34" charset="0"/>
                        </a:rPr>
                        <a:t/>
                      </a:r>
                      <a:br>
                        <a:rPr lang="ru-RU" sz="600" b="1" i="0">
                          <a:effectLst/>
                          <a:latin typeface="Calibri" panose="020F0502020204030204" pitchFamily="34" charset="0"/>
                        </a:rPr>
                      </a:br>
                      <a:r>
                        <a:rPr lang="ru-RU" sz="600" b="1" i="0">
                          <a:effectLst/>
                          <a:latin typeface="Calibri" panose="020F0502020204030204" pitchFamily="34" charset="0"/>
                        </a:rPr>
                        <a:t/>
                      </a:r>
                      <a:br>
                        <a:rPr lang="ru-RU" sz="600" b="1" i="0">
                          <a:effectLst/>
                          <a:latin typeface="Calibri" panose="020F0502020204030204" pitchFamily="34" charset="0"/>
                        </a:rPr>
                      </a:br>
                      <a:r>
                        <a:rPr lang="ru-RU" sz="600" b="1" i="0">
                          <a:effectLst/>
                          <a:latin typeface="Calibri" panose="020F0502020204030204" pitchFamily="34" charset="0"/>
                        </a:rPr>
                        <a:t/>
                      </a:r>
                      <a:br>
                        <a:rPr lang="ru-RU" sz="600" b="1" i="0">
                          <a:effectLst/>
                          <a:latin typeface="Calibri" panose="020F0502020204030204" pitchFamily="34" charset="0"/>
                        </a:rPr>
                      </a:br>
                      <a:r>
                        <a:rPr lang="ru-RU" sz="600" b="1" i="0">
                          <a:effectLst/>
                          <a:latin typeface="Calibri" panose="020F0502020204030204" pitchFamily="34" charset="0"/>
                        </a:rPr>
                        <a:t/>
                      </a:r>
                      <a:br>
                        <a:rPr lang="ru-RU" sz="600" b="1" i="0">
                          <a:effectLst/>
                          <a:latin typeface="Calibri" panose="020F0502020204030204" pitchFamily="34" charset="0"/>
                        </a:rPr>
                      </a:br>
                      <a:endParaRPr lang="ru-RU" sz="600" b="1">
                        <a:effectLst/>
                        <a:latin typeface="Calibri" panose="020F0502020204030204" pitchFamily="34" charset="0"/>
                      </a:endParaRPr>
                    </a:p>
                  </a:txBody>
                  <a:tcPr marL="6527" marR="6527" marT="4351" marB="4351">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F3CB"/>
                    </a:solidFill>
                  </a:tcPr>
                </a:tc>
                <a:tc rowSpan="2">
                  <a:txBody>
                    <a:bodyPr/>
                    <a:lstStyle/>
                    <a:p>
                      <a:pPr rtl="0" fontAlgn="t"/>
                      <a:r>
                        <a:rPr lang="ru-RU" sz="600" b="1">
                          <a:effectLst/>
                          <a:latin typeface="Calibri" panose="020F0502020204030204" pitchFamily="34" charset="0"/>
                        </a:rPr>
                        <a:t>9. СКРЫТОЕ ПРЕИМУЩЕСТВО</a:t>
                      </a:r>
                      <a:br>
                        <a:rPr lang="ru-RU" sz="600" b="1">
                          <a:effectLst/>
                          <a:latin typeface="Calibri" panose="020F0502020204030204" pitchFamily="34" charset="0"/>
                        </a:rPr>
                      </a:br>
                      <a:r>
                        <a:rPr lang="ru-RU" sz="600" b="1">
                          <a:effectLst/>
                          <a:latin typeface="Calibri" panose="020F0502020204030204" pitchFamily="34" charset="0"/>
                        </a:rPr>
                        <a:t>(Key Metrics)</a:t>
                      </a:r>
                      <a:br>
                        <a:rPr lang="ru-RU" sz="600" b="1">
                          <a:effectLst/>
                          <a:latin typeface="Calibri" panose="020F0502020204030204" pitchFamily="34" charset="0"/>
                        </a:rPr>
                      </a:br>
                      <a:r>
                        <a:rPr lang="ru-RU" sz="600" b="1">
                          <a:effectLst/>
                          <a:latin typeface="Calibri" panose="020F0502020204030204" pitchFamily="34" charset="0"/>
                        </a:rPr>
                        <a:t/>
                      </a:r>
                      <a:br>
                        <a:rPr lang="ru-RU" sz="600" b="1">
                          <a:effectLst/>
                          <a:latin typeface="Calibri" panose="020F0502020204030204" pitchFamily="34" charset="0"/>
                        </a:rPr>
                      </a:br>
                      <a:r>
                        <a:rPr lang="ru-RU" sz="600" b="1">
                          <a:effectLst/>
                          <a:latin typeface="Calibri" panose="020F0502020204030204" pitchFamily="34" charset="0"/>
                        </a:rPr>
                        <a:t>-интерактивное подкрепление -гибрридный формат - онлайн и оффлайн истории</a:t>
                      </a:r>
                    </a:p>
                  </a:txBody>
                  <a:tcPr marL="6527" marR="6527" marT="4351" marB="4351">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F3CB"/>
                    </a:solidFill>
                  </a:tcPr>
                </a:tc>
                <a:tc rowSpan="3">
                  <a:txBody>
                    <a:bodyPr/>
                    <a:lstStyle/>
                    <a:p>
                      <a:pPr rtl="0" fontAlgn="t"/>
                      <a:r>
                        <a:rPr lang="ru-RU" sz="600" b="1" i="0" dirty="0">
                          <a:effectLst/>
                          <a:latin typeface="Calibri" panose="020F0502020204030204" pitchFamily="34" charset="0"/>
                        </a:rPr>
                        <a:t>1. СЕГМЕНТЫ ПОТРЕБИТЕЛЕЙ, РАННИЕ ПОСЛЕДОВАТЕЛИ</a:t>
                      </a:r>
                      <a:br>
                        <a:rPr lang="ru-RU" sz="600" b="1" i="0" dirty="0">
                          <a:effectLst/>
                          <a:latin typeface="Calibri" panose="020F0502020204030204" pitchFamily="34" charset="0"/>
                        </a:rPr>
                      </a:br>
                      <a:r>
                        <a:rPr lang="ru-RU" sz="600" b="1" i="0" dirty="0">
                          <a:effectLst/>
                          <a:latin typeface="Calibri" panose="020F0502020204030204" pitchFamily="34" charset="0"/>
                        </a:rPr>
                        <a:t>(</a:t>
                      </a:r>
                      <a:r>
                        <a:rPr lang="ru-RU" sz="600" b="1" i="0" dirty="0" err="1">
                          <a:effectLst/>
                          <a:latin typeface="Calibri" panose="020F0502020204030204" pitchFamily="34" charset="0"/>
                        </a:rPr>
                        <a:t>Customer</a:t>
                      </a:r>
                      <a:r>
                        <a:rPr lang="ru-RU" sz="600" b="1" i="0" dirty="0">
                          <a:effectLst/>
                          <a:latin typeface="Calibri" panose="020F0502020204030204" pitchFamily="34" charset="0"/>
                        </a:rPr>
                        <a:t> </a:t>
                      </a:r>
                      <a:r>
                        <a:rPr lang="ru-RU" sz="600" b="1" i="0" dirty="0" err="1">
                          <a:effectLst/>
                          <a:latin typeface="Calibri" panose="020F0502020204030204" pitchFamily="34" charset="0"/>
                        </a:rPr>
                        <a:t>segments</a:t>
                      </a:r>
                      <a:r>
                        <a:rPr lang="ru-RU" sz="600" b="1" i="0" dirty="0">
                          <a:effectLst/>
                          <a:latin typeface="Calibri" panose="020F0502020204030204" pitchFamily="34" charset="0"/>
                        </a:rPr>
                        <a:t>, </a:t>
                      </a:r>
                      <a:r>
                        <a:rPr lang="ru-RU" sz="600" b="1" i="0" dirty="0" err="1">
                          <a:effectLst/>
                          <a:latin typeface="Calibri" panose="020F0502020204030204" pitchFamily="34" charset="0"/>
                        </a:rPr>
                        <a:t>Early</a:t>
                      </a:r>
                      <a:r>
                        <a:rPr lang="ru-RU" sz="600" b="1" i="0" dirty="0">
                          <a:effectLst/>
                          <a:latin typeface="Calibri" panose="020F0502020204030204" pitchFamily="34" charset="0"/>
                        </a:rPr>
                        <a:t> </a:t>
                      </a:r>
                      <a:r>
                        <a:rPr lang="ru-RU" sz="600" b="1" i="0" dirty="0" err="1">
                          <a:effectLst/>
                          <a:latin typeface="Calibri" panose="020F0502020204030204" pitchFamily="34" charset="0"/>
                        </a:rPr>
                        <a:t>adopters</a:t>
                      </a:r>
                      <a:r>
                        <a:rPr lang="ru-RU" sz="600" b="1" i="0" dirty="0">
                          <a:effectLst/>
                          <a:latin typeface="Calibri" panose="020F0502020204030204" pitchFamily="34" charset="0"/>
                        </a:rPr>
                        <a:t>)</a:t>
                      </a:r>
                      <a:br>
                        <a:rPr lang="ru-RU" sz="600" b="1" i="0" dirty="0">
                          <a:effectLst/>
                          <a:latin typeface="Calibri" panose="020F0502020204030204" pitchFamily="34" charset="0"/>
                        </a:rPr>
                      </a:br>
                      <a:r>
                        <a:rPr lang="ru-RU" sz="600" b="1" i="0" dirty="0">
                          <a:effectLst/>
                          <a:latin typeface="Calibri" panose="020F0502020204030204" pitchFamily="34" charset="0"/>
                        </a:rPr>
                        <a:t/>
                      </a:r>
                      <a:br>
                        <a:rPr lang="ru-RU" sz="600" b="1" i="0" dirty="0">
                          <a:effectLst/>
                          <a:latin typeface="Calibri" panose="020F0502020204030204" pitchFamily="34" charset="0"/>
                        </a:rPr>
                      </a:br>
                      <a:r>
                        <a:rPr lang="ru-RU" sz="600" b="1" i="0" dirty="0">
                          <a:effectLst/>
                          <a:latin typeface="Calibri" panose="020F0502020204030204" pitchFamily="34" charset="0"/>
                        </a:rPr>
                        <a:t/>
                      </a:r>
                      <a:br>
                        <a:rPr lang="ru-RU" sz="600" b="1" i="0" dirty="0">
                          <a:effectLst/>
                          <a:latin typeface="Calibri" panose="020F0502020204030204" pitchFamily="34" charset="0"/>
                        </a:rPr>
                      </a:br>
                      <a:r>
                        <a:rPr lang="ru-RU" sz="600" b="1" i="0" dirty="0">
                          <a:effectLst/>
                          <a:latin typeface="Calibri" panose="020F0502020204030204" pitchFamily="34" charset="0"/>
                        </a:rPr>
                        <a:t/>
                      </a:r>
                      <a:br>
                        <a:rPr lang="ru-RU" sz="600" b="1" i="0" dirty="0">
                          <a:effectLst/>
                          <a:latin typeface="Calibri" panose="020F0502020204030204" pitchFamily="34" charset="0"/>
                        </a:rPr>
                      </a:br>
                      <a:r>
                        <a:rPr lang="ru-RU" sz="600" b="1" i="0" dirty="0">
                          <a:effectLst/>
                          <a:latin typeface="Calibri" panose="020F0502020204030204" pitchFamily="34" charset="0"/>
                        </a:rPr>
                        <a:t/>
                      </a:r>
                      <a:br>
                        <a:rPr lang="ru-RU" sz="600" b="1" i="0" dirty="0">
                          <a:effectLst/>
                          <a:latin typeface="Calibri" panose="020F0502020204030204" pitchFamily="34" charset="0"/>
                        </a:rPr>
                      </a:br>
                      <a:r>
                        <a:rPr lang="ru-RU" sz="600" b="1" i="0" dirty="0">
                          <a:effectLst/>
                          <a:latin typeface="Calibri" panose="020F0502020204030204" pitchFamily="34" charset="0"/>
                        </a:rPr>
                        <a:t/>
                      </a:r>
                      <a:br>
                        <a:rPr lang="ru-RU" sz="600" b="1" i="0" dirty="0">
                          <a:effectLst/>
                          <a:latin typeface="Calibri" panose="020F0502020204030204" pitchFamily="34" charset="0"/>
                        </a:rPr>
                      </a:br>
                      <a:r>
                        <a:rPr lang="ru-RU" sz="600" b="1" i="0" dirty="0">
                          <a:effectLst/>
                          <a:latin typeface="Calibri" panose="020F0502020204030204" pitchFamily="34" charset="0"/>
                        </a:rPr>
                        <a:t/>
                      </a:r>
                      <a:br>
                        <a:rPr lang="ru-RU" sz="600" b="1" i="0" dirty="0">
                          <a:effectLst/>
                          <a:latin typeface="Calibri" panose="020F0502020204030204" pitchFamily="34" charset="0"/>
                        </a:rPr>
                      </a:br>
                      <a:r>
                        <a:rPr lang="ru-RU" sz="600" b="1" i="0" dirty="0">
                          <a:effectLst/>
                          <a:latin typeface="Calibri" panose="020F0502020204030204" pitchFamily="34" charset="0"/>
                        </a:rPr>
                        <a:t/>
                      </a:r>
                      <a:br>
                        <a:rPr lang="ru-RU" sz="600" b="1" i="0" dirty="0">
                          <a:effectLst/>
                          <a:latin typeface="Calibri" panose="020F0502020204030204" pitchFamily="34" charset="0"/>
                        </a:rPr>
                      </a:br>
                      <a:r>
                        <a:rPr lang="ru-RU" sz="600" b="1" i="0" dirty="0">
                          <a:effectLst/>
                          <a:latin typeface="Calibri" panose="020F0502020204030204" pitchFamily="34" charset="0"/>
                        </a:rPr>
                        <a:t/>
                      </a:r>
                      <a:br>
                        <a:rPr lang="ru-RU" sz="600" b="1" i="0" dirty="0">
                          <a:effectLst/>
                          <a:latin typeface="Calibri" panose="020F0502020204030204" pitchFamily="34" charset="0"/>
                        </a:rPr>
                      </a:br>
                      <a:r>
                        <a:rPr lang="ru-RU" sz="600" b="1" i="0" dirty="0">
                          <a:effectLst/>
                          <a:latin typeface="Calibri" panose="020F0502020204030204" pitchFamily="34" charset="0"/>
                        </a:rPr>
                        <a:t>Молодежь от 14 до 35 лет</a:t>
                      </a:r>
                      <a:br>
                        <a:rPr lang="ru-RU" sz="600" b="1" i="0" dirty="0">
                          <a:effectLst/>
                          <a:latin typeface="Calibri" panose="020F0502020204030204" pitchFamily="34" charset="0"/>
                        </a:rPr>
                      </a:br>
                      <a:r>
                        <a:rPr lang="ru-RU" sz="600" b="1" i="0" dirty="0">
                          <a:effectLst/>
                          <a:latin typeface="Calibri" panose="020F0502020204030204" pitchFamily="34" charset="0"/>
                        </a:rPr>
                        <a:t>Мы решаем проблемы наших ЦА: Скучно, нужно что-то время, нужно что-то организовать в короткие сроки, проблема с высокой стоимостью продукта для массовой истории</a:t>
                      </a:r>
                    </a:p>
                    <a:p>
                      <a:pPr rtl="0" fontAlgn="t"/>
                      <a:r>
                        <a:rPr lang="ru-RU" sz="600" b="1" i="0" dirty="0">
                          <a:effectLst/>
                          <a:latin typeface="Calibri" panose="020F0502020204030204" pitchFamily="34" charset="0"/>
                        </a:rPr>
                        <a:t>В сжатый момент охватить большое количество контента</a:t>
                      </a:r>
                    </a:p>
                    <a:p>
                      <a:pPr rtl="0" fontAlgn="t"/>
                      <a:r>
                        <a:rPr lang="ru-RU" sz="600" b="1" i="0" dirty="0">
                          <a:effectLst/>
                          <a:latin typeface="Calibri" panose="020F0502020204030204" pitchFamily="34" charset="0"/>
                        </a:rPr>
                        <a:t>Устаревший формат подачи образовательного контента</a:t>
                      </a:r>
                    </a:p>
                    <a:p>
                      <a:pPr rtl="0" fontAlgn="t"/>
                      <a:endParaRPr lang="ru-RU" sz="600" b="1" dirty="0">
                        <a:effectLst/>
                        <a:latin typeface="Calibri" panose="020F0502020204030204" pitchFamily="34" charset="0"/>
                      </a:endParaRPr>
                    </a:p>
                  </a:txBody>
                  <a:tcPr marL="6527" marR="6527" marT="4351" marB="4351">
                    <a:lnL w="7620" cap="flat" cmpd="sng" algn="ctr">
                      <a:solidFill>
                        <a:srgbClr val="CCCCCC"/>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F3CB"/>
                    </a:solidFill>
                  </a:tcPr>
                </a:tc>
                <a:extLst>
                  <a:ext uri="{0D108BD9-81ED-4DB2-BD59-A6C34878D82A}">
                    <a16:rowId xmlns:a16="http://schemas.microsoft.com/office/drawing/2014/main" xmlns="" val="806805925"/>
                  </a:ext>
                </a:extLst>
              </a:tr>
              <a:tr h="976887">
                <a:tc rowSpan="2">
                  <a:txBody>
                    <a:bodyPr/>
                    <a:lstStyle/>
                    <a:p>
                      <a:pPr rtl="0" fontAlgn="t"/>
                      <a:r>
                        <a:rPr lang="ru-RU" sz="600" b="1" i="0">
                          <a:effectLst/>
                          <a:latin typeface="Calibri" panose="020F0502020204030204" pitchFamily="34" charset="0"/>
                        </a:rPr>
                        <a:t>Как уже решает эту проблему?</a:t>
                      </a:r>
                      <a:r>
                        <a:rPr lang="ru-RU" sz="600" b="0" i="0">
                          <a:effectLst/>
                          <a:latin typeface="Calibri" panose="020F0502020204030204" pitchFamily="34" charset="0"/>
                        </a:rPr>
                        <a:t/>
                      </a:r>
                      <a:br>
                        <a:rPr lang="ru-RU" sz="600" b="0" i="0">
                          <a:effectLst/>
                          <a:latin typeface="Calibri" panose="020F0502020204030204" pitchFamily="34" charset="0"/>
                        </a:rPr>
                      </a:br>
                      <a:r>
                        <a:rPr lang="ru-RU" sz="600" b="0" i="0">
                          <a:effectLst/>
                          <a:latin typeface="Calibri" panose="020F0502020204030204" pitchFamily="34" charset="0"/>
                        </a:rPr>
                        <a:t>Обращение в различные экскурсионные бюро, прохождение стандартных экскурсий </a:t>
                      </a:r>
                      <a:br>
                        <a:rPr lang="ru-RU" sz="600" b="0" i="0">
                          <a:effectLst/>
                          <a:latin typeface="Calibri" panose="020F0502020204030204" pitchFamily="34" charset="0"/>
                        </a:rPr>
                      </a:br>
                      <a:r>
                        <a:rPr lang="ru-RU" sz="600" b="0" i="0">
                          <a:effectLst/>
                          <a:latin typeface="Calibri" panose="020F0502020204030204" pitchFamily="34" charset="0"/>
                        </a:rPr>
                        <a:t>Обращение к известным нашумевшим квестам - высокий ценник </a:t>
                      </a:r>
                      <a:br>
                        <a:rPr lang="ru-RU" sz="600" b="0" i="0">
                          <a:effectLst/>
                          <a:latin typeface="Calibri" panose="020F0502020204030204" pitchFamily="34" charset="0"/>
                        </a:rPr>
                      </a:br>
                      <a:r>
                        <a:rPr lang="ru-RU" sz="600" b="0" i="0">
                          <a:effectLst/>
                          <a:latin typeface="Calibri" panose="020F0502020204030204" pitchFamily="34" charset="0"/>
                        </a:rPr>
                        <a:t>Встреча с друзьями (клубы, бары, домашние встречи) </a:t>
                      </a:r>
                      <a:br>
                        <a:rPr lang="ru-RU" sz="600" b="0" i="0">
                          <a:effectLst/>
                          <a:latin typeface="Calibri" panose="020F0502020204030204" pitchFamily="34" charset="0"/>
                        </a:rPr>
                      </a:br>
                      <a:r>
                        <a:rPr lang="ru-RU" sz="600" b="0" i="0">
                          <a:effectLst/>
                          <a:latin typeface="Calibri" panose="020F0502020204030204" pitchFamily="34" charset="0"/>
                        </a:rPr>
                        <a:t>Походы в кино, в театры </a:t>
                      </a:r>
                      <a:br>
                        <a:rPr lang="ru-RU" sz="600" b="0" i="0">
                          <a:effectLst/>
                          <a:latin typeface="Calibri" panose="020F0502020204030204" pitchFamily="34" charset="0"/>
                        </a:rPr>
                      </a:br>
                      <a:r>
                        <a:rPr lang="ru-RU" sz="600" b="0" i="0">
                          <a:effectLst/>
                          <a:latin typeface="Calibri" panose="020F0502020204030204" pitchFamily="34" charset="0"/>
                        </a:rPr>
                        <a:t>Посещение различных мастер-классов (гончарное дело, рисование и т.д.) </a:t>
                      </a:r>
                      <a:br>
                        <a:rPr lang="ru-RU" sz="600" b="0" i="0">
                          <a:effectLst/>
                          <a:latin typeface="Calibri" panose="020F0502020204030204" pitchFamily="34" charset="0"/>
                        </a:rPr>
                      </a:br>
                      <a:r>
                        <a:rPr lang="ru-RU" sz="600" b="0" i="0">
                          <a:effectLst/>
                          <a:latin typeface="Calibri" panose="020F0502020204030204" pitchFamily="34" charset="0"/>
                        </a:rPr>
                        <a:t>Антикафе </a:t>
                      </a:r>
                      <a:br>
                        <a:rPr lang="ru-RU" sz="600" b="0" i="0">
                          <a:effectLst/>
                          <a:latin typeface="Calibri" panose="020F0502020204030204" pitchFamily="34" charset="0"/>
                        </a:rPr>
                      </a:br>
                      <a:r>
                        <a:rPr lang="ru-RU" sz="600" b="0" i="0">
                          <a:effectLst/>
                          <a:latin typeface="Calibri" panose="020F0502020204030204" pitchFamily="34" charset="0"/>
                        </a:rPr>
                        <a:t>Прогулки по городу, походы в рестораны </a:t>
                      </a:r>
                      <a:br>
                        <a:rPr lang="ru-RU" sz="600" b="0" i="0">
                          <a:effectLst/>
                          <a:latin typeface="Calibri" panose="020F0502020204030204" pitchFamily="34" charset="0"/>
                        </a:rPr>
                      </a:br>
                      <a:r>
                        <a:rPr lang="ru-RU" sz="600" b="0" i="0">
                          <a:effectLst/>
                          <a:latin typeface="Calibri" panose="020F0502020204030204" pitchFamily="34" charset="0"/>
                        </a:rPr>
                        <a:t>Нахождение в одиночестве дома, компьютерные игры, чтение книг </a:t>
                      </a:r>
                      <a:br>
                        <a:rPr lang="ru-RU" sz="600" b="0" i="0">
                          <a:effectLst/>
                          <a:latin typeface="Calibri" panose="020F0502020204030204" pitchFamily="34" charset="0"/>
                        </a:rPr>
                      </a:br>
                      <a:r>
                        <a:rPr lang="ru-RU" sz="600" b="0" i="0">
                          <a:effectLst/>
                          <a:latin typeface="Calibri" panose="020F0502020204030204" pitchFamily="34" charset="0"/>
                        </a:rPr>
                        <a:t>Клубы по интересам </a:t>
                      </a:r>
                      <a:br>
                        <a:rPr lang="ru-RU" sz="600" b="0" i="0">
                          <a:effectLst/>
                          <a:latin typeface="Calibri" panose="020F0502020204030204" pitchFamily="34" charset="0"/>
                        </a:rPr>
                      </a:br>
                      <a:r>
                        <a:rPr lang="ru-RU" sz="600" b="0" i="0">
                          <a:effectLst/>
                          <a:latin typeface="Calibri" panose="020F0502020204030204" pitchFamily="34" charset="0"/>
                        </a:rPr>
                        <a:t>Тимбилдинги</a:t>
                      </a:r>
                      <a:endParaRPr lang="ru-RU" sz="600" b="1">
                        <a:effectLst/>
                        <a:latin typeface="Calibri" panose="020F0502020204030204" pitchFamily="34" charset="0"/>
                      </a:endParaRPr>
                    </a:p>
                  </a:txBody>
                  <a:tcPr marL="6527" marR="6527" marT="4351" marB="4351">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F3CB"/>
                    </a:solidFill>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extLst>
                  <a:ext uri="{0D108BD9-81ED-4DB2-BD59-A6C34878D82A}">
                    <a16:rowId xmlns:a16="http://schemas.microsoft.com/office/drawing/2014/main" xmlns="" val="2926650219"/>
                  </a:ext>
                </a:extLst>
              </a:tr>
              <a:tr h="1683903">
                <a:tc vMerge="1">
                  <a:txBody>
                    <a:bodyPr/>
                    <a:lstStyle/>
                    <a:p>
                      <a:endParaRPr lang="ru-RU"/>
                    </a:p>
                  </a:txBody>
                  <a:tcPr/>
                </a:tc>
                <a:tc>
                  <a:txBody>
                    <a:bodyPr/>
                    <a:lstStyle/>
                    <a:p>
                      <a:pPr rtl="0" fontAlgn="t"/>
                      <a:r>
                        <a:rPr lang="ru-RU" sz="600" b="1" i="0">
                          <a:effectLst/>
                          <a:latin typeface="Calibri" panose="020F0502020204030204" pitchFamily="34" charset="0"/>
                        </a:rPr>
                        <a:t>8. КЛЮЧЕВЫЕ МЕТРИКИ</a:t>
                      </a:r>
                      <a:br>
                        <a:rPr lang="ru-RU" sz="600" b="1" i="0">
                          <a:effectLst/>
                          <a:latin typeface="Calibri" panose="020F0502020204030204" pitchFamily="34" charset="0"/>
                        </a:rPr>
                      </a:br>
                      <a:r>
                        <a:rPr lang="ru-RU" sz="600" b="1" i="0">
                          <a:effectLst/>
                          <a:latin typeface="Calibri" panose="020F0502020204030204" pitchFamily="34" charset="0"/>
                        </a:rPr>
                        <a:t>(Key Metrics)</a:t>
                      </a:r>
                      <a:br>
                        <a:rPr lang="ru-RU" sz="600" b="1" i="0">
                          <a:effectLst/>
                          <a:latin typeface="Calibri" panose="020F0502020204030204" pitchFamily="34" charset="0"/>
                        </a:rPr>
                      </a:br>
                      <a:r>
                        <a:rPr lang="ru-RU" sz="600" b="0" i="0">
                          <a:effectLst/>
                          <a:latin typeface="Calibri" panose="020F0502020204030204" pitchFamily="34" charset="0"/>
                        </a:rPr>
                        <a:t>Количество лидов</a:t>
                      </a:r>
                      <a:br>
                        <a:rPr lang="ru-RU" sz="600" b="0" i="0">
                          <a:effectLst/>
                          <a:latin typeface="Calibri" panose="020F0502020204030204" pitchFamily="34" charset="0"/>
                        </a:rPr>
                      </a:br>
                      <a:r>
                        <a:rPr lang="ru-RU" sz="600" b="0" i="0">
                          <a:effectLst/>
                          <a:latin typeface="Calibri" panose="020F0502020204030204" pitchFamily="34" charset="0"/>
                        </a:rPr>
                        <a:t>Количество заявок </a:t>
                      </a:r>
                      <a:br>
                        <a:rPr lang="ru-RU" sz="600" b="0" i="0">
                          <a:effectLst/>
                          <a:latin typeface="Calibri" panose="020F0502020204030204" pitchFamily="34" charset="0"/>
                        </a:rPr>
                      </a:br>
                      <a:r>
                        <a:rPr lang="ru-RU" sz="600" b="0" i="0">
                          <a:effectLst/>
                          <a:latin typeface="Calibri" panose="020F0502020204030204" pitchFamily="34" charset="0"/>
                        </a:rPr>
                        <a:t>Количество сбоев</a:t>
                      </a:r>
                      <a:br>
                        <a:rPr lang="ru-RU" sz="600" b="0" i="0">
                          <a:effectLst/>
                          <a:latin typeface="Calibri" panose="020F0502020204030204" pitchFamily="34" charset="0"/>
                        </a:rPr>
                      </a:br>
                      <a:r>
                        <a:rPr lang="ru-RU" sz="600" b="0" i="0">
                          <a:effectLst/>
                          <a:latin typeface="Calibri" panose="020F0502020204030204" pitchFamily="34" charset="0"/>
                        </a:rPr>
                        <a:t>Количество загрузок/скачиваний приложений</a:t>
                      </a:r>
                      <a:br>
                        <a:rPr lang="ru-RU" sz="600" b="0" i="0">
                          <a:effectLst/>
                          <a:latin typeface="Calibri" panose="020F0502020204030204" pitchFamily="34" charset="0"/>
                        </a:rPr>
                      </a:br>
                      <a:r>
                        <a:rPr lang="ru-RU" sz="600" b="0" i="0">
                          <a:effectLst/>
                          <a:latin typeface="Calibri" panose="020F0502020204030204" pitchFamily="34" charset="0"/>
                        </a:rPr>
                        <a:t>Количество положительных/негативных отзывов</a:t>
                      </a:r>
                      <a:br>
                        <a:rPr lang="ru-RU" sz="600" b="0" i="0">
                          <a:effectLst/>
                          <a:latin typeface="Calibri" panose="020F0502020204030204" pitchFamily="34" charset="0"/>
                        </a:rPr>
                      </a:br>
                      <a:r>
                        <a:rPr lang="ru-RU" sz="600" b="0" i="0">
                          <a:effectLst/>
                          <a:latin typeface="Calibri" panose="020F0502020204030204" pitchFamily="34" charset="0"/>
                        </a:rPr>
                        <a:t>Количество рекомендаций</a:t>
                      </a:r>
                      <a:br>
                        <a:rPr lang="ru-RU" sz="600" b="0" i="0">
                          <a:effectLst/>
                          <a:latin typeface="Calibri" panose="020F0502020204030204" pitchFamily="34" charset="0"/>
                        </a:rPr>
                      </a:br>
                      <a:r>
                        <a:rPr lang="ru-RU" sz="600" b="0" i="0">
                          <a:effectLst/>
                          <a:latin typeface="Calibri" panose="020F0502020204030204" pitchFamily="34" charset="0"/>
                        </a:rPr>
                        <a:t>Количество обращений к маршрутам/восстребованность маршрутов</a:t>
                      </a:r>
                      <a:br>
                        <a:rPr lang="ru-RU" sz="600" b="0" i="0">
                          <a:effectLst/>
                          <a:latin typeface="Calibri" panose="020F0502020204030204" pitchFamily="34" charset="0"/>
                        </a:rPr>
                      </a:br>
                      <a:r>
                        <a:rPr lang="ru-RU" sz="600" b="0" i="0">
                          <a:effectLst/>
                          <a:latin typeface="Calibri" panose="020F0502020204030204" pitchFamily="34" charset="0"/>
                        </a:rPr>
                        <a:t>Количество партнеров в приложении (кафе, рестораны, музеи)</a:t>
                      </a:r>
                      <a:br>
                        <a:rPr lang="ru-RU" sz="600" b="0" i="0">
                          <a:effectLst/>
                          <a:latin typeface="Calibri" panose="020F0502020204030204" pitchFamily="34" charset="0"/>
                        </a:rPr>
                      </a:br>
                      <a:r>
                        <a:rPr lang="ru-RU" sz="600" b="0" i="0">
                          <a:effectLst/>
                          <a:latin typeface="Calibri" panose="020F0502020204030204" pitchFamily="34" charset="0"/>
                        </a:rPr>
                        <a:t>Корпоративные клиенты/заказы</a:t>
                      </a:r>
                      <a:br>
                        <a:rPr lang="ru-RU" sz="600" b="0" i="0">
                          <a:effectLst/>
                          <a:latin typeface="Calibri" panose="020F0502020204030204" pitchFamily="34" charset="0"/>
                        </a:rPr>
                      </a:br>
                      <a:r>
                        <a:rPr lang="ru-RU" sz="600" b="0" i="0">
                          <a:effectLst/>
                          <a:latin typeface="Calibri" panose="020F0502020204030204" pitchFamily="34" charset="0"/>
                        </a:rPr>
                        <a:t>"Маститые" клиенты - например Сбербанк</a:t>
                      </a:r>
                      <a:br>
                        <a:rPr lang="ru-RU" sz="600" b="0" i="0">
                          <a:effectLst/>
                          <a:latin typeface="Calibri" panose="020F0502020204030204" pitchFamily="34" charset="0"/>
                        </a:rPr>
                      </a:br>
                      <a:r>
                        <a:rPr lang="ru-RU" sz="600" b="0" i="0">
                          <a:effectLst/>
                          <a:latin typeface="Calibri" panose="020F0502020204030204" pitchFamily="34" charset="0"/>
                        </a:rPr>
                        <a:t>Прибыль</a:t>
                      </a:r>
                      <a:br>
                        <a:rPr lang="ru-RU" sz="600" b="0" i="0">
                          <a:effectLst/>
                          <a:latin typeface="Calibri" panose="020F0502020204030204" pitchFamily="34" charset="0"/>
                        </a:rPr>
                      </a:br>
                      <a:r>
                        <a:rPr lang="ru-RU" sz="600" b="0" i="0">
                          <a:effectLst/>
                          <a:latin typeface="Calibri" panose="020F0502020204030204" pitchFamily="34" charset="0"/>
                        </a:rPr>
                        <a:t>Окупаемость проекта</a:t>
                      </a:r>
                      <a:br>
                        <a:rPr lang="ru-RU" sz="600" b="0" i="0">
                          <a:effectLst/>
                          <a:latin typeface="Calibri" panose="020F0502020204030204" pitchFamily="34" charset="0"/>
                        </a:rPr>
                      </a:br>
                      <a:endParaRPr lang="ru-RU" sz="600" b="1">
                        <a:effectLst/>
                        <a:latin typeface="Calibri" panose="020F0502020204030204" pitchFamily="34" charset="0"/>
                      </a:endParaRPr>
                    </a:p>
                  </a:txBody>
                  <a:tcPr marL="6527" marR="6527" marT="4351" marB="4351">
                    <a:lnL w="7620" cap="flat" cmpd="sng" algn="ctr">
                      <a:solidFill>
                        <a:srgbClr val="CCCCCC"/>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F3CB"/>
                    </a:solidFill>
                  </a:tcPr>
                </a:tc>
                <a:tc vMerge="1">
                  <a:txBody>
                    <a:bodyPr/>
                    <a:lstStyle/>
                    <a:p>
                      <a:endParaRPr lang="ru-RU"/>
                    </a:p>
                  </a:txBody>
                  <a:tcPr/>
                </a:tc>
                <a:tc>
                  <a:txBody>
                    <a:bodyPr/>
                    <a:lstStyle/>
                    <a:p>
                      <a:pPr rtl="0" fontAlgn="t"/>
                      <a:r>
                        <a:rPr lang="ru-RU" sz="600" b="1" i="0">
                          <a:effectLst/>
                          <a:latin typeface="Calibri" panose="020F0502020204030204" pitchFamily="34" charset="0"/>
                        </a:rPr>
                        <a:t>5. КАНАЛЫ</a:t>
                      </a:r>
                      <a:br>
                        <a:rPr lang="ru-RU" sz="600" b="1" i="0">
                          <a:effectLst/>
                          <a:latin typeface="Calibri" panose="020F0502020204030204" pitchFamily="34" charset="0"/>
                        </a:rPr>
                      </a:br>
                      <a:r>
                        <a:rPr lang="ru-RU" sz="600" b="1" i="0">
                          <a:effectLst/>
                          <a:latin typeface="Calibri" panose="020F0502020204030204" pitchFamily="34" charset="0"/>
                        </a:rPr>
                        <a:t>(Channels)</a:t>
                      </a:r>
                      <a:br>
                        <a:rPr lang="ru-RU" sz="600" b="1" i="0">
                          <a:effectLst/>
                          <a:latin typeface="Calibri" panose="020F0502020204030204" pitchFamily="34" charset="0"/>
                        </a:rPr>
                      </a:br>
                      <a:r>
                        <a:rPr lang="ru-RU" sz="600" b="1" i="0">
                          <a:effectLst/>
                          <a:latin typeface="Calibri" panose="020F0502020204030204" pitchFamily="34" charset="0"/>
                        </a:rPr>
                        <a:t>Сарафанное радио - через школьные активы и детей</a:t>
                      </a:r>
                      <a:br>
                        <a:rPr lang="ru-RU" sz="600" b="1" i="0">
                          <a:effectLst/>
                          <a:latin typeface="Calibri" panose="020F0502020204030204" pitchFamily="34" charset="0"/>
                        </a:rPr>
                      </a:br>
                      <a:r>
                        <a:rPr lang="ru-RU" sz="600" b="1" i="0">
                          <a:effectLst/>
                          <a:latin typeface="Calibri" panose="020F0502020204030204" pitchFamily="34" charset="0"/>
                        </a:rPr>
                        <a:t>Корпративные заказы - предложение друзьям, знакомым, направление КП организациям</a:t>
                      </a:r>
                      <a:br>
                        <a:rPr lang="ru-RU" sz="600" b="1" i="0">
                          <a:effectLst/>
                          <a:latin typeface="Calibri" panose="020F0502020204030204" pitchFamily="34" charset="0"/>
                        </a:rPr>
                      </a:br>
                      <a:r>
                        <a:rPr lang="ru-RU" sz="600" b="1" i="0">
                          <a:effectLst/>
                          <a:latin typeface="Calibri" panose="020F0502020204030204" pitchFamily="34" charset="0"/>
                        </a:rPr>
                        <a:t>Таргетированная реклама - на сайт и на ВК</a:t>
                      </a:r>
                      <a:br>
                        <a:rPr lang="ru-RU" sz="600" b="1" i="0">
                          <a:effectLst/>
                          <a:latin typeface="Calibri" panose="020F0502020204030204" pitchFamily="34" charset="0"/>
                        </a:rPr>
                      </a:br>
                      <a:r>
                        <a:rPr lang="ru-RU" sz="600" b="1" i="0">
                          <a:effectLst/>
                          <a:latin typeface="Calibri" panose="020F0502020204030204" pitchFamily="34" charset="0"/>
                        </a:rPr>
                        <a:t>Контекстная реклама - на сайт и на ВК</a:t>
                      </a:r>
                      <a:br>
                        <a:rPr lang="ru-RU" sz="600" b="1" i="0">
                          <a:effectLst/>
                          <a:latin typeface="Calibri" panose="020F0502020204030204" pitchFamily="34" charset="0"/>
                        </a:rPr>
                      </a:br>
                      <a:r>
                        <a:rPr lang="ru-RU" sz="600" b="1" i="0">
                          <a:effectLst/>
                          <a:latin typeface="Calibri" panose="020F0502020204030204" pitchFamily="34" charset="0"/>
                        </a:rPr>
                        <a:t>Сообщества в ВК</a:t>
                      </a:r>
                      <a:br>
                        <a:rPr lang="ru-RU" sz="600" b="1" i="0">
                          <a:effectLst/>
                          <a:latin typeface="Calibri" panose="020F0502020204030204" pitchFamily="34" charset="0"/>
                        </a:rPr>
                      </a:br>
                      <a:r>
                        <a:rPr lang="ru-RU" sz="600" b="1" i="0">
                          <a:effectLst/>
                          <a:latin typeface="Calibri" panose="020F0502020204030204" pitchFamily="34" charset="0"/>
                        </a:rPr>
                        <a:t>Сайт </a:t>
                      </a:r>
                      <a:br>
                        <a:rPr lang="ru-RU" sz="600" b="1" i="0">
                          <a:effectLst/>
                          <a:latin typeface="Calibri" panose="020F0502020204030204" pitchFamily="34" charset="0"/>
                        </a:rPr>
                      </a:br>
                      <a:r>
                        <a:rPr lang="ru-RU" sz="600" b="1" i="0">
                          <a:effectLst/>
                          <a:latin typeface="Calibri" panose="020F0502020204030204" pitchFamily="34" charset="0"/>
                        </a:rPr>
                        <a:t>ТГ каналы по предложению услуг - ивент история Москвы</a:t>
                      </a:r>
                      <a:br>
                        <a:rPr lang="ru-RU" sz="600" b="1" i="0">
                          <a:effectLst/>
                          <a:latin typeface="Calibri" panose="020F0502020204030204" pitchFamily="34" charset="0"/>
                        </a:rPr>
                      </a:br>
                      <a:r>
                        <a:rPr lang="ru-RU" sz="600" b="1" i="0">
                          <a:effectLst/>
                          <a:latin typeface="Calibri" panose="020F0502020204030204" pitchFamily="34" charset="0"/>
                        </a:rPr>
                        <a:t>КП блогерам</a:t>
                      </a:r>
                      <a:br>
                        <a:rPr lang="ru-RU" sz="600" b="1" i="0">
                          <a:effectLst/>
                          <a:latin typeface="Calibri" panose="020F0502020204030204" pitchFamily="34" charset="0"/>
                        </a:rPr>
                      </a:br>
                      <a:r>
                        <a:rPr lang="ru-RU" sz="600" b="1" i="0">
                          <a:effectLst/>
                          <a:latin typeface="Calibri" panose="020F0502020204030204" pitchFamily="34" charset="0"/>
                        </a:rPr>
                        <a:t>Встречи с потенциальными потребителями в оффлайн</a:t>
                      </a:r>
                      <a:br>
                        <a:rPr lang="ru-RU" sz="600" b="1" i="0">
                          <a:effectLst/>
                          <a:latin typeface="Calibri" panose="020F0502020204030204" pitchFamily="34" charset="0"/>
                        </a:rPr>
                      </a:br>
                      <a:r>
                        <a:rPr lang="ru-RU" sz="600" b="1" i="0">
                          <a:effectLst/>
                          <a:latin typeface="Calibri" panose="020F0502020204030204" pitchFamily="34" charset="0"/>
                        </a:rPr>
                        <a:t>Бранч со своей аудиторией</a:t>
                      </a:r>
                      <a:br>
                        <a:rPr lang="ru-RU" sz="600" b="1" i="0">
                          <a:effectLst/>
                          <a:latin typeface="Calibri" panose="020F0502020204030204" pitchFamily="34" charset="0"/>
                        </a:rPr>
                      </a:br>
                      <a:r>
                        <a:rPr lang="ru-RU" sz="600" b="1" i="0">
                          <a:effectLst/>
                          <a:latin typeface="Calibri" panose="020F0502020204030204" pitchFamily="34" charset="0"/>
                        </a:rPr>
                        <a:t>Выставки </a:t>
                      </a:r>
                      <a:br>
                        <a:rPr lang="ru-RU" sz="600" b="1" i="0">
                          <a:effectLst/>
                          <a:latin typeface="Calibri" panose="020F0502020204030204" pitchFamily="34" charset="0"/>
                        </a:rPr>
                      </a:br>
                      <a:r>
                        <a:rPr lang="ru-RU" sz="600" b="1" i="0">
                          <a:effectLst/>
                          <a:latin typeface="Calibri" panose="020F0502020204030204" pitchFamily="34" charset="0"/>
                        </a:rPr>
                        <a:t>Взаимодействие с продюссерами московских PR мероприятий от Правительства Москвы</a:t>
                      </a:r>
                      <a:br>
                        <a:rPr lang="ru-RU" sz="600" b="1" i="0">
                          <a:effectLst/>
                          <a:latin typeface="Calibri" panose="020F0502020204030204" pitchFamily="34" charset="0"/>
                        </a:rPr>
                      </a:br>
                      <a:r>
                        <a:rPr lang="ru-RU" sz="600" b="1" i="0">
                          <a:effectLst/>
                          <a:latin typeface="Calibri" panose="020F0502020204030204" pitchFamily="34" charset="0"/>
                        </a:rPr>
                        <a:t>Союз литераторов и Союз писателей - при разработке иммерсивных квестов </a:t>
                      </a:r>
                      <a:endParaRPr lang="ru-RU" sz="600" b="1">
                        <a:effectLst/>
                        <a:latin typeface="Calibri" panose="020F0502020204030204" pitchFamily="34" charset="0"/>
                      </a:endParaRPr>
                    </a:p>
                  </a:txBody>
                  <a:tcPr marL="6527" marR="6527" marT="4351" marB="4351">
                    <a:lnL w="7620" cap="flat" cmpd="sng" algn="ctr">
                      <a:solidFill>
                        <a:srgbClr val="CCCCCC"/>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F3CB"/>
                    </a:solidFill>
                  </a:tcPr>
                </a:tc>
                <a:tc vMerge="1">
                  <a:txBody>
                    <a:bodyPr/>
                    <a:lstStyle/>
                    <a:p>
                      <a:endParaRPr lang="ru-RU"/>
                    </a:p>
                  </a:txBody>
                  <a:tcPr/>
                </a:tc>
                <a:extLst>
                  <a:ext uri="{0D108BD9-81ED-4DB2-BD59-A6C34878D82A}">
                    <a16:rowId xmlns:a16="http://schemas.microsoft.com/office/drawing/2014/main" xmlns="" val="1881987056"/>
                  </a:ext>
                </a:extLst>
              </a:tr>
              <a:tr h="1032495">
                <a:tc gridSpan="2">
                  <a:txBody>
                    <a:bodyPr/>
                    <a:lstStyle/>
                    <a:p>
                      <a:pPr rtl="0" fontAlgn="t"/>
                      <a:r>
                        <a:rPr lang="ru-RU" sz="600" b="1" i="0">
                          <a:effectLst/>
                          <a:latin typeface="Calibri" panose="020F0502020204030204" pitchFamily="34" charset="0"/>
                        </a:rPr>
                        <a:t>7. СТРУКТУРА ИЗДЕРЖЕК</a:t>
                      </a:r>
                      <a:br>
                        <a:rPr lang="ru-RU" sz="600" b="1" i="0">
                          <a:effectLst/>
                          <a:latin typeface="Calibri" panose="020F0502020204030204" pitchFamily="34" charset="0"/>
                        </a:rPr>
                      </a:br>
                      <a:r>
                        <a:rPr lang="ru-RU" sz="600" b="1" i="0">
                          <a:effectLst/>
                          <a:latin typeface="Calibri" panose="020F0502020204030204" pitchFamily="34" charset="0"/>
                        </a:rPr>
                        <a:t>(Cost Structure)</a:t>
                      </a:r>
                      <a:br>
                        <a:rPr lang="ru-RU" sz="600" b="1" i="0">
                          <a:effectLst/>
                          <a:latin typeface="Calibri" panose="020F0502020204030204" pitchFamily="34" charset="0"/>
                        </a:rPr>
                      </a:br>
                      <a:r>
                        <a:rPr lang="ru-RU" sz="600" b="0" i="0">
                          <a:effectLst/>
                          <a:latin typeface="Calibri" panose="020F0502020204030204" pitchFamily="34" charset="0"/>
                        </a:rPr>
                        <a:t>Реклама</a:t>
                      </a:r>
                      <a:br>
                        <a:rPr lang="ru-RU" sz="600" b="0" i="0">
                          <a:effectLst/>
                          <a:latin typeface="Calibri" panose="020F0502020204030204" pitchFamily="34" charset="0"/>
                        </a:rPr>
                      </a:br>
                      <a:r>
                        <a:rPr lang="ru-RU" sz="600" b="0" i="0">
                          <a:effectLst/>
                          <a:latin typeface="Calibri" panose="020F0502020204030204" pitchFamily="34" charset="0"/>
                        </a:rPr>
                        <a:t>Разработка платформы - оплата самой платформы </a:t>
                      </a:r>
                      <a:br>
                        <a:rPr lang="ru-RU" sz="600" b="0" i="0">
                          <a:effectLst/>
                          <a:latin typeface="Calibri" panose="020F0502020204030204" pitchFamily="34" charset="0"/>
                        </a:rPr>
                      </a:br>
                      <a:r>
                        <a:rPr lang="ru-RU" sz="600" b="0" i="0">
                          <a:effectLst/>
                          <a:latin typeface="Calibri" panose="020F0502020204030204" pitchFamily="34" charset="0"/>
                        </a:rPr>
                        <a:t>Покупка домена для сайта</a:t>
                      </a:r>
                      <a:br>
                        <a:rPr lang="ru-RU" sz="600" b="0" i="0">
                          <a:effectLst/>
                          <a:latin typeface="Calibri" panose="020F0502020204030204" pitchFamily="34" charset="0"/>
                        </a:rPr>
                      </a:br>
                      <a:r>
                        <a:rPr lang="ru-RU" sz="600" b="0" i="0">
                          <a:effectLst/>
                          <a:latin typeface="Calibri" panose="020F0502020204030204" pitchFamily="34" charset="0"/>
                        </a:rPr>
                        <a:t>Работа дизайнеров </a:t>
                      </a:r>
                      <a:br>
                        <a:rPr lang="ru-RU" sz="600" b="0" i="0">
                          <a:effectLst/>
                          <a:latin typeface="Calibri" panose="020F0502020204030204" pitchFamily="34" charset="0"/>
                        </a:rPr>
                      </a:br>
                      <a:r>
                        <a:rPr lang="ru-RU" sz="600" b="0" i="0">
                          <a:effectLst/>
                          <a:latin typeface="Calibri" panose="020F0502020204030204" pitchFamily="34" charset="0"/>
                        </a:rPr>
                        <a:t>Работа программистов - ФОТ разработчиков</a:t>
                      </a:r>
                      <a:br>
                        <a:rPr lang="ru-RU" sz="600" b="0" i="0">
                          <a:effectLst/>
                          <a:latin typeface="Calibri" panose="020F0502020204030204" pitchFamily="34" charset="0"/>
                        </a:rPr>
                      </a:br>
                      <a:r>
                        <a:rPr lang="ru-RU" sz="600" b="0" i="0">
                          <a:effectLst/>
                          <a:latin typeface="Calibri" panose="020F0502020204030204" pitchFamily="34" charset="0"/>
                        </a:rPr>
                        <a:t>Патентование идеи</a:t>
                      </a:r>
                      <a:br>
                        <a:rPr lang="ru-RU" sz="600" b="0" i="0">
                          <a:effectLst/>
                          <a:latin typeface="Calibri" panose="020F0502020204030204" pitchFamily="34" charset="0"/>
                        </a:rPr>
                      </a:br>
                      <a:r>
                        <a:rPr lang="ru-RU" sz="600" b="0" i="0">
                          <a:effectLst/>
                          <a:latin typeface="Calibri" panose="020F0502020204030204" pitchFamily="34" charset="0"/>
                        </a:rPr>
                        <a:t>Налоги</a:t>
                      </a:r>
                      <a:br>
                        <a:rPr lang="ru-RU" sz="600" b="0" i="0">
                          <a:effectLst/>
                          <a:latin typeface="Calibri" panose="020F0502020204030204" pitchFamily="34" charset="0"/>
                        </a:rPr>
                      </a:br>
                      <a:r>
                        <a:rPr lang="ru-RU" sz="600" b="1" i="0">
                          <a:effectLst/>
                          <a:latin typeface="Calibri" panose="020F0502020204030204" pitchFamily="34" charset="0"/>
                        </a:rPr>
                        <a:t>Эквайринг???</a:t>
                      </a:r>
                      <a:br>
                        <a:rPr lang="ru-RU" sz="600" b="1" i="0">
                          <a:effectLst/>
                          <a:latin typeface="Calibri" panose="020F0502020204030204" pitchFamily="34" charset="0"/>
                        </a:rPr>
                      </a:br>
                      <a:endParaRPr lang="ru-RU" sz="600" b="1">
                        <a:effectLst/>
                        <a:latin typeface="Calibri" panose="020F0502020204030204" pitchFamily="34" charset="0"/>
                      </a:endParaRPr>
                    </a:p>
                  </a:txBody>
                  <a:tcPr marL="6527" marR="6527" marT="4351" marB="4351">
                    <a:lnL w="7620" cap="flat" cmpd="sng" algn="ctr">
                      <a:solidFill>
                        <a:srgbClr val="000000"/>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F3CB"/>
                    </a:solidFill>
                  </a:tcPr>
                </a:tc>
                <a:tc hMerge="1">
                  <a:txBody>
                    <a:bodyPr/>
                    <a:lstStyle/>
                    <a:p>
                      <a:endParaRPr lang="ru-RU"/>
                    </a:p>
                  </a:txBody>
                  <a:tcPr/>
                </a:tc>
                <a:tc gridSpan="2">
                  <a:txBody>
                    <a:bodyPr/>
                    <a:lstStyle/>
                    <a:p>
                      <a:pPr rtl="0" fontAlgn="t"/>
                      <a:r>
                        <a:rPr lang="ru-RU" sz="600" b="1">
                          <a:effectLst/>
                          <a:latin typeface="Calibri" panose="020F0502020204030204" pitchFamily="34" charset="0"/>
                        </a:rPr>
                        <a:t>6. ПОТОКИ ПРИБЫЛИ</a:t>
                      </a:r>
                      <a:br>
                        <a:rPr lang="ru-RU" sz="600" b="1">
                          <a:effectLst/>
                          <a:latin typeface="Calibri" panose="020F0502020204030204" pitchFamily="34" charset="0"/>
                        </a:rPr>
                      </a:br>
                      <a:r>
                        <a:rPr lang="ru-RU" sz="600" b="1">
                          <a:effectLst/>
                          <a:latin typeface="Calibri" panose="020F0502020204030204" pitchFamily="34" charset="0"/>
                        </a:rPr>
                        <a:t>- продаж маршрутов с ведущим</a:t>
                      </a:r>
                      <a:br>
                        <a:rPr lang="ru-RU" sz="600" b="1">
                          <a:effectLst/>
                          <a:latin typeface="Calibri" panose="020F0502020204030204" pitchFamily="34" charset="0"/>
                        </a:rPr>
                      </a:br>
                      <a:r>
                        <a:rPr lang="ru-RU" sz="600" b="1">
                          <a:effectLst/>
                          <a:latin typeface="Calibri" panose="020F0502020204030204" pitchFamily="34" charset="0"/>
                        </a:rPr>
                        <a:t>- подписка на квесты</a:t>
                      </a:r>
                      <a:br>
                        <a:rPr lang="ru-RU" sz="600" b="1">
                          <a:effectLst/>
                          <a:latin typeface="Calibri" panose="020F0502020204030204" pitchFamily="34" charset="0"/>
                        </a:rPr>
                      </a:br>
                      <a:r>
                        <a:rPr lang="ru-RU" sz="600" b="1">
                          <a:effectLst/>
                          <a:latin typeface="Calibri" panose="020F0502020204030204" pitchFamily="34" charset="0"/>
                        </a:rPr>
                        <a:t>- на бесплатные квсеты система донат </a:t>
                      </a:r>
                      <a:br>
                        <a:rPr lang="ru-RU" sz="600" b="1">
                          <a:effectLst/>
                          <a:latin typeface="Calibri" panose="020F0502020204030204" pitchFamily="34" charset="0"/>
                        </a:rPr>
                      </a:br>
                      <a:r>
                        <a:rPr lang="ru-RU" sz="600" b="1">
                          <a:effectLst/>
                          <a:latin typeface="Calibri" panose="020F0502020204030204" pitchFamily="34" charset="0"/>
                        </a:rPr>
                        <a:t>- платная версия приложения - доп услуги и функции</a:t>
                      </a:r>
                      <a:br>
                        <a:rPr lang="ru-RU" sz="600" b="1">
                          <a:effectLst/>
                          <a:latin typeface="Calibri" panose="020F0502020204030204" pitchFamily="34" charset="0"/>
                        </a:rPr>
                      </a:br>
                      <a:r>
                        <a:rPr lang="ru-RU" sz="600" b="1">
                          <a:effectLst/>
                          <a:latin typeface="Calibri" panose="020F0502020204030204" pitchFamily="34" charset="0"/>
                        </a:rPr>
                        <a:t/>
                      </a:r>
                      <a:br>
                        <a:rPr lang="ru-RU" sz="600" b="1">
                          <a:effectLst/>
                          <a:latin typeface="Calibri" panose="020F0502020204030204" pitchFamily="34" charset="0"/>
                        </a:rPr>
                      </a:br>
                      <a:endParaRPr lang="ru-RU" sz="600" b="1">
                        <a:effectLst/>
                        <a:latin typeface="Calibri" panose="020F0502020204030204" pitchFamily="34" charset="0"/>
                      </a:endParaRPr>
                    </a:p>
                  </a:txBody>
                  <a:tcPr marL="6527" marR="6527" marT="4351" marB="4351">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F3CB"/>
                    </a:solidFill>
                  </a:tcPr>
                </a:tc>
                <a:tc hMerge="1">
                  <a:txBody>
                    <a:bodyPr/>
                    <a:lstStyle/>
                    <a:p>
                      <a:endParaRPr lang="ru-RU"/>
                    </a:p>
                  </a:txBody>
                  <a:tcPr/>
                </a:tc>
                <a:tc>
                  <a:txBody>
                    <a:bodyPr/>
                    <a:lstStyle/>
                    <a:p>
                      <a:pPr rtl="0" fontAlgn="t"/>
                      <a:r>
                        <a:rPr lang="ru-RU" sz="600" b="1" dirty="0">
                          <a:effectLst/>
                          <a:latin typeface="Calibri" panose="020F0502020204030204" pitchFamily="34" charset="0"/>
                        </a:rPr>
                        <a:t>ПЕРВЫЕ ПОЛЬЗОВАТЕЛИ</a:t>
                      </a:r>
                      <a:br>
                        <a:rPr lang="ru-RU" sz="600" b="1" dirty="0">
                          <a:effectLst/>
                          <a:latin typeface="Calibri" panose="020F0502020204030204" pitchFamily="34" charset="0"/>
                        </a:rPr>
                      </a:br>
                      <a:r>
                        <a:rPr lang="ru-RU" sz="600" b="1" dirty="0">
                          <a:effectLst/>
                          <a:latin typeface="Calibri" panose="020F0502020204030204" pitchFamily="34" charset="0"/>
                        </a:rPr>
                        <a:t/>
                      </a:r>
                      <a:br>
                        <a:rPr lang="ru-RU" sz="600" b="1" dirty="0">
                          <a:effectLst/>
                          <a:latin typeface="Calibri" panose="020F0502020204030204" pitchFamily="34" charset="0"/>
                        </a:rPr>
                      </a:br>
                      <a:r>
                        <a:rPr lang="ru-RU" sz="600" b="1" dirty="0">
                          <a:effectLst/>
                          <a:latin typeface="Calibri" panose="020F0502020204030204" pitchFamily="34" charset="0"/>
                        </a:rPr>
                        <a:t>-друзья - по системе </a:t>
                      </a:r>
                      <a:r>
                        <a:rPr lang="ru-RU" sz="600" b="1" dirty="0" err="1">
                          <a:effectLst/>
                          <a:latin typeface="Calibri" panose="020F0502020204030204" pitchFamily="34" charset="0"/>
                        </a:rPr>
                        <a:t>донат</a:t>
                      </a:r>
                      <a:r>
                        <a:rPr lang="ru-RU" sz="600" b="1" dirty="0">
                          <a:effectLst/>
                          <a:latin typeface="Calibri" panose="020F0502020204030204" pitchFamily="34" charset="0"/>
                        </a:rPr>
                        <a:t> </a:t>
                      </a:r>
                      <a:br>
                        <a:rPr lang="ru-RU" sz="600" b="1" dirty="0">
                          <a:effectLst/>
                          <a:latin typeface="Calibri" panose="020F0502020204030204" pitchFamily="34" charset="0"/>
                        </a:rPr>
                      </a:br>
                      <a:r>
                        <a:rPr lang="ru-RU" sz="600" b="1" dirty="0">
                          <a:effectLst/>
                          <a:latin typeface="Calibri" panose="020F0502020204030204" pitchFamily="34" charset="0"/>
                        </a:rPr>
                        <a:t>- начальные квесты - школы, университеты, молодежные активы</a:t>
                      </a:r>
                      <a:br>
                        <a:rPr lang="ru-RU" sz="600" b="1" dirty="0">
                          <a:effectLst/>
                          <a:latin typeface="Calibri" panose="020F0502020204030204" pitchFamily="34" charset="0"/>
                        </a:rPr>
                      </a:br>
                      <a:r>
                        <a:rPr lang="ru-RU" sz="600" b="1" dirty="0">
                          <a:effectLst/>
                          <a:latin typeface="Calibri" panose="020F0502020204030204" pitchFamily="34" charset="0"/>
                        </a:rPr>
                        <a:t>- ВДНХ</a:t>
                      </a:r>
                    </a:p>
                  </a:txBody>
                  <a:tcPr marL="6527" marR="6527" marT="4351" marB="4351">
                    <a:lnL w="7620" cap="flat" cmpd="sng" algn="ctr">
                      <a:solidFill>
                        <a:srgbClr val="CCCCCC"/>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F3CB"/>
                    </a:solidFill>
                  </a:tcPr>
                </a:tc>
                <a:extLst>
                  <a:ext uri="{0D108BD9-81ED-4DB2-BD59-A6C34878D82A}">
                    <a16:rowId xmlns:a16="http://schemas.microsoft.com/office/drawing/2014/main" xmlns="" val="1454194707"/>
                  </a:ext>
                </a:extLst>
              </a:tr>
            </a:tbl>
          </a:graphicData>
        </a:graphic>
      </p:graphicFrame>
      <p:pic>
        <p:nvPicPr>
          <p:cNvPr id="10" name="Рисунок 9">
            <a:extLst>
              <a:ext uri="{FF2B5EF4-FFF2-40B4-BE49-F238E27FC236}">
                <a16:creationId xmlns:a16="http://schemas.microsoft.com/office/drawing/2014/main" xmlns="" id="{27690EE7-720B-4336-B60B-EADA1502B128}"/>
              </a:ext>
            </a:extLst>
          </p:cNvPr>
          <p:cNvPicPr>
            <a:picLocks noChangeAspect="1"/>
          </p:cNvPicPr>
          <p:nvPr/>
        </p:nvPicPr>
        <p:blipFill>
          <a:blip r:embed="rId3"/>
          <a:stretch>
            <a:fillRect/>
          </a:stretch>
        </p:blipFill>
        <p:spPr>
          <a:xfrm>
            <a:off x="6956981" y="2071049"/>
            <a:ext cx="4468308" cy="4468308"/>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Google Shape;82;g29dfee8460b_0_1"/>
          <p:cNvSpPr txBox="1">
            <a:spLocks noGrp="1"/>
          </p:cNvSpPr>
          <p:nvPr>
            <p:ph type="title"/>
          </p:nvPr>
        </p:nvSpPr>
        <p:spPr>
          <a:xfrm>
            <a:off x="311611" y="0"/>
            <a:ext cx="10515000" cy="800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ru-RU" dirty="0"/>
              <a:t>АНАЛИЗ КОНКУРЕНТОВ</a:t>
            </a:r>
            <a:endParaRPr dirty="0"/>
          </a:p>
        </p:txBody>
      </p:sp>
      <p:pic>
        <p:nvPicPr>
          <p:cNvPr id="4" name="Рисунок 3">
            <a:extLst>
              <a:ext uri="{FF2B5EF4-FFF2-40B4-BE49-F238E27FC236}">
                <a16:creationId xmlns:a16="http://schemas.microsoft.com/office/drawing/2014/main" xmlns="" id="{0BDFC9B6-80A1-4282-A762-2624785235BE}"/>
              </a:ext>
            </a:extLst>
          </p:cNvPr>
          <p:cNvPicPr>
            <a:picLocks noChangeAspect="1"/>
          </p:cNvPicPr>
          <p:nvPr/>
        </p:nvPicPr>
        <p:blipFill>
          <a:blip r:embed="rId3"/>
          <a:stretch>
            <a:fillRect/>
          </a:stretch>
        </p:blipFill>
        <p:spPr>
          <a:xfrm>
            <a:off x="1974974" y="5629277"/>
            <a:ext cx="2545564" cy="491249"/>
          </a:xfrm>
          <a:prstGeom prst="rect">
            <a:avLst/>
          </a:prstGeom>
        </p:spPr>
      </p:pic>
      <p:pic>
        <p:nvPicPr>
          <p:cNvPr id="5" name="Рисунок 4">
            <a:extLst>
              <a:ext uri="{FF2B5EF4-FFF2-40B4-BE49-F238E27FC236}">
                <a16:creationId xmlns:a16="http://schemas.microsoft.com/office/drawing/2014/main" xmlns="" id="{DA1D0AE6-A083-4F79-9B46-25839B0C4CEF}"/>
              </a:ext>
            </a:extLst>
          </p:cNvPr>
          <p:cNvPicPr>
            <a:picLocks noChangeAspect="1"/>
          </p:cNvPicPr>
          <p:nvPr/>
        </p:nvPicPr>
        <p:blipFill>
          <a:blip r:embed="rId4"/>
          <a:stretch>
            <a:fillRect/>
          </a:stretch>
        </p:blipFill>
        <p:spPr>
          <a:xfrm>
            <a:off x="4623233" y="5493083"/>
            <a:ext cx="1472767" cy="982473"/>
          </a:xfrm>
          <a:prstGeom prst="rect">
            <a:avLst/>
          </a:prstGeom>
        </p:spPr>
      </p:pic>
      <p:grpSp>
        <p:nvGrpSpPr>
          <p:cNvPr id="6" name="Группа 5">
            <a:extLst>
              <a:ext uri="{FF2B5EF4-FFF2-40B4-BE49-F238E27FC236}">
                <a16:creationId xmlns:a16="http://schemas.microsoft.com/office/drawing/2014/main" xmlns="" id="{AF4B9505-7B20-4830-B78F-5286139727EF}"/>
              </a:ext>
            </a:extLst>
          </p:cNvPr>
          <p:cNvGrpSpPr/>
          <p:nvPr/>
        </p:nvGrpSpPr>
        <p:grpSpPr>
          <a:xfrm>
            <a:off x="8599080" y="5513829"/>
            <a:ext cx="989814" cy="997032"/>
            <a:chOff x="6067553" y="5278461"/>
            <a:chExt cx="989814" cy="997032"/>
          </a:xfrm>
        </p:grpSpPr>
        <p:sp>
          <p:nvSpPr>
            <p:cNvPr id="7" name="Прямоугольник 6">
              <a:extLst>
                <a:ext uri="{FF2B5EF4-FFF2-40B4-BE49-F238E27FC236}">
                  <a16:creationId xmlns:a16="http://schemas.microsoft.com/office/drawing/2014/main" xmlns="" id="{E6EB4BCF-A2F8-4C0A-B8CF-AFE6F3EAAB52}"/>
                </a:ext>
              </a:extLst>
            </p:cNvPr>
            <p:cNvSpPr/>
            <p:nvPr/>
          </p:nvSpPr>
          <p:spPr>
            <a:xfrm>
              <a:off x="6067553" y="5278461"/>
              <a:ext cx="989814" cy="933253"/>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ru-RU"/>
            </a:p>
          </p:txBody>
        </p:sp>
        <p:pic>
          <p:nvPicPr>
            <p:cNvPr id="8" name="Рисунок 7">
              <a:extLst>
                <a:ext uri="{FF2B5EF4-FFF2-40B4-BE49-F238E27FC236}">
                  <a16:creationId xmlns:a16="http://schemas.microsoft.com/office/drawing/2014/main" xmlns="" id="{7437131E-C881-4CE0-BC65-8FD01FC7A538}"/>
                </a:ext>
              </a:extLst>
            </p:cNvPr>
            <p:cNvPicPr>
              <a:picLocks noChangeAspect="1"/>
            </p:cNvPicPr>
            <p:nvPr/>
          </p:nvPicPr>
          <p:blipFill>
            <a:blip r:embed="rId5"/>
            <a:stretch>
              <a:fillRect/>
            </a:stretch>
          </p:blipFill>
          <p:spPr>
            <a:xfrm>
              <a:off x="6096000" y="5331401"/>
              <a:ext cx="944092" cy="944092"/>
            </a:xfrm>
            <a:prstGeom prst="rect">
              <a:avLst/>
            </a:prstGeom>
          </p:spPr>
        </p:pic>
      </p:grpSp>
      <p:graphicFrame>
        <p:nvGraphicFramePr>
          <p:cNvPr id="10" name="Таблица 9">
            <a:extLst>
              <a:ext uri="{FF2B5EF4-FFF2-40B4-BE49-F238E27FC236}">
                <a16:creationId xmlns:a16="http://schemas.microsoft.com/office/drawing/2014/main" xmlns="" id="{5E59D613-655D-40F9-9043-8618712B0B05}"/>
              </a:ext>
            </a:extLst>
          </p:cNvPr>
          <p:cNvGraphicFramePr>
            <a:graphicFrameLocks noGrp="1"/>
          </p:cNvGraphicFramePr>
          <p:nvPr>
            <p:extLst>
              <p:ext uri="{D42A27DB-BD31-4B8C-83A1-F6EECF244321}">
                <p14:modId xmlns:p14="http://schemas.microsoft.com/office/powerpoint/2010/main" xmlns="" val="1910923082"/>
              </p:ext>
            </p:extLst>
          </p:nvPr>
        </p:nvGraphicFramePr>
        <p:xfrm>
          <a:off x="97386" y="611266"/>
          <a:ext cx="11340037" cy="4861560"/>
        </p:xfrm>
        <a:graphic>
          <a:graphicData uri="http://schemas.openxmlformats.org/drawingml/2006/table">
            <a:tbl>
              <a:tblPr>
                <a:noFill/>
                <a:tableStyleId>{EFF7495C-5A71-4AA7-9907-2110863F2E55}</a:tableStyleId>
              </a:tblPr>
              <a:tblGrid>
                <a:gridCol w="269291">
                  <a:extLst>
                    <a:ext uri="{9D8B030D-6E8A-4147-A177-3AD203B41FA5}">
                      <a16:colId xmlns:a16="http://schemas.microsoft.com/office/drawing/2014/main" xmlns="" val="2105065904"/>
                    </a:ext>
                  </a:extLst>
                </a:gridCol>
                <a:gridCol w="1610498">
                  <a:extLst>
                    <a:ext uri="{9D8B030D-6E8A-4147-A177-3AD203B41FA5}">
                      <a16:colId xmlns:a16="http://schemas.microsoft.com/office/drawing/2014/main" xmlns="" val="1603072238"/>
                    </a:ext>
                  </a:extLst>
                </a:gridCol>
                <a:gridCol w="2267070">
                  <a:extLst>
                    <a:ext uri="{9D8B030D-6E8A-4147-A177-3AD203B41FA5}">
                      <a16:colId xmlns:a16="http://schemas.microsoft.com/office/drawing/2014/main" xmlns="" val="1728352136"/>
                    </a:ext>
                  </a:extLst>
                </a:gridCol>
                <a:gridCol w="2211738">
                  <a:extLst>
                    <a:ext uri="{9D8B030D-6E8A-4147-A177-3AD203B41FA5}">
                      <a16:colId xmlns:a16="http://schemas.microsoft.com/office/drawing/2014/main" xmlns="" val="274828453"/>
                    </a:ext>
                  </a:extLst>
                </a:gridCol>
                <a:gridCol w="1866112">
                  <a:extLst>
                    <a:ext uri="{9D8B030D-6E8A-4147-A177-3AD203B41FA5}">
                      <a16:colId xmlns:a16="http://schemas.microsoft.com/office/drawing/2014/main" xmlns="" val="369812132"/>
                    </a:ext>
                  </a:extLst>
                </a:gridCol>
                <a:gridCol w="1557664">
                  <a:extLst>
                    <a:ext uri="{9D8B030D-6E8A-4147-A177-3AD203B41FA5}">
                      <a16:colId xmlns:a16="http://schemas.microsoft.com/office/drawing/2014/main" xmlns="" val="633762455"/>
                    </a:ext>
                  </a:extLst>
                </a:gridCol>
                <a:gridCol w="1557664">
                  <a:extLst>
                    <a:ext uri="{9D8B030D-6E8A-4147-A177-3AD203B41FA5}">
                      <a16:colId xmlns:a16="http://schemas.microsoft.com/office/drawing/2014/main" xmlns="" val="2884244697"/>
                    </a:ext>
                  </a:extLst>
                </a:gridCol>
              </a:tblGrid>
              <a:tr h="484922">
                <a:tc>
                  <a:txBody>
                    <a:bodyPr/>
                    <a:lstStyle/>
                    <a:p>
                      <a:pPr marL="0" marR="0" lvl="0" indent="0" algn="ctr" rtl="0">
                        <a:lnSpc>
                          <a:spcPct val="100000"/>
                        </a:lnSpc>
                        <a:spcBef>
                          <a:spcPts val="0"/>
                        </a:spcBef>
                        <a:spcAft>
                          <a:spcPts val="0"/>
                        </a:spcAft>
                        <a:buClr>
                          <a:srgbClr val="000000"/>
                        </a:buClr>
                        <a:buSzPts val="1100"/>
                        <a:buFont typeface="Arial"/>
                        <a:buNone/>
                      </a:pPr>
                      <a:r>
                        <a:rPr lang="ru-RU" sz="1100" b="1" i="0" u="none" strike="noStrike" cap="none" dirty="0">
                          <a:solidFill>
                            <a:schemeClr val="lt1"/>
                          </a:solidFill>
                          <a:latin typeface="Arial"/>
                          <a:ea typeface="Arial"/>
                          <a:cs typeface="Arial"/>
                          <a:sym typeface="Arial"/>
                        </a:rPr>
                        <a:t>№</a:t>
                      </a:r>
                      <a:endParaRPr sz="1400" u="none" strike="noStrike" cap="none" dirty="0"/>
                    </a:p>
                  </a:txBody>
                  <a:tcPr marL="56475" marR="56475" marT="0" marB="0" anchor="ctr">
                    <a:lnL w="9525" cap="flat" cmpd="sng">
                      <a:solidFill>
                        <a:srgbClr val="595959"/>
                      </a:solidFill>
                      <a:prstDash val="solid"/>
                      <a:round/>
                      <a:headEnd type="none" w="sm" len="sm"/>
                      <a:tailEnd type="none" w="sm" len="sm"/>
                    </a:lnL>
                    <a:lnR w="9525" cap="flat" cmpd="sng">
                      <a:solidFill>
                        <a:srgbClr val="595959"/>
                      </a:solidFill>
                      <a:prstDash val="solid"/>
                      <a:round/>
                      <a:headEnd type="none" w="sm" len="sm"/>
                      <a:tailEnd type="none" w="sm" len="sm"/>
                    </a:lnR>
                    <a:lnT w="9525" cap="flat" cmpd="sng">
                      <a:solidFill>
                        <a:srgbClr val="595959"/>
                      </a:solidFill>
                      <a:prstDash val="solid"/>
                      <a:round/>
                      <a:headEnd type="none" w="sm" len="sm"/>
                      <a:tailEnd type="none" w="sm" len="sm"/>
                    </a:lnT>
                    <a:lnB w="9525" cap="flat" cmpd="sng">
                      <a:solidFill>
                        <a:srgbClr val="595959"/>
                      </a:solidFill>
                      <a:prstDash val="solid"/>
                      <a:round/>
                      <a:headEnd type="none" w="sm" len="sm"/>
                      <a:tailEnd type="none" w="sm" len="sm"/>
                    </a:lnB>
                    <a:solidFill>
                      <a:srgbClr val="FCAF1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dirty="0" err="1">
                          <a:solidFill>
                            <a:schemeClr val="tx1"/>
                          </a:solidFill>
                          <a:latin typeface="Arial"/>
                          <a:ea typeface="Arial"/>
                          <a:cs typeface="Arial"/>
                          <a:sym typeface="Arial"/>
                        </a:rPr>
                        <a:t>ExpeditionXperience</a:t>
                      </a:r>
                      <a:endParaRPr sz="1100" b="1" i="0" u="none" strike="noStrike" cap="none" dirty="0">
                        <a:solidFill>
                          <a:schemeClr val="tx1"/>
                        </a:solidFill>
                        <a:latin typeface="Arial"/>
                        <a:ea typeface="Arial"/>
                        <a:cs typeface="Arial"/>
                        <a:sym typeface="Arial"/>
                      </a:endParaRPr>
                    </a:p>
                  </a:txBody>
                  <a:tcPr marL="56475" marR="56475" marT="0" marB="0" anchor="ctr">
                    <a:lnL w="9525" cap="flat" cmpd="sng">
                      <a:solidFill>
                        <a:srgbClr val="595959"/>
                      </a:solidFill>
                      <a:prstDash val="solid"/>
                      <a:round/>
                      <a:headEnd type="none" w="sm" len="sm"/>
                      <a:tailEnd type="none" w="sm" len="sm"/>
                    </a:lnL>
                    <a:lnR w="9525" cap="flat" cmpd="sng">
                      <a:solidFill>
                        <a:srgbClr val="595959"/>
                      </a:solidFill>
                      <a:prstDash val="solid"/>
                      <a:round/>
                      <a:headEnd type="none" w="sm" len="sm"/>
                      <a:tailEnd type="none" w="sm" len="sm"/>
                    </a:lnR>
                    <a:lnT w="9525" cap="flat" cmpd="sng">
                      <a:solidFill>
                        <a:srgbClr val="595959"/>
                      </a:solidFill>
                      <a:prstDash val="solid"/>
                      <a:round/>
                      <a:headEnd type="none" w="sm" len="sm"/>
                      <a:tailEnd type="none" w="sm" len="sm"/>
                    </a:lnT>
                    <a:lnB w="9525" cap="flat" cmpd="sng">
                      <a:solidFill>
                        <a:srgbClr val="595959"/>
                      </a:solidFill>
                      <a:prstDash val="solid"/>
                      <a:round/>
                      <a:headEnd type="none" w="sm" len="sm"/>
                      <a:tailEnd type="none" w="sm" len="sm"/>
                    </a:lnB>
                    <a:solidFill>
                      <a:srgbClr val="FCAF1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ru-RU" sz="1100" b="1" i="0" u="none" strike="noStrike" cap="none" dirty="0">
                          <a:solidFill>
                            <a:schemeClr val="tx1"/>
                          </a:solidFill>
                          <a:latin typeface="Arial"/>
                          <a:ea typeface="Arial"/>
                          <a:cs typeface="Arial"/>
                          <a:sym typeface="Arial"/>
                        </a:rPr>
                        <a:t>Клаустрофобия</a:t>
                      </a:r>
                      <a:endParaRPr sz="1100" b="1" i="0" u="none" strike="noStrike" cap="none" dirty="0">
                        <a:solidFill>
                          <a:schemeClr val="tx1"/>
                        </a:solidFill>
                        <a:latin typeface="Arial"/>
                        <a:ea typeface="Arial"/>
                        <a:cs typeface="Arial"/>
                        <a:sym typeface="Arial"/>
                      </a:endParaRPr>
                    </a:p>
                  </a:txBody>
                  <a:tcPr marL="56475" marR="56475" marT="0" marB="0" anchor="ctr">
                    <a:lnL w="9525" cap="flat" cmpd="sng">
                      <a:solidFill>
                        <a:srgbClr val="595959"/>
                      </a:solidFill>
                      <a:prstDash val="solid"/>
                      <a:round/>
                      <a:headEnd type="none" w="sm" len="sm"/>
                      <a:tailEnd type="none" w="sm" len="sm"/>
                    </a:lnL>
                    <a:lnR w="9525" cap="flat" cmpd="sng">
                      <a:solidFill>
                        <a:srgbClr val="595959"/>
                      </a:solidFill>
                      <a:prstDash val="solid"/>
                      <a:round/>
                      <a:headEnd type="none" w="sm" len="sm"/>
                      <a:tailEnd type="none" w="sm" len="sm"/>
                    </a:lnR>
                    <a:lnT w="9525" cap="flat" cmpd="sng">
                      <a:solidFill>
                        <a:srgbClr val="595959"/>
                      </a:solidFill>
                      <a:prstDash val="solid"/>
                      <a:round/>
                      <a:headEnd type="none" w="sm" len="sm"/>
                      <a:tailEnd type="none" w="sm" len="sm"/>
                    </a:lnT>
                    <a:lnB w="9525" cap="flat" cmpd="sng">
                      <a:solidFill>
                        <a:srgbClr val="595959"/>
                      </a:solidFill>
                      <a:prstDash val="solid"/>
                      <a:round/>
                      <a:headEnd type="none" w="sm" len="sm"/>
                      <a:tailEnd type="none" w="sm" len="sm"/>
                    </a:lnB>
                    <a:solidFill>
                      <a:srgbClr val="FCAF1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ru-RU" sz="1100" b="1" i="0" u="none" strike="noStrike" cap="none" dirty="0">
                          <a:solidFill>
                            <a:schemeClr val="tx1"/>
                          </a:solidFill>
                          <a:latin typeface="Arial"/>
                          <a:ea typeface="Arial"/>
                          <a:cs typeface="Arial"/>
                          <a:sym typeface="Arial"/>
                        </a:rPr>
                        <a:t>Мир квестов</a:t>
                      </a:r>
                      <a:endParaRPr sz="1100" b="1" i="0" u="none" strike="noStrike" cap="none" dirty="0">
                        <a:solidFill>
                          <a:schemeClr val="tx1"/>
                        </a:solidFill>
                        <a:latin typeface="Arial"/>
                        <a:ea typeface="Arial"/>
                        <a:cs typeface="Arial"/>
                        <a:sym typeface="Arial"/>
                      </a:endParaRPr>
                    </a:p>
                  </a:txBody>
                  <a:tcPr marL="56475" marR="56475" marT="0" marB="0" anchor="ctr">
                    <a:lnL w="9525" cap="flat" cmpd="sng">
                      <a:solidFill>
                        <a:srgbClr val="595959"/>
                      </a:solidFill>
                      <a:prstDash val="solid"/>
                      <a:round/>
                      <a:headEnd type="none" w="sm" len="sm"/>
                      <a:tailEnd type="none" w="sm" len="sm"/>
                    </a:lnL>
                    <a:lnR w="9525" cap="flat" cmpd="sng">
                      <a:solidFill>
                        <a:srgbClr val="595959"/>
                      </a:solidFill>
                      <a:prstDash val="solid"/>
                      <a:round/>
                      <a:headEnd type="none" w="sm" len="sm"/>
                      <a:tailEnd type="none" w="sm" len="sm"/>
                    </a:lnR>
                    <a:lnT w="9525" cap="flat" cmpd="sng">
                      <a:solidFill>
                        <a:srgbClr val="595959"/>
                      </a:solidFill>
                      <a:prstDash val="solid"/>
                      <a:round/>
                      <a:headEnd type="none" w="sm" len="sm"/>
                      <a:tailEnd type="none" w="sm" len="sm"/>
                    </a:lnT>
                    <a:lnB w="9525" cap="flat" cmpd="sng">
                      <a:solidFill>
                        <a:srgbClr val="595959"/>
                      </a:solidFill>
                      <a:prstDash val="solid"/>
                      <a:round/>
                      <a:headEnd type="none" w="sm" len="sm"/>
                      <a:tailEnd type="none" w="sm" len="sm"/>
                    </a:lnB>
                    <a:solidFill>
                      <a:srgbClr val="FCAF1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ru-RU" sz="1100" b="1" i="0" u="none" strike="noStrike" cap="none" dirty="0">
                          <a:solidFill>
                            <a:schemeClr val="tx1"/>
                          </a:solidFill>
                          <a:latin typeface="Arial"/>
                          <a:ea typeface="Arial"/>
                          <a:cs typeface="Arial"/>
                          <a:sym typeface="Arial"/>
                        </a:rPr>
                        <a:t>Москва глазами инженера</a:t>
                      </a:r>
                      <a:endParaRPr sz="1100" b="1" i="0" u="none" strike="noStrike" cap="none" dirty="0">
                        <a:solidFill>
                          <a:schemeClr val="tx1"/>
                        </a:solidFill>
                        <a:latin typeface="Arial"/>
                        <a:ea typeface="Arial"/>
                        <a:cs typeface="Arial"/>
                        <a:sym typeface="Arial"/>
                      </a:endParaRPr>
                    </a:p>
                  </a:txBody>
                  <a:tcPr marL="56475" marR="56475" marT="0" marB="0" anchor="ctr">
                    <a:lnL w="9525" cap="flat" cmpd="sng">
                      <a:solidFill>
                        <a:srgbClr val="595959"/>
                      </a:solidFill>
                      <a:prstDash val="solid"/>
                      <a:round/>
                      <a:headEnd type="none" w="sm" len="sm"/>
                      <a:tailEnd type="none" w="sm" len="sm"/>
                    </a:lnL>
                    <a:lnR w="9525" cap="flat" cmpd="sng">
                      <a:solidFill>
                        <a:srgbClr val="595959"/>
                      </a:solidFill>
                      <a:prstDash val="solid"/>
                      <a:round/>
                      <a:headEnd type="none" w="sm" len="sm"/>
                      <a:tailEnd type="none" w="sm" len="sm"/>
                    </a:lnR>
                    <a:lnT w="9525" cap="flat" cmpd="sng">
                      <a:solidFill>
                        <a:srgbClr val="595959"/>
                      </a:solidFill>
                      <a:prstDash val="solid"/>
                      <a:round/>
                      <a:headEnd type="none" w="sm" len="sm"/>
                      <a:tailEnd type="none" w="sm" len="sm"/>
                    </a:lnT>
                    <a:lnB w="9525" cap="flat" cmpd="sng">
                      <a:solidFill>
                        <a:srgbClr val="595959"/>
                      </a:solidFill>
                      <a:prstDash val="solid"/>
                      <a:round/>
                      <a:headEnd type="none" w="sm" len="sm"/>
                      <a:tailEnd type="none" w="sm" len="sm"/>
                    </a:lnB>
                    <a:solidFill>
                      <a:srgbClr val="FCAF1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ru-RU" sz="1100" b="1" i="0" u="none" strike="noStrike" cap="none" dirty="0">
                          <a:solidFill>
                            <a:schemeClr val="tx1"/>
                          </a:solidFill>
                          <a:latin typeface="Arial"/>
                          <a:ea typeface="Arial"/>
                          <a:cs typeface="Arial"/>
                          <a:sym typeface="Arial"/>
                        </a:rPr>
                        <a:t>Московские переулки</a:t>
                      </a:r>
                      <a:endParaRPr sz="1100" b="1" i="0" u="none" strike="noStrike" cap="none" dirty="0">
                        <a:solidFill>
                          <a:schemeClr val="tx1"/>
                        </a:solidFill>
                        <a:latin typeface="Arial"/>
                        <a:ea typeface="Arial"/>
                        <a:cs typeface="Arial"/>
                        <a:sym typeface="Arial"/>
                      </a:endParaRPr>
                    </a:p>
                  </a:txBody>
                  <a:tcPr marL="56475" marR="56475" marT="0" marB="0" anchor="ctr">
                    <a:lnL w="9525" cap="flat" cmpd="sng">
                      <a:solidFill>
                        <a:srgbClr val="595959"/>
                      </a:solidFill>
                      <a:prstDash val="solid"/>
                      <a:round/>
                      <a:headEnd type="none" w="sm" len="sm"/>
                      <a:tailEnd type="none" w="sm" len="sm"/>
                    </a:lnL>
                    <a:lnR w="9525" cap="flat" cmpd="sng" algn="ctr">
                      <a:solidFill>
                        <a:srgbClr val="595959"/>
                      </a:solidFill>
                      <a:prstDash val="solid"/>
                      <a:round/>
                      <a:headEnd type="none" w="sm" len="sm"/>
                      <a:tailEnd type="none" w="sm" len="sm"/>
                    </a:lnR>
                    <a:lnT w="9525" cap="flat" cmpd="sng">
                      <a:solidFill>
                        <a:srgbClr val="595959"/>
                      </a:solidFill>
                      <a:prstDash val="solid"/>
                      <a:round/>
                      <a:headEnd type="none" w="sm" len="sm"/>
                      <a:tailEnd type="none" w="sm" len="sm"/>
                    </a:lnT>
                    <a:lnB w="9525" cap="flat" cmpd="sng">
                      <a:solidFill>
                        <a:srgbClr val="595959"/>
                      </a:solidFill>
                      <a:prstDash val="solid"/>
                      <a:round/>
                      <a:headEnd type="none" w="sm" len="sm"/>
                      <a:tailEnd type="none" w="sm" len="sm"/>
                    </a:lnB>
                    <a:solidFill>
                      <a:srgbClr val="FCAF1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ru-RU" sz="1100" b="1" i="0" u="none" strike="noStrike" cap="none" dirty="0">
                          <a:solidFill>
                            <a:schemeClr val="tx1"/>
                          </a:solidFill>
                          <a:latin typeface="Arial"/>
                          <a:ea typeface="Arial"/>
                          <a:cs typeface="Arial"/>
                          <a:sym typeface="Arial"/>
                        </a:rPr>
                        <a:t>Квест-город | Мобильные городские квесты</a:t>
                      </a:r>
                      <a:endParaRPr sz="1100" b="1" i="0" u="none" strike="noStrike" cap="none" dirty="0">
                        <a:solidFill>
                          <a:schemeClr val="tx1"/>
                        </a:solidFill>
                        <a:latin typeface="Arial"/>
                        <a:ea typeface="Arial"/>
                        <a:cs typeface="Arial"/>
                        <a:sym typeface="Arial"/>
                      </a:endParaRPr>
                    </a:p>
                  </a:txBody>
                  <a:tcPr marL="56475" marR="56475" marT="0" marB="0" anchor="ctr">
                    <a:lnL w="9525" cap="flat" cmpd="sng">
                      <a:solidFill>
                        <a:srgbClr val="595959"/>
                      </a:solidFill>
                      <a:prstDash val="solid"/>
                      <a:round/>
                      <a:headEnd type="none" w="sm" len="sm"/>
                      <a:tailEnd type="none" w="sm" len="sm"/>
                    </a:lnL>
                    <a:lnR w="9525" cap="flat" cmpd="sng">
                      <a:solidFill>
                        <a:srgbClr val="595959"/>
                      </a:solidFill>
                      <a:prstDash val="solid"/>
                      <a:round/>
                      <a:headEnd type="none" w="sm" len="sm"/>
                      <a:tailEnd type="none" w="sm" len="sm"/>
                    </a:lnR>
                    <a:lnT w="9525" cap="flat" cmpd="sng">
                      <a:solidFill>
                        <a:srgbClr val="595959"/>
                      </a:solidFill>
                      <a:prstDash val="solid"/>
                      <a:round/>
                      <a:headEnd type="none" w="sm" len="sm"/>
                      <a:tailEnd type="none" w="sm" len="sm"/>
                    </a:lnT>
                    <a:lnB w="9525" cap="flat" cmpd="sng" algn="ctr">
                      <a:solidFill>
                        <a:srgbClr val="595959"/>
                      </a:solidFill>
                      <a:prstDash val="solid"/>
                      <a:round/>
                      <a:headEnd type="none" w="sm" len="sm"/>
                      <a:tailEnd type="none" w="sm" len="sm"/>
                    </a:lnB>
                    <a:solidFill>
                      <a:srgbClr val="FCAF17"/>
                    </a:solidFill>
                  </a:tcPr>
                </a:tc>
                <a:extLst>
                  <a:ext uri="{0D108BD9-81ED-4DB2-BD59-A6C34878D82A}">
                    <a16:rowId xmlns:a16="http://schemas.microsoft.com/office/drawing/2014/main" xmlns="" val="2489651441"/>
                  </a:ext>
                </a:extLst>
              </a:tr>
              <a:tr h="646563">
                <a:tc>
                  <a:txBody>
                    <a:bodyPr/>
                    <a:lstStyle/>
                    <a:p>
                      <a:pPr marL="0" marR="0" lvl="0" indent="0" algn="ctr" rtl="0">
                        <a:lnSpc>
                          <a:spcPct val="100000"/>
                        </a:lnSpc>
                        <a:spcBef>
                          <a:spcPts val="0"/>
                        </a:spcBef>
                        <a:spcAft>
                          <a:spcPts val="0"/>
                        </a:spcAft>
                        <a:buClr>
                          <a:srgbClr val="000000"/>
                        </a:buClr>
                        <a:buSzPts val="1100"/>
                        <a:buFont typeface="Arial"/>
                        <a:buNone/>
                      </a:pPr>
                      <a:r>
                        <a:rPr lang="ru-RU" sz="1100" b="1" i="0" u="none" strike="noStrike" cap="none" dirty="0">
                          <a:solidFill>
                            <a:schemeClr val="lt1"/>
                          </a:solidFill>
                          <a:latin typeface="Arial"/>
                          <a:cs typeface="Arial"/>
                          <a:sym typeface="Arial"/>
                        </a:rPr>
                        <a:t>+</a:t>
                      </a:r>
                      <a:endParaRPr sz="1400" u="none" strike="noStrike" cap="none" dirty="0"/>
                    </a:p>
                  </a:txBody>
                  <a:tcPr marL="56475" marR="56475" marT="0" marB="0" anchor="ctr">
                    <a:lnL w="9525" cap="flat" cmpd="sng">
                      <a:solidFill>
                        <a:srgbClr val="595959"/>
                      </a:solidFill>
                      <a:prstDash val="solid"/>
                      <a:round/>
                      <a:headEnd type="none" w="sm" len="sm"/>
                      <a:tailEnd type="none" w="sm" len="sm"/>
                    </a:lnL>
                    <a:lnR w="9525" cap="flat" cmpd="sng">
                      <a:solidFill>
                        <a:srgbClr val="595959"/>
                      </a:solidFill>
                      <a:prstDash val="solid"/>
                      <a:round/>
                      <a:headEnd type="none" w="sm" len="sm"/>
                      <a:tailEnd type="none" w="sm" len="sm"/>
                    </a:lnR>
                    <a:lnT w="9525" cap="flat" cmpd="sng">
                      <a:solidFill>
                        <a:srgbClr val="595959"/>
                      </a:solidFill>
                      <a:prstDash val="solid"/>
                      <a:round/>
                      <a:headEnd type="none" w="sm" len="sm"/>
                      <a:tailEnd type="none" w="sm" len="sm"/>
                    </a:lnT>
                    <a:lnB w="9525" cap="flat" cmpd="sng">
                      <a:solidFill>
                        <a:srgbClr val="595959"/>
                      </a:solidFill>
                      <a:prstDash val="solid"/>
                      <a:round/>
                      <a:headEnd type="none" w="sm" len="sm"/>
                      <a:tailEnd type="none" w="sm" len="sm"/>
                    </a:lnB>
                    <a:solidFill>
                      <a:srgbClr val="FCAF17"/>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ru-RU" sz="1100" b="0" i="0" u="none" strike="noStrike" cap="none" dirty="0">
                          <a:solidFill>
                            <a:srgbClr val="333333"/>
                          </a:solidFill>
                          <a:latin typeface="Arial"/>
                          <a:ea typeface="Arial"/>
                          <a:cs typeface="Arial"/>
                          <a:sym typeface="Arial"/>
                        </a:rPr>
                        <a:t>Персонализация, Мультимедийный контент, Удобство и доступность, Безопасность и конфиденциальность</a:t>
                      </a:r>
                    </a:p>
                  </a:txBody>
                  <a:tcPr marL="56475" marR="56475" marT="0" marB="0" anchor="ctr">
                    <a:lnL w="9525" cap="flat" cmpd="sng">
                      <a:solidFill>
                        <a:srgbClr val="595959"/>
                      </a:solidFill>
                      <a:prstDash val="solid"/>
                      <a:round/>
                      <a:headEnd type="none" w="sm" len="sm"/>
                      <a:tailEnd type="none" w="sm" len="sm"/>
                    </a:lnL>
                    <a:lnR w="9525" cap="flat" cmpd="sng">
                      <a:solidFill>
                        <a:srgbClr val="595959"/>
                      </a:solidFill>
                      <a:prstDash val="solid"/>
                      <a:round/>
                      <a:headEnd type="none" w="sm" len="sm"/>
                      <a:tailEnd type="none" w="sm" len="sm"/>
                    </a:lnR>
                    <a:lnT w="9525" cap="flat" cmpd="sng">
                      <a:solidFill>
                        <a:srgbClr val="595959"/>
                      </a:solidFill>
                      <a:prstDash val="solid"/>
                      <a:round/>
                      <a:headEnd type="none" w="sm" len="sm"/>
                      <a:tailEnd type="none" w="sm" len="sm"/>
                    </a:lnT>
                    <a:lnB w="9525" cap="flat" cmpd="sng">
                      <a:solidFill>
                        <a:srgbClr val="595959"/>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100"/>
                        <a:buFont typeface="Arial"/>
                        <a:buNone/>
                      </a:pPr>
                      <a:r>
                        <a:rPr lang="ru-RU" sz="1100" b="0" i="0" u="none" strike="noStrike" cap="none" dirty="0">
                          <a:solidFill>
                            <a:srgbClr val="333333"/>
                          </a:solidFill>
                          <a:latin typeface="Arial"/>
                          <a:ea typeface="Arial"/>
                          <a:cs typeface="Arial"/>
                          <a:sym typeface="Arial"/>
                        </a:rPr>
                        <a:t>Есть онлайн формат, проходит в </a:t>
                      </a:r>
                      <a:r>
                        <a:rPr lang="ru-RU" sz="1100" b="0" i="0" u="none" strike="noStrike" cap="none" dirty="0" err="1">
                          <a:solidFill>
                            <a:srgbClr val="333333"/>
                          </a:solidFill>
                          <a:latin typeface="Arial"/>
                          <a:ea typeface="Arial"/>
                          <a:cs typeface="Arial"/>
                          <a:sym typeface="Arial"/>
                        </a:rPr>
                        <a:t>Zoom</a:t>
                      </a:r>
                      <a:r>
                        <a:rPr lang="ru-RU" sz="1100" b="0" i="0" u="none" strike="noStrike" cap="none" dirty="0">
                          <a:solidFill>
                            <a:srgbClr val="333333"/>
                          </a:solidFill>
                          <a:latin typeface="Arial"/>
                          <a:ea typeface="Arial"/>
                          <a:cs typeface="Arial"/>
                          <a:sym typeface="Arial"/>
                        </a:rPr>
                        <a:t> с ведущим. Огромное количество сценариев</a:t>
                      </a:r>
                      <a:endParaRPr sz="1100" b="0" i="0" u="none" strike="noStrike" cap="none" dirty="0">
                        <a:solidFill>
                          <a:srgbClr val="333333"/>
                        </a:solidFill>
                        <a:latin typeface="Arial"/>
                        <a:ea typeface="Arial"/>
                        <a:cs typeface="Arial"/>
                        <a:sym typeface="Arial"/>
                      </a:endParaRPr>
                    </a:p>
                  </a:txBody>
                  <a:tcPr marL="56475" marR="56475" marT="0" marB="0" anchor="ctr">
                    <a:lnL w="9525" cap="flat" cmpd="sng">
                      <a:solidFill>
                        <a:srgbClr val="595959"/>
                      </a:solidFill>
                      <a:prstDash val="solid"/>
                      <a:round/>
                      <a:headEnd type="none" w="sm" len="sm"/>
                      <a:tailEnd type="none" w="sm" len="sm"/>
                    </a:lnL>
                    <a:lnR w="9525" cap="flat" cmpd="sng">
                      <a:solidFill>
                        <a:srgbClr val="595959"/>
                      </a:solidFill>
                      <a:prstDash val="solid"/>
                      <a:round/>
                      <a:headEnd type="none" w="sm" len="sm"/>
                      <a:tailEnd type="none" w="sm" len="sm"/>
                    </a:lnR>
                    <a:lnT w="9525" cap="flat" cmpd="sng">
                      <a:solidFill>
                        <a:srgbClr val="595959"/>
                      </a:solidFill>
                      <a:prstDash val="solid"/>
                      <a:round/>
                      <a:headEnd type="none" w="sm" len="sm"/>
                      <a:tailEnd type="none" w="sm" len="sm"/>
                    </a:lnT>
                    <a:lnB w="9525" cap="flat" cmpd="sng">
                      <a:solidFill>
                        <a:srgbClr val="59595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ru-RU" sz="1100" b="0" i="0" u="none" strike="noStrike" cap="none" dirty="0">
                          <a:solidFill>
                            <a:srgbClr val="333333"/>
                          </a:solidFill>
                          <a:latin typeface="Arial"/>
                          <a:ea typeface="Arial"/>
                          <a:cs typeface="Arial"/>
                          <a:sym typeface="Arial"/>
                        </a:rPr>
                        <a:t>Удобный сайт, множество локаций</a:t>
                      </a:r>
                      <a:endParaRPr sz="1100" b="0" i="0" u="none" strike="noStrike" cap="none" dirty="0">
                        <a:solidFill>
                          <a:srgbClr val="333333"/>
                        </a:solidFill>
                        <a:latin typeface="Arial"/>
                        <a:ea typeface="Arial"/>
                        <a:cs typeface="Arial"/>
                        <a:sym typeface="Arial"/>
                      </a:endParaRPr>
                    </a:p>
                  </a:txBody>
                  <a:tcPr marL="56475" marR="56475" marT="0" marB="0" anchor="ctr">
                    <a:lnL w="9525" cap="flat" cmpd="sng">
                      <a:solidFill>
                        <a:srgbClr val="595959"/>
                      </a:solidFill>
                      <a:prstDash val="solid"/>
                      <a:round/>
                      <a:headEnd type="none" w="sm" len="sm"/>
                      <a:tailEnd type="none" w="sm" len="sm"/>
                    </a:lnL>
                    <a:lnR w="9525" cap="flat" cmpd="sng">
                      <a:solidFill>
                        <a:srgbClr val="595959"/>
                      </a:solidFill>
                      <a:prstDash val="solid"/>
                      <a:round/>
                      <a:headEnd type="none" w="sm" len="sm"/>
                      <a:tailEnd type="none" w="sm" len="sm"/>
                    </a:lnR>
                    <a:lnT w="9525" cap="flat" cmpd="sng">
                      <a:solidFill>
                        <a:srgbClr val="595959"/>
                      </a:solidFill>
                      <a:prstDash val="solid"/>
                      <a:round/>
                      <a:headEnd type="none" w="sm" len="sm"/>
                      <a:tailEnd type="none" w="sm" len="sm"/>
                    </a:lnT>
                    <a:lnB w="9525" cap="flat" cmpd="sng">
                      <a:solidFill>
                        <a:srgbClr val="59595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ru-RU" sz="1100" b="0" i="0" u="none" strike="noStrike" cap="none" dirty="0">
                          <a:solidFill>
                            <a:srgbClr val="333333"/>
                          </a:solidFill>
                          <a:latin typeface="Arial"/>
                          <a:ea typeface="Arial"/>
                          <a:cs typeface="Arial"/>
                          <a:sym typeface="Arial"/>
                        </a:rPr>
                        <a:t>Узкая целевая направленность, интересные тезисы лекций, ценник</a:t>
                      </a:r>
                      <a:endParaRPr sz="1100" b="0" i="0" u="none" strike="noStrike" cap="none" dirty="0">
                        <a:solidFill>
                          <a:srgbClr val="333333"/>
                        </a:solidFill>
                        <a:latin typeface="Arial"/>
                        <a:ea typeface="Arial"/>
                        <a:cs typeface="Arial"/>
                        <a:sym typeface="Arial"/>
                      </a:endParaRPr>
                    </a:p>
                  </a:txBody>
                  <a:tcPr marL="56475" marR="56475" marT="0" marB="0" anchor="ctr">
                    <a:lnL w="9525" cap="flat" cmpd="sng">
                      <a:solidFill>
                        <a:srgbClr val="595959"/>
                      </a:solidFill>
                      <a:prstDash val="solid"/>
                      <a:round/>
                      <a:headEnd type="none" w="sm" len="sm"/>
                      <a:tailEnd type="none" w="sm" len="sm"/>
                    </a:lnL>
                    <a:lnR w="9525" cap="flat" cmpd="sng">
                      <a:solidFill>
                        <a:srgbClr val="595959"/>
                      </a:solidFill>
                      <a:prstDash val="solid"/>
                      <a:round/>
                      <a:headEnd type="none" w="sm" len="sm"/>
                      <a:tailEnd type="none" w="sm" len="sm"/>
                    </a:lnR>
                    <a:lnT w="9525" cap="flat" cmpd="sng">
                      <a:solidFill>
                        <a:srgbClr val="595959"/>
                      </a:solidFill>
                      <a:prstDash val="solid"/>
                      <a:round/>
                      <a:headEnd type="none" w="sm" len="sm"/>
                      <a:tailEnd type="none" w="sm" len="sm"/>
                    </a:lnT>
                    <a:lnB w="9525" cap="flat" cmpd="sng">
                      <a:solidFill>
                        <a:srgbClr val="59595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ru-RU" sz="1100" b="0" i="0" u="none" strike="noStrike" cap="none" dirty="0">
                          <a:solidFill>
                            <a:srgbClr val="333333"/>
                          </a:solidFill>
                          <a:latin typeface="Arial"/>
                          <a:ea typeface="Arial"/>
                          <a:cs typeface="Arial"/>
                          <a:sym typeface="Arial"/>
                        </a:rPr>
                        <a:t>Сравнительно низкие цены, пешие уличные прогулки, что особенно востребовано для лета</a:t>
                      </a:r>
                      <a:endParaRPr sz="1100" b="0" i="0" u="none" strike="noStrike" cap="none" dirty="0">
                        <a:solidFill>
                          <a:srgbClr val="333333"/>
                        </a:solidFill>
                        <a:latin typeface="Arial"/>
                        <a:ea typeface="Arial"/>
                        <a:cs typeface="Arial"/>
                        <a:sym typeface="Arial"/>
                      </a:endParaRPr>
                    </a:p>
                  </a:txBody>
                  <a:tcPr marL="56475" marR="56475" marT="0" marB="0" anchor="ctr">
                    <a:lnL w="9525" cap="flat" cmpd="sng">
                      <a:solidFill>
                        <a:srgbClr val="595959"/>
                      </a:solidFill>
                      <a:prstDash val="solid"/>
                      <a:round/>
                      <a:headEnd type="none" w="sm" len="sm"/>
                      <a:tailEnd type="none" w="sm" len="sm"/>
                    </a:lnL>
                    <a:lnR w="9525" cap="flat" cmpd="sng" algn="ctr">
                      <a:solidFill>
                        <a:srgbClr val="595959"/>
                      </a:solidFill>
                      <a:prstDash val="solid"/>
                      <a:round/>
                      <a:headEnd type="none" w="sm" len="sm"/>
                      <a:tailEnd type="none" w="sm" len="sm"/>
                    </a:lnR>
                    <a:lnT w="9525" cap="flat" cmpd="sng">
                      <a:solidFill>
                        <a:srgbClr val="595959"/>
                      </a:solidFill>
                      <a:prstDash val="solid"/>
                      <a:round/>
                      <a:headEnd type="none" w="sm" len="sm"/>
                      <a:tailEnd type="none" w="sm" len="sm"/>
                    </a:lnT>
                    <a:lnB w="9525" cap="flat" cmpd="sng">
                      <a:solidFill>
                        <a:srgbClr val="59595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ru-RU" sz="1100" b="0" i="0" u="none" strike="noStrike" cap="none" dirty="0">
                          <a:solidFill>
                            <a:srgbClr val="333333"/>
                          </a:solidFill>
                          <a:latin typeface="Arial"/>
                          <a:ea typeface="Arial"/>
                          <a:cs typeface="Arial"/>
                          <a:sym typeface="Arial"/>
                        </a:rPr>
                        <a:t>Мобильность и </a:t>
                      </a:r>
                      <a:r>
                        <a:rPr lang="ru-RU" sz="1100" b="0" i="0" u="none" strike="noStrike" cap="none" dirty="0" err="1">
                          <a:solidFill>
                            <a:srgbClr val="333333"/>
                          </a:solidFill>
                          <a:latin typeface="Arial"/>
                          <a:ea typeface="Arial"/>
                          <a:cs typeface="Arial"/>
                          <a:sym typeface="Arial"/>
                        </a:rPr>
                        <a:t>назкая</a:t>
                      </a:r>
                      <a:r>
                        <a:rPr lang="ru-RU" sz="1100" b="0" i="0" u="none" strike="noStrike" cap="none" dirty="0">
                          <a:solidFill>
                            <a:srgbClr val="333333"/>
                          </a:solidFill>
                          <a:latin typeface="Arial"/>
                          <a:ea typeface="Arial"/>
                          <a:cs typeface="Arial"/>
                          <a:sym typeface="Arial"/>
                        </a:rPr>
                        <a:t> цена на всю компанию</a:t>
                      </a:r>
                      <a:endParaRPr sz="1100" b="0" i="0" u="none" strike="noStrike" cap="none" dirty="0">
                        <a:solidFill>
                          <a:srgbClr val="333333"/>
                        </a:solidFill>
                        <a:latin typeface="Arial"/>
                        <a:ea typeface="Arial"/>
                        <a:cs typeface="Arial"/>
                        <a:sym typeface="Arial"/>
                      </a:endParaRPr>
                    </a:p>
                  </a:txBody>
                  <a:tcPr marL="56475" marR="56475" marT="0" marB="0" anchor="ctr">
                    <a:lnL w="9525" cap="flat" cmpd="sng">
                      <a:solidFill>
                        <a:srgbClr val="595959"/>
                      </a:solidFill>
                      <a:prstDash val="solid"/>
                      <a:round/>
                      <a:headEnd type="none" w="sm" len="sm"/>
                      <a:tailEnd type="none" w="sm" len="sm"/>
                    </a:lnL>
                    <a:lnR w="9525" cap="flat" cmpd="sng">
                      <a:solidFill>
                        <a:srgbClr val="595959"/>
                      </a:solidFill>
                      <a:prstDash val="solid"/>
                      <a:round/>
                      <a:headEnd type="none" w="sm" len="sm"/>
                      <a:tailEnd type="none" w="sm" len="sm"/>
                    </a:lnR>
                    <a:lnT w="9525" cap="flat" cmpd="sng" algn="ctr">
                      <a:solidFill>
                        <a:srgbClr val="595959"/>
                      </a:solidFill>
                      <a:prstDash val="solid"/>
                      <a:round/>
                      <a:headEnd type="none" w="sm" len="sm"/>
                      <a:tailEnd type="none" w="sm" len="sm"/>
                    </a:lnT>
                    <a:lnB w="9525" cap="flat" cmpd="sng" algn="ctr">
                      <a:solidFill>
                        <a:srgbClr val="595959"/>
                      </a:solidFill>
                      <a:prstDash val="solid"/>
                      <a:round/>
                      <a:headEnd type="none" w="sm" len="sm"/>
                      <a:tailEnd type="none" w="sm" len="sm"/>
                    </a:lnB>
                  </a:tcPr>
                </a:tc>
                <a:extLst>
                  <a:ext uri="{0D108BD9-81ED-4DB2-BD59-A6C34878D82A}">
                    <a16:rowId xmlns:a16="http://schemas.microsoft.com/office/drawing/2014/main" xmlns="" val="3440538320"/>
                  </a:ext>
                </a:extLst>
              </a:tr>
              <a:tr h="1454766">
                <a:tc>
                  <a:txBody>
                    <a:bodyPr/>
                    <a:lstStyle/>
                    <a:p>
                      <a:pPr marL="0" marR="0" lvl="0" indent="0" algn="ctr" rtl="0">
                        <a:lnSpc>
                          <a:spcPct val="100000"/>
                        </a:lnSpc>
                        <a:spcBef>
                          <a:spcPts val="0"/>
                        </a:spcBef>
                        <a:spcAft>
                          <a:spcPts val="0"/>
                        </a:spcAft>
                        <a:buClr>
                          <a:srgbClr val="000000"/>
                        </a:buClr>
                        <a:buSzPts val="1100"/>
                        <a:buFont typeface="Arial"/>
                        <a:buNone/>
                      </a:pPr>
                      <a:r>
                        <a:rPr lang="ru-RU" sz="1100" b="1" i="0" u="none" strike="noStrike" cap="none" dirty="0">
                          <a:solidFill>
                            <a:schemeClr val="lt1"/>
                          </a:solidFill>
                          <a:latin typeface="Arial"/>
                          <a:cs typeface="Arial"/>
                          <a:sym typeface="Arial"/>
                        </a:rPr>
                        <a:t>-</a:t>
                      </a:r>
                      <a:endParaRPr sz="1400" u="none" strike="noStrike" cap="none" dirty="0"/>
                    </a:p>
                  </a:txBody>
                  <a:tcPr marL="56475" marR="56475" marT="0" marB="0" anchor="ctr">
                    <a:lnL w="9525" cap="flat" cmpd="sng">
                      <a:solidFill>
                        <a:srgbClr val="595959"/>
                      </a:solidFill>
                      <a:prstDash val="solid"/>
                      <a:round/>
                      <a:headEnd type="none" w="sm" len="sm"/>
                      <a:tailEnd type="none" w="sm" len="sm"/>
                    </a:lnL>
                    <a:lnR w="9525" cap="flat" cmpd="sng">
                      <a:solidFill>
                        <a:srgbClr val="595959"/>
                      </a:solidFill>
                      <a:prstDash val="solid"/>
                      <a:round/>
                      <a:headEnd type="none" w="sm" len="sm"/>
                      <a:tailEnd type="none" w="sm" len="sm"/>
                    </a:lnR>
                    <a:lnT w="9525" cap="flat" cmpd="sng">
                      <a:solidFill>
                        <a:srgbClr val="595959"/>
                      </a:solidFill>
                      <a:prstDash val="solid"/>
                      <a:round/>
                      <a:headEnd type="none" w="sm" len="sm"/>
                      <a:tailEnd type="none" w="sm" len="sm"/>
                    </a:lnT>
                    <a:lnB w="9525" cap="flat" cmpd="sng">
                      <a:solidFill>
                        <a:srgbClr val="595959"/>
                      </a:solidFill>
                      <a:prstDash val="solid"/>
                      <a:round/>
                      <a:headEnd type="none" w="sm" len="sm"/>
                      <a:tailEnd type="none" w="sm" len="sm"/>
                    </a:lnB>
                    <a:solidFill>
                      <a:srgbClr val="FCAF17"/>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ru-RU" sz="1100" b="0" i="0" u="none" strike="noStrike" cap="none" dirty="0">
                          <a:solidFill>
                            <a:srgbClr val="333333"/>
                          </a:solidFill>
                          <a:latin typeface="Arial"/>
                          <a:ea typeface="Arial"/>
                          <a:cs typeface="Arial"/>
                          <a:sym typeface="Arial"/>
                        </a:rPr>
                        <a:t>Технические проблемы, Зависимость от контента, Необходимость постоянного обновления</a:t>
                      </a:r>
                      <a:endParaRPr sz="1100" b="0" i="0" u="none" strike="noStrike" cap="none" dirty="0">
                        <a:solidFill>
                          <a:srgbClr val="333333"/>
                        </a:solidFill>
                        <a:latin typeface="Arial"/>
                        <a:ea typeface="Arial"/>
                        <a:cs typeface="Arial"/>
                        <a:sym typeface="Arial"/>
                      </a:endParaRPr>
                    </a:p>
                  </a:txBody>
                  <a:tcPr marL="56475" marR="56475" marT="0" marB="0" anchor="ctr">
                    <a:lnL w="9525" cap="flat" cmpd="sng">
                      <a:solidFill>
                        <a:srgbClr val="595959"/>
                      </a:solidFill>
                      <a:prstDash val="solid"/>
                      <a:round/>
                      <a:headEnd type="none" w="sm" len="sm"/>
                      <a:tailEnd type="none" w="sm" len="sm"/>
                    </a:lnL>
                    <a:lnR w="9525" cap="flat" cmpd="sng">
                      <a:solidFill>
                        <a:srgbClr val="595959"/>
                      </a:solidFill>
                      <a:prstDash val="solid"/>
                      <a:round/>
                      <a:headEnd type="none" w="sm" len="sm"/>
                      <a:tailEnd type="none" w="sm" len="sm"/>
                    </a:lnR>
                    <a:lnT w="9525" cap="flat" cmpd="sng">
                      <a:solidFill>
                        <a:srgbClr val="595959"/>
                      </a:solidFill>
                      <a:prstDash val="solid"/>
                      <a:round/>
                      <a:headEnd type="none" w="sm" len="sm"/>
                      <a:tailEnd type="none" w="sm" len="sm"/>
                    </a:lnT>
                    <a:lnB w="9525" cap="flat" cmpd="sng">
                      <a:solidFill>
                        <a:srgbClr val="595959"/>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100"/>
                        <a:buFont typeface="Arial"/>
                        <a:buNone/>
                      </a:pPr>
                      <a:r>
                        <a:rPr lang="ru-RU" sz="1100" b="0" i="0" u="none" strike="noStrike" cap="none" dirty="0">
                          <a:solidFill>
                            <a:srgbClr val="333333"/>
                          </a:solidFill>
                          <a:latin typeface="Arial"/>
                          <a:ea typeface="Arial"/>
                          <a:cs typeface="Arial"/>
                          <a:sym typeface="Arial"/>
                        </a:rPr>
                        <a:t>Зависают некоторые разделы сайты, в любом случае взаимодействие с людьми (что не всем подходит), ценник на некоторые квесты слишком высокий. Многие в отзывах пишут, что нет клиентоориентированности при форс-мажорных ситуациях</a:t>
                      </a:r>
                    </a:p>
                  </a:txBody>
                  <a:tcPr marL="56475" marR="56475" marT="0" marB="0" anchor="ctr">
                    <a:lnL w="9525" cap="flat" cmpd="sng">
                      <a:solidFill>
                        <a:srgbClr val="595959"/>
                      </a:solidFill>
                      <a:prstDash val="solid"/>
                      <a:round/>
                      <a:headEnd type="none" w="sm" len="sm"/>
                      <a:tailEnd type="none" w="sm" len="sm"/>
                    </a:lnL>
                    <a:lnR w="9525" cap="flat" cmpd="sng">
                      <a:solidFill>
                        <a:srgbClr val="595959"/>
                      </a:solidFill>
                      <a:prstDash val="solid"/>
                      <a:round/>
                      <a:headEnd type="none" w="sm" len="sm"/>
                      <a:tailEnd type="none" w="sm" len="sm"/>
                    </a:lnR>
                    <a:lnT w="9525" cap="flat" cmpd="sng">
                      <a:solidFill>
                        <a:srgbClr val="595959"/>
                      </a:solidFill>
                      <a:prstDash val="solid"/>
                      <a:round/>
                      <a:headEnd type="none" w="sm" len="sm"/>
                      <a:tailEnd type="none" w="sm" len="sm"/>
                    </a:lnT>
                    <a:lnB w="9525" cap="flat" cmpd="sng">
                      <a:solidFill>
                        <a:srgbClr val="59595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ru-RU" sz="1100" b="0" i="0" u="none" strike="noStrike" cap="none" dirty="0">
                          <a:solidFill>
                            <a:srgbClr val="333333"/>
                          </a:solidFill>
                          <a:latin typeface="Arial"/>
                          <a:ea typeface="Arial"/>
                          <a:cs typeface="Arial"/>
                          <a:sym typeface="Arial"/>
                        </a:rPr>
                        <a:t>Преимущественно хоррор квесты, высокий ценник на некоторые квесты</a:t>
                      </a:r>
                      <a:endParaRPr sz="1100" b="0" i="0" u="none" strike="noStrike" cap="none" dirty="0">
                        <a:solidFill>
                          <a:srgbClr val="333333"/>
                        </a:solidFill>
                        <a:latin typeface="Arial"/>
                        <a:ea typeface="Arial"/>
                        <a:cs typeface="Arial"/>
                        <a:sym typeface="Arial"/>
                      </a:endParaRPr>
                    </a:p>
                  </a:txBody>
                  <a:tcPr marL="56475" marR="56475" marT="0" marB="0" anchor="ctr">
                    <a:lnL w="9525" cap="flat" cmpd="sng">
                      <a:solidFill>
                        <a:srgbClr val="595959"/>
                      </a:solidFill>
                      <a:prstDash val="solid"/>
                      <a:round/>
                      <a:headEnd type="none" w="sm" len="sm"/>
                      <a:tailEnd type="none" w="sm" len="sm"/>
                    </a:lnL>
                    <a:lnR w="9525" cap="flat" cmpd="sng">
                      <a:solidFill>
                        <a:srgbClr val="595959"/>
                      </a:solidFill>
                      <a:prstDash val="solid"/>
                      <a:round/>
                      <a:headEnd type="none" w="sm" len="sm"/>
                      <a:tailEnd type="none" w="sm" len="sm"/>
                    </a:lnR>
                    <a:lnT w="9525" cap="flat" cmpd="sng">
                      <a:solidFill>
                        <a:srgbClr val="595959"/>
                      </a:solidFill>
                      <a:prstDash val="solid"/>
                      <a:round/>
                      <a:headEnd type="none" w="sm" len="sm"/>
                      <a:tailEnd type="none" w="sm" len="sm"/>
                    </a:lnT>
                    <a:lnB w="9525" cap="flat" cmpd="sng">
                      <a:solidFill>
                        <a:srgbClr val="59595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ru-RU" sz="1100" b="0" i="0" u="none" strike="noStrike" cap="none" dirty="0">
                          <a:solidFill>
                            <a:srgbClr val="333333"/>
                          </a:solidFill>
                          <a:latin typeface="Arial"/>
                          <a:ea typeface="Arial"/>
                          <a:cs typeface="Arial"/>
                          <a:sym typeface="Arial"/>
                        </a:rPr>
                        <a:t>Сайт, типичный формат проведения мероприятий</a:t>
                      </a:r>
                      <a:endParaRPr sz="1100" b="0" i="0" u="none" strike="noStrike" cap="none" dirty="0">
                        <a:solidFill>
                          <a:srgbClr val="333333"/>
                        </a:solidFill>
                        <a:latin typeface="Arial"/>
                        <a:ea typeface="Arial"/>
                        <a:cs typeface="Arial"/>
                        <a:sym typeface="Arial"/>
                      </a:endParaRPr>
                    </a:p>
                  </a:txBody>
                  <a:tcPr marL="56475" marR="56475" marT="0" marB="0" anchor="ctr">
                    <a:lnL w="9525" cap="flat" cmpd="sng">
                      <a:solidFill>
                        <a:srgbClr val="595959"/>
                      </a:solidFill>
                      <a:prstDash val="solid"/>
                      <a:round/>
                      <a:headEnd type="none" w="sm" len="sm"/>
                      <a:tailEnd type="none" w="sm" len="sm"/>
                    </a:lnL>
                    <a:lnR w="9525" cap="flat" cmpd="sng">
                      <a:solidFill>
                        <a:srgbClr val="595959"/>
                      </a:solidFill>
                      <a:prstDash val="solid"/>
                      <a:round/>
                      <a:headEnd type="none" w="sm" len="sm"/>
                      <a:tailEnd type="none" w="sm" len="sm"/>
                    </a:lnR>
                    <a:lnT w="9525" cap="flat" cmpd="sng">
                      <a:solidFill>
                        <a:srgbClr val="595959"/>
                      </a:solidFill>
                      <a:prstDash val="solid"/>
                      <a:round/>
                      <a:headEnd type="none" w="sm" len="sm"/>
                      <a:tailEnd type="none" w="sm" len="sm"/>
                    </a:lnT>
                    <a:lnB w="9525" cap="flat" cmpd="sng">
                      <a:solidFill>
                        <a:srgbClr val="59595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ru-RU" sz="1100" b="0" i="0" u="none" strike="noStrike" cap="none" dirty="0">
                          <a:solidFill>
                            <a:srgbClr val="333333"/>
                          </a:solidFill>
                          <a:latin typeface="Arial"/>
                          <a:ea typeface="Arial"/>
                          <a:cs typeface="Arial"/>
                          <a:sym typeface="Arial"/>
                        </a:rPr>
                        <a:t>Пешие прогулки, для зимы не очень хорошо, тем более, что квесты преимущественно детские</a:t>
                      </a:r>
                      <a:endParaRPr sz="1100" b="0" i="0" u="none" strike="noStrike" cap="none" dirty="0">
                        <a:solidFill>
                          <a:srgbClr val="333333"/>
                        </a:solidFill>
                        <a:latin typeface="Arial"/>
                        <a:ea typeface="Arial"/>
                        <a:cs typeface="Arial"/>
                        <a:sym typeface="Arial"/>
                      </a:endParaRPr>
                    </a:p>
                  </a:txBody>
                  <a:tcPr marL="56475" marR="56475" marT="0" marB="0" anchor="ctr">
                    <a:lnL w="9525" cap="flat" cmpd="sng">
                      <a:solidFill>
                        <a:srgbClr val="595959"/>
                      </a:solidFill>
                      <a:prstDash val="solid"/>
                      <a:round/>
                      <a:headEnd type="none" w="sm" len="sm"/>
                      <a:tailEnd type="none" w="sm" len="sm"/>
                    </a:lnL>
                    <a:lnR w="9525" cap="flat" cmpd="sng" algn="ctr">
                      <a:solidFill>
                        <a:srgbClr val="595959"/>
                      </a:solidFill>
                      <a:prstDash val="solid"/>
                      <a:round/>
                      <a:headEnd type="none" w="sm" len="sm"/>
                      <a:tailEnd type="none" w="sm" len="sm"/>
                    </a:lnR>
                    <a:lnT w="9525" cap="flat" cmpd="sng">
                      <a:solidFill>
                        <a:srgbClr val="595959"/>
                      </a:solidFill>
                      <a:prstDash val="solid"/>
                      <a:round/>
                      <a:headEnd type="none" w="sm" len="sm"/>
                      <a:tailEnd type="none" w="sm" len="sm"/>
                    </a:lnT>
                    <a:lnB w="9525" cap="flat" cmpd="sng">
                      <a:solidFill>
                        <a:srgbClr val="59595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ru-RU" sz="1100" b="0" i="0" u="none" strike="noStrike" cap="none" dirty="0">
                          <a:solidFill>
                            <a:srgbClr val="333333"/>
                          </a:solidFill>
                          <a:latin typeface="Arial"/>
                          <a:ea typeface="Arial"/>
                          <a:cs typeface="Arial"/>
                          <a:sym typeface="Arial"/>
                        </a:rPr>
                        <a:t>Формат однотипной викторины</a:t>
                      </a:r>
                      <a:endParaRPr sz="1100" b="0" i="0" u="none" strike="noStrike" cap="none" dirty="0">
                        <a:solidFill>
                          <a:srgbClr val="333333"/>
                        </a:solidFill>
                        <a:latin typeface="Arial"/>
                        <a:ea typeface="Arial"/>
                        <a:cs typeface="Arial"/>
                        <a:sym typeface="Arial"/>
                      </a:endParaRPr>
                    </a:p>
                  </a:txBody>
                  <a:tcPr marL="56475" marR="56475" marT="0" marB="0" anchor="ctr">
                    <a:lnL w="9525" cap="flat" cmpd="sng">
                      <a:solidFill>
                        <a:srgbClr val="595959"/>
                      </a:solidFill>
                      <a:prstDash val="solid"/>
                      <a:round/>
                      <a:headEnd type="none" w="sm" len="sm"/>
                      <a:tailEnd type="none" w="sm" len="sm"/>
                    </a:lnL>
                    <a:lnR w="9525" cap="flat" cmpd="sng">
                      <a:solidFill>
                        <a:srgbClr val="595959"/>
                      </a:solidFill>
                      <a:prstDash val="solid"/>
                      <a:round/>
                      <a:headEnd type="none" w="sm" len="sm"/>
                      <a:tailEnd type="none" w="sm" len="sm"/>
                    </a:lnR>
                    <a:lnT w="9525" cap="flat" cmpd="sng" algn="ctr">
                      <a:solidFill>
                        <a:srgbClr val="595959"/>
                      </a:solidFill>
                      <a:prstDash val="solid"/>
                      <a:round/>
                      <a:headEnd type="none" w="sm" len="sm"/>
                      <a:tailEnd type="none" w="sm" len="sm"/>
                    </a:lnT>
                    <a:lnB w="9525" cap="flat" cmpd="sng" algn="ctr">
                      <a:solidFill>
                        <a:srgbClr val="595959"/>
                      </a:solidFill>
                      <a:prstDash val="solid"/>
                      <a:round/>
                      <a:headEnd type="none" w="sm" len="sm"/>
                      <a:tailEnd type="none" w="sm" len="sm"/>
                    </a:lnB>
                  </a:tcPr>
                </a:tc>
                <a:extLst>
                  <a:ext uri="{0D108BD9-81ED-4DB2-BD59-A6C34878D82A}">
                    <a16:rowId xmlns:a16="http://schemas.microsoft.com/office/drawing/2014/main" xmlns="" val="2830118956"/>
                  </a:ext>
                </a:extLst>
              </a:tr>
              <a:tr h="1778047">
                <a:tc>
                  <a:txBody>
                    <a:bodyPr/>
                    <a:lstStyle/>
                    <a:p>
                      <a:pPr marL="0" marR="0" lvl="0" indent="0" algn="ctr" rtl="0">
                        <a:lnSpc>
                          <a:spcPct val="100000"/>
                        </a:lnSpc>
                        <a:spcBef>
                          <a:spcPts val="0"/>
                        </a:spcBef>
                        <a:spcAft>
                          <a:spcPts val="0"/>
                        </a:spcAft>
                        <a:buClr>
                          <a:srgbClr val="000000"/>
                        </a:buClr>
                        <a:buSzPts val="1100"/>
                        <a:buFont typeface="Arial"/>
                        <a:buNone/>
                      </a:pPr>
                      <a:r>
                        <a:rPr lang="ru-RU" sz="1100" b="1" i="0" u="none" strike="noStrike" cap="none" dirty="0">
                          <a:solidFill>
                            <a:schemeClr val="lt1"/>
                          </a:solidFill>
                          <a:latin typeface="Arial"/>
                          <a:cs typeface="Arial"/>
                          <a:sym typeface="Arial"/>
                        </a:rPr>
                        <a:t>О компании</a:t>
                      </a:r>
                      <a:endParaRPr sz="1400" u="none" strike="noStrike" cap="none" dirty="0"/>
                    </a:p>
                  </a:txBody>
                  <a:tcPr marL="56475" marR="56475" marT="0" marB="0" anchor="ctr">
                    <a:lnL w="9525" cap="flat" cmpd="sng">
                      <a:solidFill>
                        <a:srgbClr val="595959"/>
                      </a:solidFill>
                      <a:prstDash val="solid"/>
                      <a:round/>
                      <a:headEnd type="none" w="sm" len="sm"/>
                      <a:tailEnd type="none" w="sm" len="sm"/>
                    </a:lnL>
                    <a:lnR w="9525" cap="flat" cmpd="sng">
                      <a:solidFill>
                        <a:srgbClr val="595959"/>
                      </a:solidFill>
                      <a:prstDash val="solid"/>
                      <a:round/>
                      <a:headEnd type="none" w="sm" len="sm"/>
                      <a:tailEnd type="none" w="sm" len="sm"/>
                    </a:lnR>
                    <a:lnT w="9525" cap="flat" cmpd="sng">
                      <a:solidFill>
                        <a:srgbClr val="595959"/>
                      </a:solidFill>
                      <a:prstDash val="solid"/>
                      <a:round/>
                      <a:headEnd type="none" w="sm" len="sm"/>
                      <a:tailEnd type="none" w="sm" len="sm"/>
                    </a:lnT>
                    <a:lnB w="9525" cap="flat" cmpd="sng">
                      <a:solidFill>
                        <a:srgbClr val="595959"/>
                      </a:solidFill>
                      <a:prstDash val="solid"/>
                      <a:round/>
                      <a:headEnd type="none" w="sm" len="sm"/>
                      <a:tailEnd type="none" w="sm" len="sm"/>
                    </a:lnB>
                    <a:solidFill>
                      <a:srgbClr val="FCAF17"/>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ru-RU" sz="1100" b="0" i="0" u="none" strike="noStrike" cap="none" dirty="0">
                          <a:solidFill>
                            <a:srgbClr val="333333"/>
                          </a:solidFill>
                          <a:latin typeface="Arial"/>
                          <a:ea typeface="Arial"/>
                          <a:cs typeface="Arial"/>
                          <a:sym typeface="Arial"/>
                        </a:rPr>
                        <a:t>Экскурсионная квест-платформа "</a:t>
                      </a:r>
                      <a:r>
                        <a:rPr lang="ru-RU" sz="1100" b="0" i="0" u="none" strike="noStrike" cap="none" dirty="0" err="1">
                          <a:solidFill>
                            <a:srgbClr val="333333"/>
                          </a:solidFill>
                          <a:latin typeface="Arial"/>
                          <a:ea typeface="Arial"/>
                          <a:cs typeface="Arial"/>
                          <a:sym typeface="Arial"/>
                        </a:rPr>
                        <a:t>ExpeditionXperience</a:t>
                      </a:r>
                      <a:r>
                        <a:rPr lang="ru-RU" sz="1100" b="0" i="0" u="none" strike="noStrike" cap="none" dirty="0">
                          <a:solidFill>
                            <a:srgbClr val="333333"/>
                          </a:solidFill>
                          <a:latin typeface="Arial"/>
                          <a:ea typeface="Arial"/>
                          <a:cs typeface="Arial"/>
                          <a:sym typeface="Arial"/>
                        </a:rPr>
                        <a:t>" - это инновационный онлайн-сервис гибридного формата, который сочетает в себе увлекательные экскурсии и квесты. </a:t>
                      </a:r>
                    </a:p>
                  </a:txBody>
                  <a:tcPr marL="56475" marR="56475" marT="0" marB="0" anchor="ctr">
                    <a:lnL w="9525" cap="flat" cmpd="sng">
                      <a:solidFill>
                        <a:srgbClr val="595959"/>
                      </a:solidFill>
                      <a:prstDash val="solid"/>
                      <a:round/>
                      <a:headEnd type="none" w="sm" len="sm"/>
                      <a:tailEnd type="none" w="sm" len="sm"/>
                    </a:lnL>
                    <a:lnR w="9525" cap="flat" cmpd="sng">
                      <a:solidFill>
                        <a:srgbClr val="595959"/>
                      </a:solidFill>
                      <a:prstDash val="solid"/>
                      <a:round/>
                      <a:headEnd type="none" w="sm" len="sm"/>
                      <a:tailEnd type="none" w="sm" len="sm"/>
                    </a:lnR>
                    <a:lnT w="9525" cap="flat" cmpd="sng">
                      <a:solidFill>
                        <a:srgbClr val="595959"/>
                      </a:solidFill>
                      <a:prstDash val="solid"/>
                      <a:round/>
                      <a:headEnd type="none" w="sm" len="sm"/>
                      <a:tailEnd type="none" w="sm" len="sm"/>
                    </a:lnT>
                    <a:lnB w="9525" cap="flat" cmpd="sng">
                      <a:solidFill>
                        <a:srgbClr val="595959"/>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100"/>
                        <a:buFont typeface="Arial"/>
                        <a:buNone/>
                      </a:pPr>
                      <a:r>
                        <a:rPr lang="ru-RU" sz="1100" b="0" i="0" u="none" strike="noStrike" cap="none" dirty="0">
                          <a:solidFill>
                            <a:srgbClr val="333333"/>
                          </a:solidFill>
                          <a:latin typeface="Arial"/>
                          <a:ea typeface="Arial"/>
                          <a:cs typeface="Arial"/>
                          <a:sym typeface="Arial"/>
                        </a:rPr>
                        <a:t>100+ квестов и перформансов с актёрами в Москве. Крупнейший выбор квестов, которые не оставят равнодушными никого</a:t>
                      </a:r>
                      <a:endParaRPr sz="1100" b="0" i="0" u="none" strike="noStrike" cap="none" dirty="0">
                        <a:solidFill>
                          <a:srgbClr val="333333"/>
                        </a:solidFill>
                        <a:latin typeface="Arial"/>
                        <a:ea typeface="Arial"/>
                        <a:cs typeface="Arial"/>
                        <a:sym typeface="Arial"/>
                      </a:endParaRPr>
                    </a:p>
                  </a:txBody>
                  <a:tcPr marL="56475" marR="56475" marT="0" marB="0" anchor="ctr">
                    <a:lnL w="9525" cap="flat" cmpd="sng">
                      <a:solidFill>
                        <a:srgbClr val="595959"/>
                      </a:solidFill>
                      <a:prstDash val="solid"/>
                      <a:round/>
                      <a:headEnd type="none" w="sm" len="sm"/>
                      <a:tailEnd type="none" w="sm" len="sm"/>
                    </a:lnL>
                    <a:lnR w="9525" cap="flat" cmpd="sng">
                      <a:solidFill>
                        <a:srgbClr val="595959"/>
                      </a:solidFill>
                      <a:prstDash val="solid"/>
                      <a:round/>
                      <a:headEnd type="none" w="sm" len="sm"/>
                      <a:tailEnd type="none" w="sm" len="sm"/>
                    </a:lnR>
                    <a:lnT w="9525" cap="flat" cmpd="sng">
                      <a:solidFill>
                        <a:srgbClr val="595959"/>
                      </a:solidFill>
                      <a:prstDash val="solid"/>
                      <a:round/>
                      <a:headEnd type="none" w="sm" len="sm"/>
                      <a:tailEnd type="none" w="sm" len="sm"/>
                    </a:lnT>
                    <a:lnB w="9525" cap="flat" cmpd="sng">
                      <a:solidFill>
                        <a:srgbClr val="59595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ru-RU" sz="1100" b="0" i="0" u="none" strike="noStrike" cap="none" dirty="0">
                          <a:solidFill>
                            <a:srgbClr val="333333"/>
                          </a:solidFill>
                          <a:latin typeface="Arial"/>
                          <a:ea typeface="Arial"/>
                          <a:cs typeface="Arial"/>
                          <a:sym typeface="Arial"/>
                        </a:rPr>
                        <a:t>Квесты в Москве. Квесты в Москве — отличная возможность для отдыха с семьёй и друзьями. Самое время выбраться из комнаты! Квесты в реальности — одно из самых популярных развлечений в Москве. У нас вы найдёте информацию о лучших квест-комнатах от разных компаний!</a:t>
                      </a:r>
                      <a:endParaRPr sz="1100" b="0" i="0" u="none" strike="noStrike" cap="none" dirty="0">
                        <a:solidFill>
                          <a:srgbClr val="333333"/>
                        </a:solidFill>
                        <a:latin typeface="Arial"/>
                        <a:ea typeface="Arial"/>
                        <a:cs typeface="Arial"/>
                        <a:sym typeface="Arial"/>
                      </a:endParaRPr>
                    </a:p>
                  </a:txBody>
                  <a:tcPr marL="56475" marR="56475" marT="0" marB="0" anchor="ctr">
                    <a:lnL w="9525" cap="flat" cmpd="sng">
                      <a:solidFill>
                        <a:srgbClr val="595959"/>
                      </a:solidFill>
                      <a:prstDash val="solid"/>
                      <a:round/>
                      <a:headEnd type="none" w="sm" len="sm"/>
                      <a:tailEnd type="none" w="sm" len="sm"/>
                    </a:lnL>
                    <a:lnR w="9525" cap="flat" cmpd="sng">
                      <a:solidFill>
                        <a:srgbClr val="595959"/>
                      </a:solidFill>
                      <a:prstDash val="solid"/>
                      <a:round/>
                      <a:headEnd type="none" w="sm" len="sm"/>
                      <a:tailEnd type="none" w="sm" len="sm"/>
                    </a:lnR>
                    <a:lnT w="9525" cap="flat" cmpd="sng">
                      <a:solidFill>
                        <a:srgbClr val="595959"/>
                      </a:solidFill>
                      <a:prstDash val="solid"/>
                      <a:round/>
                      <a:headEnd type="none" w="sm" len="sm"/>
                      <a:tailEnd type="none" w="sm" len="sm"/>
                    </a:lnT>
                    <a:lnB w="9525" cap="flat" cmpd="sng">
                      <a:solidFill>
                        <a:srgbClr val="59595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ru-RU" sz="1100" b="0" i="0" u="none" strike="noStrike" cap="none" dirty="0">
                          <a:solidFill>
                            <a:srgbClr val="333333"/>
                          </a:solidFill>
                          <a:latin typeface="Arial"/>
                          <a:ea typeface="Arial"/>
                          <a:cs typeface="Arial"/>
                          <a:sym typeface="Arial"/>
                        </a:rPr>
                        <a:t>Экскурсии. Лекции. Архитектурные туры.</a:t>
                      </a:r>
                      <a:endParaRPr sz="1100" b="0" i="0" u="none" strike="noStrike" cap="none" dirty="0">
                        <a:solidFill>
                          <a:srgbClr val="333333"/>
                        </a:solidFill>
                        <a:latin typeface="Arial"/>
                        <a:ea typeface="Arial"/>
                        <a:cs typeface="Arial"/>
                        <a:sym typeface="Arial"/>
                      </a:endParaRPr>
                    </a:p>
                  </a:txBody>
                  <a:tcPr marL="56475" marR="56475" marT="0" marB="0" anchor="ctr">
                    <a:lnL w="9525" cap="flat" cmpd="sng">
                      <a:solidFill>
                        <a:srgbClr val="595959"/>
                      </a:solidFill>
                      <a:prstDash val="solid"/>
                      <a:round/>
                      <a:headEnd type="none" w="sm" len="sm"/>
                      <a:tailEnd type="none" w="sm" len="sm"/>
                    </a:lnL>
                    <a:lnR w="9525" cap="flat" cmpd="sng">
                      <a:solidFill>
                        <a:srgbClr val="595959"/>
                      </a:solidFill>
                      <a:prstDash val="solid"/>
                      <a:round/>
                      <a:headEnd type="none" w="sm" len="sm"/>
                      <a:tailEnd type="none" w="sm" len="sm"/>
                    </a:lnR>
                    <a:lnT w="9525" cap="flat" cmpd="sng">
                      <a:solidFill>
                        <a:srgbClr val="595959"/>
                      </a:solidFill>
                      <a:prstDash val="solid"/>
                      <a:round/>
                      <a:headEnd type="none" w="sm" len="sm"/>
                      <a:tailEnd type="none" w="sm" len="sm"/>
                    </a:lnT>
                    <a:lnB w="9525" cap="flat" cmpd="sng">
                      <a:solidFill>
                        <a:srgbClr val="59595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ru-RU" sz="1100" b="0" i="0" u="none" strike="noStrike" cap="none" dirty="0">
                          <a:solidFill>
                            <a:srgbClr val="333333"/>
                          </a:solidFill>
                          <a:latin typeface="Arial"/>
                          <a:ea typeface="Arial"/>
                          <a:cs typeface="Arial"/>
                          <a:sym typeface="Arial"/>
                        </a:rPr>
                        <a:t>Экскурсии по Москве.</a:t>
                      </a:r>
                    </a:p>
                    <a:p>
                      <a:pPr marL="0" marR="0" lvl="0" indent="0" algn="ctr" rtl="0">
                        <a:lnSpc>
                          <a:spcPct val="100000"/>
                        </a:lnSpc>
                        <a:spcBef>
                          <a:spcPts val="0"/>
                        </a:spcBef>
                        <a:spcAft>
                          <a:spcPts val="0"/>
                        </a:spcAft>
                        <a:buClr>
                          <a:srgbClr val="000000"/>
                        </a:buClr>
                        <a:buSzPts val="1100"/>
                        <a:buFont typeface="Arial"/>
                        <a:buNone/>
                      </a:pPr>
                      <a:r>
                        <a:rPr lang="ru-RU" sz="1100" b="0" i="0" u="none" strike="noStrike" cap="none" dirty="0">
                          <a:solidFill>
                            <a:srgbClr val="333333"/>
                          </a:solidFill>
                          <a:latin typeface="Arial"/>
                          <a:ea typeface="Arial"/>
                          <a:cs typeface="Arial"/>
                          <a:sym typeface="Arial"/>
                        </a:rPr>
                        <a:t>Однодневные туры из Москвы</a:t>
                      </a:r>
                      <a:endParaRPr sz="1100" b="0" i="0" u="none" strike="noStrike" cap="none" dirty="0">
                        <a:solidFill>
                          <a:srgbClr val="333333"/>
                        </a:solidFill>
                        <a:latin typeface="Arial"/>
                        <a:ea typeface="Arial"/>
                        <a:cs typeface="Arial"/>
                        <a:sym typeface="Arial"/>
                      </a:endParaRPr>
                    </a:p>
                  </a:txBody>
                  <a:tcPr marL="56475" marR="56475" marT="0" marB="0" anchor="ctr">
                    <a:lnL w="9525" cap="flat" cmpd="sng">
                      <a:solidFill>
                        <a:srgbClr val="595959"/>
                      </a:solidFill>
                      <a:prstDash val="solid"/>
                      <a:round/>
                      <a:headEnd type="none" w="sm" len="sm"/>
                      <a:tailEnd type="none" w="sm" len="sm"/>
                    </a:lnL>
                    <a:lnR w="9525" cap="flat" cmpd="sng" algn="ctr">
                      <a:solidFill>
                        <a:srgbClr val="595959"/>
                      </a:solidFill>
                      <a:prstDash val="solid"/>
                      <a:round/>
                      <a:headEnd type="none" w="sm" len="sm"/>
                      <a:tailEnd type="none" w="sm" len="sm"/>
                    </a:lnR>
                    <a:lnT w="9525" cap="flat" cmpd="sng">
                      <a:solidFill>
                        <a:srgbClr val="595959"/>
                      </a:solidFill>
                      <a:prstDash val="solid"/>
                      <a:round/>
                      <a:headEnd type="none" w="sm" len="sm"/>
                      <a:tailEnd type="none" w="sm" len="sm"/>
                    </a:lnT>
                    <a:lnB w="9525" cap="flat" cmpd="sng">
                      <a:solidFill>
                        <a:srgbClr val="59595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ru-RU" sz="1100" b="0" i="0" u="none" strike="noStrike" cap="none" dirty="0">
                          <a:solidFill>
                            <a:srgbClr val="333333"/>
                          </a:solidFill>
                          <a:latin typeface="Arial"/>
                          <a:ea typeface="Arial"/>
                          <a:cs typeface="Arial"/>
                          <a:sym typeface="Arial"/>
                        </a:rPr>
                        <a:t>Готовые маршруты прогулок прямо у вас в телефоне – c историческими справками и увлекательными загадками. Показываем город с непривычных ракурсов.</a:t>
                      </a:r>
                      <a:endParaRPr sz="1100" b="0" i="0" u="none" strike="noStrike" cap="none" dirty="0">
                        <a:solidFill>
                          <a:srgbClr val="333333"/>
                        </a:solidFill>
                        <a:latin typeface="Arial"/>
                        <a:ea typeface="Arial"/>
                        <a:cs typeface="Arial"/>
                        <a:sym typeface="Arial"/>
                      </a:endParaRPr>
                    </a:p>
                  </a:txBody>
                  <a:tcPr marL="56475" marR="56475" marT="0" marB="0" anchor="ctr">
                    <a:lnL w="9525" cap="flat" cmpd="sng">
                      <a:solidFill>
                        <a:srgbClr val="595959"/>
                      </a:solidFill>
                      <a:prstDash val="solid"/>
                      <a:round/>
                      <a:headEnd type="none" w="sm" len="sm"/>
                      <a:tailEnd type="none" w="sm" len="sm"/>
                    </a:lnL>
                    <a:lnR w="9525" cap="flat" cmpd="sng">
                      <a:solidFill>
                        <a:srgbClr val="595959"/>
                      </a:solidFill>
                      <a:prstDash val="solid"/>
                      <a:round/>
                      <a:headEnd type="none" w="sm" len="sm"/>
                      <a:tailEnd type="none" w="sm" len="sm"/>
                    </a:lnR>
                    <a:lnT w="9525" cap="flat" cmpd="sng" algn="ctr">
                      <a:solidFill>
                        <a:srgbClr val="595959"/>
                      </a:solidFill>
                      <a:prstDash val="solid"/>
                      <a:round/>
                      <a:headEnd type="none" w="sm" len="sm"/>
                      <a:tailEnd type="none" w="sm" len="sm"/>
                    </a:lnT>
                    <a:lnB w="9525" cap="flat" cmpd="sng">
                      <a:solidFill>
                        <a:srgbClr val="595959"/>
                      </a:solidFill>
                      <a:prstDash val="solid"/>
                      <a:round/>
                      <a:headEnd type="none" w="sm" len="sm"/>
                      <a:tailEnd type="none" w="sm" len="sm"/>
                    </a:lnB>
                  </a:tcPr>
                </a:tc>
                <a:extLst>
                  <a:ext uri="{0D108BD9-81ED-4DB2-BD59-A6C34878D82A}">
                    <a16:rowId xmlns:a16="http://schemas.microsoft.com/office/drawing/2014/main" xmlns="" val="1279437909"/>
                  </a:ext>
                </a:extLst>
              </a:tr>
            </a:tbl>
          </a:graphicData>
        </a:graphic>
      </p:graphicFrame>
      <p:pic>
        <p:nvPicPr>
          <p:cNvPr id="11" name="Picture 2">
            <a:extLst>
              <a:ext uri="{FF2B5EF4-FFF2-40B4-BE49-F238E27FC236}">
                <a16:creationId xmlns:a16="http://schemas.microsoft.com/office/drawing/2014/main" xmlns="" id="{FF8900FB-4CA5-4AE4-87C0-ABD6FA5F8771}"/>
              </a:ext>
            </a:extLst>
          </p:cNvPr>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6632644" y="5378595"/>
            <a:ext cx="1320440" cy="1320440"/>
          </a:xfrm>
          <a:prstGeom prst="rect">
            <a:avLst/>
          </a:prstGeom>
          <a:noFill/>
          <a:extLst>
            <a:ext uri="{909E8E84-426E-40DD-AFC4-6F175D3DCCD1}">
              <a14:hiddenFill xmlns:a14="http://schemas.microsoft.com/office/drawing/2010/main" xmlns="">
                <a:solidFill>
                  <a:srgbClr val="FFFFFF"/>
                </a:solidFill>
              </a14:hiddenFill>
            </a:ext>
          </a:extLst>
        </p:spPr>
      </p:pic>
      <p:pic>
        <p:nvPicPr>
          <p:cNvPr id="9" name="Рисунок 8">
            <a:extLst>
              <a:ext uri="{FF2B5EF4-FFF2-40B4-BE49-F238E27FC236}">
                <a16:creationId xmlns:a16="http://schemas.microsoft.com/office/drawing/2014/main" xmlns="" id="{0D40D0EF-4EC3-4326-8890-006B4871E200}"/>
              </a:ext>
            </a:extLst>
          </p:cNvPr>
          <p:cNvPicPr>
            <a:picLocks noChangeAspect="1"/>
          </p:cNvPicPr>
          <p:nvPr/>
        </p:nvPicPr>
        <p:blipFill>
          <a:blip r:embed="rId7"/>
          <a:stretch>
            <a:fillRect/>
          </a:stretch>
        </p:blipFill>
        <p:spPr>
          <a:xfrm>
            <a:off x="9617341" y="5113627"/>
            <a:ext cx="1585987" cy="1522548"/>
          </a:xfrm>
          <a:prstGeom prst="rect">
            <a:avLst/>
          </a:prstGeom>
        </p:spPr>
      </p:pic>
      <p:pic>
        <p:nvPicPr>
          <p:cNvPr id="13" name="Рисунок 12">
            <a:extLst>
              <a:ext uri="{FF2B5EF4-FFF2-40B4-BE49-F238E27FC236}">
                <a16:creationId xmlns:a16="http://schemas.microsoft.com/office/drawing/2014/main" xmlns="" id="{ADA009CD-75FB-4A82-9FFA-D10C854F81DB}"/>
              </a:ext>
            </a:extLst>
          </p:cNvPr>
          <p:cNvPicPr>
            <a:picLocks noChangeAspect="1"/>
          </p:cNvPicPr>
          <p:nvPr/>
        </p:nvPicPr>
        <p:blipFill>
          <a:blip r:embed="rId8"/>
          <a:stretch>
            <a:fillRect/>
          </a:stretch>
        </p:blipFill>
        <p:spPr>
          <a:xfrm>
            <a:off x="535931" y="5353010"/>
            <a:ext cx="1228948" cy="1228948"/>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g29dfee8460b_0_6"/>
          <p:cNvSpPr txBox="1">
            <a:spLocks noGrp="1"/>
          </p:cNvSpPr>
          <p:nvPr>
            <p:ph type="title"/>
          </p:nvPr>
        </p:nvSpPr>
        <p:spPr>
          <a:xfrm>
            <a:off x="202173" y="318641"/>
            <a:ext cx="10515000" cy="800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ru-RU" dirty="0" err="1"/>
              <a:t>Road</a:t>
            </a:r>
            <a:r>
              <a:rPr lang="ru-RU" dirty="0"/>
              <a:t> </a:t>
            </a:r>
            <a:r>
              <a:rPr lang="ru-RU" dirty="0" err="1"/>
              <a:t>Map</a:t>
            </a:r>
            <a:r>
              <a:rPr lang="ru-RU" dirty="0"/>
              <a:t>  на будущее</a:t>
            </a:r>
            <a:endParaRPr dirty="0"/>
          </a:p>
        </p:txBody>
      </p:sp>
      <p:sp>
        <p:nvSpPr>
          <p:cNvPr id="89" name="Google Shape;89;g29dfee8460b_0_6"/>
          <p:cNvSpPr txBox="1"/>
          <p:nvPr/>
        </p:nvSpPr>
        <p:spPr>
          <a:xfrm>
            <a:off x="1750750" y="1828800"/>
            <a:ext cx="104784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19" name="Google Shape;150;p13">
            <a:extLst>
              <a:ext uri="{FF2B5EF4-FFF2-40B4-BE49-F238E27FC236}">
                <a16:creationId xmlns:a16="http://schemas.microsoft.com/office/drawing/2014/main" xmlns="" id="{A464D9C0-639D-4565-93B5-CF3105B2F3C5}"/>
              </a:ext>
            </a:extLst>
          </p:cNvPr>
          <p:cNvSpPr/>
          <p:nvPr/>
        </p:nvSpPr>
        <p:spPr>
          <a:xfrm>
            <a:off x="1" y="985411"/>
            <a:ext cx="11519554" cy="5553948"/>
          </a:xfrm>
          <a:prstGeom prst="rect">
            <a:avLst/>
          </a:prstGeom>
          <a:solidFill>
            <a:schemeClr val="lt2"/>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 name="Google Shape;151;p13">
            <a:extLst>
              <a:ext uri="{FF2B5EF4-FFF2-40B4-BE49-F238E27FC236}">
                <a16:creationId xmlns:a16="http://schemas.microsoft.com/office/drawing/2014/main" xmlns="" id="{314B84C4-82AA-4447-BE93-02D21D0C0827}"/>
              </a:ext>
            </a:extLst>
          </p:cNvPr>
          <p:cNvSpPr txBox="1"/>
          <p:nvPr/>
        </p:nvSpPr>
        <p:spPr>
          <a:xfrm>
            <a:off x="540196" y="4020810"/>
            <a:ext cx="759795" cy="1615437"/>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12000"/>
              <a:buFont typeface="Arial"/>
              <a:buNone/>
            </a:pPr>
            <a:r>
              <a:rPr lang="ru-RU" sz="12000" b="0" i="0" u="none" strike="noStrike" cap="none" dirty="0">
                <a:solidFill>
                  <a:srgbClr val="FFFFFF"/>
                </a:solidFill>
                <a:latin typeface="Arial"/>
                <a:ea typeface="Arial"/>
                <a:cs typeface="Arial"/>
                <a:sym typeface="Arial"/>
              </a:rPr>
              <a:t>1</a:t>
            </a:r>
            <a:endParaRPr sz="1400" b="0" i="0" u="none" strike="noStrike" cap="none" dirty="0">
              <a:solidFill>
                <a:srgbClr val="000000"/>
              </a:solidFill>
              <a:latin typeface="Arial"/>
              <a:ea typeface="Arial"/>
              <a:cs typeface="Arial"/>
              <a:sym typeface="Arial"/>
            </a:endParaRPr>
          </a:p>
        </p:txBody>
      </p:sp>
      <p:sp>
        <p:nvSpPr>
          <p:cNvPr id="22" name="Google Shape;153;p13">
            <a:extLst>
              <a:ext uri="{FF2B5EF4-FFF2-40B4-BE49-F238E27FC236}">
                <a16:creationId xmlns:a16="http://schemas.microsoft.com/office/drawing/2014/main" xmlns="" id="{F2CC6967-5C47-473E-8777-1B735996E8F5}"/>
              </a:ext>
            </a:extLst>
          </p:cNvPr>
          <p:cNvSpPr txBox="1"/>
          <p:nvPr/>
        </p:nvSpPr>
        <p:spPr>
          <a:xfrm>
            <a:off x="4435431" y="2227308"/>
            <a:ext cx="3321138" cy="1938952"/>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12000"/>
              <a:buFont typeface="Arial"/>
              <a:buNone/>
            </a:pPr>
            <a:r>
              <a:rPr lang="ru-RU" sz="12000" b="0" i="0" u="none" strike="noStrike" cap="none" dirty="0">
                <a:solidFill>
                  <a:srgbClr val="FFFFFF"/>
                </a:solidFill>
                <a:latin typeface="Arial"/>
                <a:ea typeface="Arial"/>
                <a:cs typeface="Arial"/>
                <a:sym typeface="Arial"/>
              </a:rPr>
              <a:t>2-3</a:t>
            </a:r>
            <a:endParaRPr sz="1400" b="0" i="0" u="none" strike="noStrike" cap="none" dirty="0">
              <a:solidFill>
                <a:srgbClr val="000000"/>
              </a:solidFill>
              <a:latin typeface="Arial"/>
              <a:ea typeface="Arial"/>
              <a:cs typeface="Arial"/>
              <a:sym typeface="Arial"/>
            </a:endParaRPr>
          </a:p>
        </p:txBody>
      </p:sp>
      <p:sp>
        <p:nvSpPr>
          <p:cNvPr id="23" name="Google Shape;154;p13">
            <a:extLst>
              <a:ext uri="{FF2B5EF4-FFF2-40B4-BE49-F238E27FC236}">
                <a16:creationId xmlns:a16="http://schemas.microsoft.com/office/drawing/2014/main" xmlns="" id="{26117B49-2F2F-4BFF-A9B0-414493CAF2B0}"/>
              </a:ext>
            </a:extLst>
          </p:cNvPr>
          <p:cNvSpPr txBox="1"/>
          <p:nvPr/>
        </p:nvSpPr>
        <p:spPr>
          <a:xfrm>
            <a:off x="8181772" y="826017"/>
            <a:ext cx="3201675" cy="1938952"/>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12000"/>
              <a:buFont typeface="Arial"/>
              <a:buNone/>
            </a:pPr>
            <a:r>
              <a:rPr lang="ru-RU" sz="12000" b="0" i="0" u="none" strike="noStrike" cap="none" dirty="0">
                <a:solidFill>
                  <a:srgbClr val="FFFFFF"/>
                </a:solidFill>
                <a:latin typeface="Arial"/>
                <a:ea typeface="Arial"/>
                <a:cs typeface="Arial"/>
                <a:sym typeface="Arial"/>
              </a:rPr>
              <a:t>4-5</a:t>
            </a:r>
            <a:endParaRPr sz="1400" b="0" i="0" u="none" strike="noStrike" cap="none" dirty="0">
              <a:solidFill>
                <a:srgbClr val="000000"/>
              </a:solidFill>
              <a:latin typeface="Arial"/>
              <a:ea typeface="Arial"/>
              <a:cs typeface="Arial"/>
              <a:sym typeface="Arial"/>
            </a:endParaRPr>
          </a:p>
        </p:txBody>
      </p:sp>
      <p:sp>
        <p:nvSpPr>
          <p:cNvPr id="24" name="Google Shape;155;p13">
            <a:extLst>
              <a:ext uri="{FF2B5EF4-FFF2-40B4-BE49-F238E27FC236}">
                <a16:creationId xmlns:a16="http://schemas.microsoft.com/office/drawing/2014/main" xmlns="" id="{30BEE826-024F-4A35-A615-13DC179497A3}"/>
              </a:ext>
            </a:extLst>
          </p:cNvPr>
          <p:cNvSpPr txBox="1"/>
          <p:nvPr/>
        </p:nvSpPr>
        <p:spPr>
          <a:xfrm>
            <a:off x="2108001" y="2481223"/>
            <a:ext cx="2327429" cy="1077178"/>
          </a:xfrm>
          <a:prstGeom prst="rect">
            <a:avLst/>
          </a:prstGeom>
          <a:noFill/>
          <a:ln>
            <a:noFill/>
          </a:ln>
        </p:spPr>
        <p:txBody>
          <a:bodyPr spcFirstLastPara="1" wrap="square" lIns="45700" tIns="45700" rIns="45700" bIns="45700" anchor="t" anchorCtr="0">
            <a:spAutoFit/>
          </a:bodyPr>
          <a:lstStyle/>
          <a:p>
            <a:pPr lvl="0">
              <a:buSzPts val="1600"/>
            </a:pPr>
            <a:r>
              <a:rPr lang="ru-RU" sz="1600" dirty="0">
                <a:solidFill>
                  <a:srgbClr val="1B1B1B"/>
                </a:solidFill>
              </a:rPr>
              <a:t>1.Масштабирование</a:t>
            </a:r>
          </a:p>
          <a:p>
            <a:pPr lvl="0">
              <a:buSzPts val="1600"/>
            </a:pPr>
            <a:r>
              <a:rPr lang="ru-RU" sz="1600" dirty="0">
                <a:solidFill>
                  <a:srgbClr val="1B1B1B"/>
                </a:solidFill>
              </a:rPr>
              <a:t>2.Углубление контента</a:t>
            </a:r>
          </a:p>
          <a:p>
            <a:pPr lvl="0">
              <a:buSzPts val="1600"/>
            </a:pPr>
            <a:r>
              <a:rPr lang="ru-RU" sz="1600" dirty="0">
                <a:solidFill>
                  <a:srgbClr val="1B1B1B"/>
                </a:solidFill>
              </a:rPr>
              <a:t>3.Повышение удобства использования</a:t>
            </a:r>
            <a:endParaRPr sz="1400" b="0" i="0" u="none" strike="noStrike" cap="none" dirty="0">
              <a:solidFill>
                <a:srgbClr val="000000"/>
              </a:solidFill>
              <a:latin typeface="Arial"/>
              <a:ea typeface="Arial"/>
              <a:cs typeface="Arial"/>
              <a:sym typeface="Arial"/>
            </a:endParaRPr>
          </a:p>
        </p:txBody>
      </p:sp>
      <p:sp>
        <p:nvSpPr>
          <p:cNvPr id="25" name="Google Shape;156;p13">
            <a:extLst>
              <a:ext uri="{FF2B5EF4-FFF2-40B4-BE49-F238E27FC236}">
                <a16:creationId xmlns:a16="http://schemas.microsoft.com/office/drawing/2014/main" xmlns="" id="{96B7F266-5466-4B80-BCA8-EE0DAD8C2CB1}"/>
              </a:ext>
            </a:extLst>
          </p:cNvPr>
          <p:cNvSpPr txBox="1"/>
          <p:nvPr/>
        </p:nvSpPr>
        <p:spPr>
          <a:xfrm>
            <a:off x="1282351" y="5005817"/>
            <a:ext cx="3376029" cy="1323399"/>
          </a:xfrm>
          <a:prstGeom prst="rect">
            <a:avLst/>
          </a:prstGeom>
          <a:noFill/>
          <a:ln>
            <a:noFill/>
          </a:ln>
        </p:spPr>
        <p:txBody>
          <a:bodyPr spcFirstLastPara="1" wrap="square" lIns="45700" tIns="45700" rIns="45700" bIns="45700" anchor="t" anchorCtr="0">
            <a:spAutoFit/>
          </a:bodyPr>
          <a:lstStyle/>
          <a:p>
            <a:pPr lvl="0">
              <a:buSzPts val="1600"/>
            </a:pPr>
            <a:r>
              <a:rPr lang="ru-RU" sz="1600" dirty="0">
                <a:solidFill>
                  <a:srgbClr val="1B1B1B"/>
                </a:solidFill>
              </a:rPr>
              <a:t>1. Создание и развитие платформы</a:t>
            </a:r>
          </a:p>
          <a:p>
            <a:pPr lvl="0">
              <a:buSzPts val="1600"/>
            </a:pPr>
            <a:r>
              <a:rPr lang="ru-RU" sz="1600" dirty="0">
                <a:solidFill>
                  <a:srgbClr val="1B1B1B"/>
                </a:solidFill>
              </a:rPr>
              <a:t>2. Маркетинг и привлечение клиентов</a:t>
            </a:r>
          </a:p>
          <a:p>
            <a:pPr lvl="0">
              <a:buSzPts val="1600"/>
            </a:pPr>
            <a:r>
              <a:rPr lang="ru-RU" sz="1600" dirty="0">
                <a:solidFill>
                  <a:srgbClr val="1B1B1B"/>
                </a:solidFill>
              </a:rPr>
              <a:t>3. Анализ метрик</a:t>
            </a:r>
            <a:endParaRPr sz="1400" b="0" i="0" u="none" strike="noStrike" cap="none" dirty="0">
              <a:solidFill>
                <a:srgbClr val="000000"/>
              </a:solidFill>
              <a:latin typeface="Arial"/>
              <a:ea typeface="Arial"/>
              <a:cs typeface="Arial"/>
              <a:sym typeface="Arial"/>
            </a:endParaRPr>
          </a:p>
        </p:txBody>
      </p:sp>
      <p:sp>
        <p:nvSpPr>
          <p:cNvPr id="26" name="Google Shape;157;p13">
            <a:extLst>
              <a:ext uri="{FF2B5EF4-FFF2-40B4-BE49-F238E27FC236}">
                <a16:creationId xmlns:a16="http://schemas.microsoft.com/office/drawing/2014/main" xmlns="" id="{36EC479E-D3F5-441B-B324-05FF2022AF02}"/>
              </a:ext>
            </a:extLst>
          </p:cNvPr>
          <p:cNvSpPr txBox="1"/>
          <p:nvPr/>
        </p:nvSpPr>
        <p:spPr>
          <a:xfrm>
            <a:off x="7788434" y="2894076"/>
            <a:ext cx="2871158" cy="1077178"/>
          </a:xfrm>
          <a:prstGeom prst="rect">
            <a:avLst/>
          </a:prstGeom>
          <a:noFill/>
          <a:ln>
            <a:noFill/>
          </a:ln>
        </p:spPr>
        <p:txBody>
          <a:bodyPr spcFirstLastPara="1" wrap="square" lIns="45700" tIns="45700" rIns="45700" bIns="45700" anchor="t" anchorCtr="0">
            <a:spAutoFit/>
          </a:bodyPr>
          <a:lstStyle/>
          <a:p>
            <a:pPr lvl="0">
              <a:buSzPts val="1600"/>
            </a:pPr>
            <a:r>
              <a:rPr lang="ru-RU" sz="1600" dirty="0">
                <a:solidFill>
                  <a:srgbClr val="1B1B1B"/>
                </a:solidFill>
              </a:rPr>
              <a:t>1.Расширение продуктовой линейки</a:t>
            </a:r>
          </a:p>
          <a:p>
            <a:pPr lvl="0">
              <a:buSzPts val="1600"/>
            </a:pPr>
            <a:r>
              <a:rPr lang="ru-RU" sz="1600" dirty="0">
                <a:solidFill>
                  <a:srgbClr val="1B1B1B"/>
                </a:solidFill>
              </a:rPr>
              <a:t>2.Масштабирование бизнеса</a:t>
            </a:r>
          </a:p>
          <a:p>
            <a:pPr lvl="0">
              <a:buSzPts val="1600"/>
            </a:pPr>
            <a:r>
              <a:rPr lang="ru-RU" sz="1600" dirty="0">
                <a:solidFill>
                  <a:srgbClr val="1B1B1B"/>
                </a:solidFill>
              </a:rPr>
              <a:t>3.Глобальное расширение</a:t>
            </a:r>
            <a:endParaRPr sz="1400" b="0" i="0" u="none" strike="noStrike" cap="none" dirty="0">
              <a:solidFill>
                <a:srgbClr val="000000"/>
              </a:solidFill>
              <a:latin typeface="Arial"/>
              <a:ea typeface="Arial"/>
              <a:cs typeface="Arial"/>
              <a:sym typeface="Arial"/>
            </a:endParaRPr>
          </a:p>
        </p:txBody>
      </p:sp>
      <p:sp>
        <p:nvSpPr>
          <p:cNvPr id="27" name="Google Shape;158;p13">
            <a:extLst>
              <a:ext uri="{FF2B5EF4-FFF2-40B4-BE49-F238E27FC236}">
                <a16:creationId xmlns:a16="http://schemas.microsoft.com/office/drawing/2014/main" xmlns="" id="{CB8C0F58-E954-48F2-B66B-1AAB1423C863}"/>
              </a:ext>
            </a:extLst>
          </p:cNvPr>
          <p:cNvSpPr txBox="1"/>
          <p:nvPr/>
        </p:nvSpPr>
        <p:spPr>
          <a:xfrm>
            <a:off x="8017021" y="5354480"/>
            <a:ext cx="3366426" cy="1077178"/>
          </a:xfrm>
          <a:prstGeom prst="rect">
            <a:avLst/>
          </a:prstGeom>
          <a:noFill/>
          <a:ln>
            <a:noFill/>
          </a:ln>
        </p:spPr>
        <p:txBody>
          <a:bodyPr spcFirstLastPara="1" wrap="square" lIns="45700" tIns="45700" rIns="45700" bIns="45700" anchor="t" anchorCtr="0">
            <a:spAutoFit/>
          </a:bodyPr>
          <a:lstStyle/>
          <a:p>
            <a:pPr lvl="0">
              <a:buSzPts val="1600"/>
            </a:pPr>
            <a:r>
              <a:rPr lang="ru-RU" sz="1600" dirty="0">
                <a:solidFill>
                  <a:srgbClr val="1B1B1B"/>
                </a:solidFill>
              </a:rPr>
              <a:t>Каналы продвижения:</a:t>
            </a:r>
          </a:p>
          <a:p>
            <a:pPr marL="285750" lvl="0" indent="-285750">
              <a:buSzPts val="1600"/>
              <a:buFont typeface="Arial" panose="020B0604020202020204" pitchFamily="34" charset="0"/>
              <a:buChar char="•"/>
            </a:pPr>
            <a:r>
              <a:rPr lang="ru-RU" sz="1600" dirty="0">
                <a:solidFill>
                  <a:srgbClr val="8E01FF"/>
                </a:solidFill>
              </a:rPr>
              <a:t>Сарафанное радио</a:t>
            </a:r>
          </a:p>
          <a:p>
            <a:pPr marL="285750" lvl="0" indent="-285750">
              <a:buSzPts val="1600"/>
              <a:buFont typeface="Arial" panose="020B0604020202020204" pitchFamily="34" charset="0"/>
              <a:buChar char="•"/>
            </a:pPr>
            <a:r>
              <a:rPr lang="ru-RU" sz="1600" dirty="0">
                <a:solidFill>
                  <a:srgbClr val="8E01FF"/>
                </a:solidFill>
              </a:rPr>
              <a:t>Таргетированная реклама</a:t>
            </a:r>
          </a:p>
          <a:p>
            <a:pPr marL="285750" lvl="0" indent="-285750">
              <a:buSzPts val="1600"/>
              <a:buFont typeface="Arial" panose="020B0604020202020204" pitchFamily="34" charset="0"/>
              <a:buChar char="•"/>
            </a:pPr>
            <a:r>
              <a:rPr lang="ru-RU" sz="1600" dirty="0">
                <a:solidFill>
                  <a:srgbClr val="8E01FF"/>
                </a:solidFill>
              </a:rPr>
              <a:t>Сотрудничество и партнерства</a:t>
            </a:r>
            <a:endParaRPr sz="1400" b="0" i="0" u="none" strike="noStrike" cap="none" dirty="0">
              <a:solidFill>
                <a:srgbClr val="8E01FF"/>
              </a:solidFill>
              <a:latin typeface="Arial"/>
              <a:ea typeface="Arial"/>
              <a:cs typeface="Arial"/>
              <a:sym typeface="Arial"/>
            </a:endParaRPr>
          </a:p>
        </p:txBody>
      </p:sp>
      <p:sp>
        <p:nvSpPr>
          <p:cNvPr id="28" name="Google Shape;159;p13">
            <a:extLst>
              <a:ext uri="{FF2B5EF4-FFF2-40B4-BE49-F238E27FC236}">
                <a16:creationId xmlns:a16="http://schemas.microsoft.com/office/drawing/2014/main" xmlns="" id="{E511FDBE-B21F-4809-A1B2-D4A07F49AF10}"/>
              </a:ext>
            </a:extLst>
          </p:cNvPr>
          <p:cNvSpPr/>
          <p:nvPr/>
        </p:nvSpPr>
        <p:spPr>
          <a:xfrm flipV="1">
            <a:off x="1299992" y="3638098"/>
            <a:ext cx="3135440" cy="1303347"/>
          </a:xfrm>
          <a:custGeom>
            <a:avLst/>
            <a:gdLst/>
            <a:ahLst/>
            <a:cxnLst/>
            <a:rect l="l" t="t" r="r" b="b"/>
            <a:pathLst>
              <a:path w="21600" h="21600" extrusionOk="0">
                <a:moveTo>
                  <a:pt x="0" y="0"/>
                </a:moveTo>
                <a:lnTo>
                  <a:pt x="10800" y="0"/>
                </a:lnTo>
                <a:lnTo>
                  <a:pt x="10800" y="21600"/>
                </a:lnTo>
                <a:lnTo>
                  <a:pt x="21600" y="21600"/>
                </a:lnTo>
              </a:path>
            </a:pathLst>
          </a:custGeom>
          <a:noFill/>
          <a:ln w="63500" cap="flat" cmpd="sng">
            <a:solidFill>
              <a:srgbClr val="FCAF17"/>
            </a:solidFill>
            <a:prstDash val="solid"/>
            <a:miter lim="8000"/>
            <a:headEnd type="none" w="sm" len="sm"/>
            <a:tailEnd type="triangle" w="med" len="med"/>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 name="Google Shape;160;p13">
            <a:extLst>
              <a:ext uri="{FF2B5EF4-FFF2-40B4-BE49-F238E27FC236}">
                <a16:creationId xmlns:a16="http://schemas.microsoft.com/office/drawing/2014/main" xmlns="" id="{EB0CA020-175C-4627-BFAF-AAA5508CDF06}"/>
              </a:ext>
            </a:extLst>
          </p:cNvPr>
          <p:cNvSpPr/>
          <p:nvPr/>
        </p:nvSpPr>
        <p:spPr>
          <a:xfrm rot="10800000" flipH="1">
            <a:off x="6619753" y="2237681"/>
            <a:ext cx="1828805" cy="1066803"/>
          </a:xfrm>
          <a:custGeom>
            <a:avLst/>
            <a:gdLst/>
            <a:ahLst/>
            <a:cxnLst/>
            <a:rect l="l" t="t" r="r" b="b"/>
            <a:pathLst>
              <a:path w="21600" h="21600" extrusionOk="0">
                <a:moveTo>
                  <a:pt x="0" y="0"/>
                </a:moveTo>
                <a:lnTo>
                  <a:pt x="10800" y="0"/>
                </a:lnTo>
                <a:lnTo>
                  <a:pt x="10800" y="21600"/>
                </a:lnTo>
                <a:lnTo>
                  <a:pt x="21600" y="21600"/>
                </a:lnTo>
              </a:path>
            </a:pathLst>
          </a:custGeom>
          <a:noFill/>
          <a:ln w="63500" cap="flat" cmpd="sng">
            <a:solidFill>
              <a:srgbClr val="FCAF17"/>
            </a:solidFill>
            <a:prstDash val="solid"/>
            <a:miter lim="8000"/>
            <a:headEnd type="none" w="sm" len="sm"/>
            <a:tailEnd type="triangle" w="med" len="med"/>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g29dfee8460b_0_12"/>
          <p:cNvSpPr txBox="1">
            <a:spLocks noGrp="1"/>
          </p:cNvSpPr>
          <p:nvPr>
            <p:ph type="title"/>
          </p:nvPr>
        </p:nvSpPr>
        <p:spPr>
          <a:xfrm>
            <a:off x="202173" y="318641"/>
            <a:ext cx="10515000" cy="800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ru-RU"/>
              <a:t>Трекшн</a:t>
            </a:r>
            <a:endParaRPr/>
          </a:p>
          <a:p>
            <a:pPr marL="0" lvl="0" indent="0" algn="l" rtl="0">
              <a:spcBef>
                <a:spcPts val="0"/>
              </a:spcBef>
              <a:spcAft>
                <a:spcPts val="0"/>
              </a:spcAft>
              <a:buNone/>
            </a:pPr>
            <a:endParaRPr/>
          </a:p>
        </p:txBody>
      </p:sp>
      <p:sp>
        <p:nvSpPr>
          <p:cNvPr id="96" name="Google Shape;96;g29dfee8460b_0_12"/>
          <p:cNvSpPr txBox="1"/>
          <p:nvPr/>
        </p:nvSpPr>
        <p:spPr>
          <a:xfrm>
            <a:off x="395140" y="3293356"/>
            <a:ext cx="8249239" cy="1661963"/>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ru-RU" sz="1600" b="1" dirty="0"/>
              <a:t>На каком этапе вы сейчас находитесь? </a:t>
            </a:r>
          </a:p>
          <a:p>
            <a:pPr marL="0" lvl="0" indent="0" algn="l" rtl="0">
              <a:spcBef>
                <a:spcPts val="0"/>
              </a:spcBef>
              <a:spcAft>
                <a:spcPts val="0"/>
              </a:spcAft>
              <a:buNone/>
            </a:pPr>
            <a:r>
              <a:rPr lang="ru-RU" sz="1600" dirty="0"/>
              <a:t>Разработка бета-версии приложения</a:t>
            </a:r>
            <a:endParaRPr sz="1600" dirty="0"/>
          </a:p>
          <a:p>
            <a:pPr marL="0" lvl="0" indent="0" algn="l" rtl="0">
              <a:spcBef>
                <a:spcPts val="0"/>
              </a:spcBef>
              <a:spcAft>
                <a:spcPts val="0"/>
              </a:spcAft>
              <a:buNone/>
            </a:pPr>
            <a:r>
              <a:rPr lang="ru-RU" sz="1600" b="1" dirty="0"/>
              <a:t>Что уже было сделано? </a:t>
            </a:r>
          </a:p>
          <a:p>
            <a:pPr marL="0" lvl="0" indent="0" algn="l" rtl="0">
              <a:spcBef>
                <a:spcPts val="0"/>
              </a:spcBef>
              <a:spcAft>
                <a:spcPts val="0"/>
              </a:spcAft>
              <a:buNone/>
            </a:pPr>
            <a:r>
              <a:rPr lang="ru-RU" sz="1600" dirty="0"/>
              <a:t>Проведён анализ конкурентов, создание бизнес-модели, опрашивание оппонентов</a:t>
            </a:r>
            <a:endParaRPr sz="1600" dirty="0"/>
          </a:p>
          <a:p>
            <a:pPr marL="0" lvl="0" indent="0" algn="l" rtl="0">
              <a:spcBef>
                <a:spcPts val="0"/>
              </a:spcBef>
              <a:spcAft>
                <a:spcPts val="0"/>
              </a:spcAft>
              <a:buNone/>
            </a:pPr>
            <a:r>
              <a:rPr lang="ru-RU" sz="1600" b="1" dirty="0"/>
              <a:t>А что в ближайших планах? </a:t>
            </a:r>
          </a:p>
          <a:p>
            <a:pPr marL="0" lvl="0" indent="0" algn="l" rtl="0">
              <a:spcBef>
                <a:spcPts val="0"/>
              </a:spcBef>
              <a:spcAft>
                <a:spcPts val="0"/>
              </a:spcAft>
              <a:buNone/>
            </a:pPr>
            <a:r>
              <a:rPr lang="ru-RU" sz="1600" dirty="0"/>
              <a:t>Запуск готового бета-приложения и первые продажи</a:t>
            </a:r>
            <a:endParaRPr sz="1600" dirty="0"/>
          </a:p>
        </p:txBody>
      </p:sp>
      <p:graphicFrame>
        <p:nvGraphicFramePr>
          <p:cNvPr id="4" name="Таблица 3">
            <a:extLst>
              <a:ext uri="{FF2B5EF4-FFF2-40B4-BE49-F238E27FC236}">
                <a16:creationId xmlns:a16="http://schemas.microsoft.com/office/drawing/2014/main" xmlns="" id="{84A8EB46-FB88-4451-BA82-B51527DE0D0A}"/>
              </a:ext>
            </a:extLst>
          </p:cNvPr>
          <p:cNvGraphicFramePr>
            <a:graphicFrameLocks noGrp="1"/>
          </p:cNvGraphicFramePr>
          <p:nvPr>
            <p:extLst>
              <p:ext uri="{D42A27DB-BD31-4B8C-83A1-F6EECF244321}">
                <p14:modId xmlns:p14="http://schemas.microsoft.com/office/powerpoint/2010/main" xmlns="" val="2663618114"/>
              </p:ext>
            </p:extLst>
          </p:nvPr>
        </p:nvGraphicFramePr>
        <p:xfrm>
          <a:off x="395140" y="1178351"/>
          <a:ext cx="10813330" cy="1698696"/>
        </p:xfrm>
        <a:graphic>
          <a:graphicData uri="http://schemas.openxmlformats.org/drawingml/2006/table">
            <a:tbl>
              <a:tblPr/>
              <a:tblGrid>
                <a:gridCol w="868323">
                  <a:extLst>
                    <a:ext uri="{9D8B030D-6E8A-4147-A177-3AD203B41FA5}">
                      <a16:colId xmlns:a16="http://schemas.microsoft.com/office/drawing/2014/main" xmlns="" val="2367950439"/>
                    </a:ext>
                  </a:extLst>
                </a:gridCol>
                <a:gridCol w="895458">
                  <a:extLst>
                    <a:ext uri="{9D8B030D-6E8A-4147-A177-3AD203B41FA5}">
                      <a16:colId xmlns:a16="http://schemas.microsoft.com/office/drawing/2014/main" xmlns="" val="3769685094"/>
                    </a:ext>
                  </a:extLst>
                </a:gridCol>
                <a:gridCol w="1492430">
                  <a:extLst>
                    <a:ext uri="{9D8B030D-6E8A-4147-A177-3AD203B41FA5}">
                      <a16:colId xmlns:a16="http://schemas.microsoft.com/office/drawing/2014/main" xmlns="" val="3933811008"/>
                    </a:ext>
                  </a:extLst>
                </a:gridCol>
                <a:gridCol w="678377">
                  <a:extLst>
                    <a:ext uri="{9D8B030D-6E8A-4147-A177-3AD203B41FA5}">
                      <a16:colId xmlns:a16="http://schemas.microsoft.com/office/drawing/2014/main" xmlns="" val="2975758828"/>
                    </a:ext>
                  </a:extLst>
                </a:gridCol>
                <a:gridCol w="956511">
                  <a:extLst>
                    <a:ext uri="{9D8B030D-6E8A-4147-A177-3AD203B41FA5}">
                      <a16:colId xmlns:a16="http://schemas.microsoft.com/office/drawing/2014/main" xmlns="" val="3765272209"/>
                    </a:ext>
                  </a:extLst>
                </a:gridCol>
                <a:gridCol w="915809">
                  <a:extLst>
                    <a:ext uri="{9D8B030D-6E8A-4147-A177-3AD203B41FA5}">
                      <a16:colId xmlns:a16="http://schemas.microsoft.com/office/drawing/2014/main" xmlns="" val="2979188827"/>
                    </a:ext>
                  </a:extLst>
                </a:gridCol>
                <a:gridCol w="915809">
                  <a:extLst>
                    <a:ext uri="{9D8B030D-6E8A-4147-A177-3AD203B41FA5}">
                      <a16:colId xmlns:a16="http://schemas.microsoft.com/office/drawing/2014/main" xmlns="" val="573338501"/>
                    </a:ext>
                  </a:extLst>
                </a:gridCol>
                <a:gridCol w="1146457">
                  <a:extLst>
                    <a:ext uri="{9D8B030D-6E8A-4147-A177-3AD203B41FA5}">
                      <a16:colId xmlns:a16="http://schemas.microsoft.com/office/drawing/2014/main" xmlns="" val="3050508378"/>
                    </a:ext>
                  </a:extLst>
                </a:gridCol>
                <a:gridCol w="854756">
                  <a:extLst>
                    <a:ext uri="{9D8B030D-6E8A-4147-A177-3AD203B41FA5}">
                      <a16:colId xmlns:a16="http://schemas.microsoft.com/office/drawing/2014/main" xmlns="" val="3925671333"/>
                    </a:ext>
                  </a:extLst>
                </a:gridCol>
                <a:gridCol w="1078619">
                  <a:extLst>
                    <a:ext uri="{9D8B030D-6E8A-4147-A177-3AD203B41FA5}">
                      <a16:colId xmlns:a16="http://schemas.microsoft.com/office/drawing/2014/main" xmlns="" val="1183433525"/>
                    </a:ext>
                  </a:extLst>
                </a:gridCol>
                <a:gridCol w="1010781">
                  <a:extLst>
                    <a:ext uri="{9D8B030D-6E8A-4147-A177-3AD203B41FA5}">
                      <a16:colId xmlns:a16="http://schemas.microsoft.com/office/drawing/2014/main" xmlns="" val="3626699618"/>
                    </a:ext>
                  </a:extLst>
                </a:gridCol>
              </a:tblGrid>
              <a:tr h="558969">
                <a:tc>
                  <a:txBody>
                    <a:bodyPr/>
                    <a:lstStyle/>
                    <a:p>
                      <a:pPr rtl="0" fontAlgn="b"/>
                      <a:r>
                        <a:rPr lang="ru-RU" sz="1200" dirty="0">
                          <a:effectLst/>
                        </a:rPr>
                        <a:t>Декабрь 2023</a:t>
                      </a:r>
                    </a:p>
                  </a:txBody>
                  <a:tcPr marL="19791" marR="19791" marT="13194" marB="13194"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r>
                        <a:rPr lang="ru-RU" sz="1200">
                          <a:effectLst/>
                        </a:rPr>
                        <a:t>Декабрь 2023</a:t>
                      </a:r>
                    </a:p>
                  </a:txBody>
                  <a:tcPr marL="19791" marR="19791" marT="13194" marB="13194"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r>
                        <a:rPr lang="ru-RU" sz="1200">
                          <a:effectLst/>
                        </a:rPr>
                        <a:t>Январь 2024</a:t>
                      </a:r>
                    </a:p>
                  </a:txBody>
                  <a:tcPr marL="19791" marR="19791" marT="13194" marB="13194"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r>
                        <a:rPr lang="ru-RU" sz="1200">
                          <a:effectLst/>
                        </a:rPr>
                        <a:t>Март 2024</a:t>
                      </a:r>
                    </a:p>
                  </a:txBody>
                  <a:tcPr marL="19791" marR="19791" marT="13194" marB="13194"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r>
                        <a:rPr lang="ru-RU" sz="1200">
                          <a:effectLst/>
                        </a:rPr>
                        <a:t>Март- Апрель 2024</a:t>
                      </a:r>
                    </a:p>
                  </a:txBody>
                  <a:tcPr marL="19791" marR="19791" marT="13194" marB="13194"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r>
                        <a:rPr lang="ru-RU" sz="1200" dirty="0">
                          <a:effectLst/>
                        </a:rPr>
                        <a:t>Апрель 2024 г.</a:t>
                      </a:r>
                    </a:p>
                  </a:txBody>
                  <a:tcPr marL="19791" marR="19791" marT="13194" marB="13194"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r>
                        <a:rPr lang="ru-RU" sz="1200">
                          <a:effectLst/>
                        </a:rPr>
                        <a:t>Апрель - Июнь 2024</a:t>
                      </a:r>
                    </a:p>
                  </a:txBody>
                  <a:tcPr marL="19791" marR="19791" marT="13194" marB="13194"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r>
                        <a:rPr lang="ru-RU" sz="1200">
                          <a:effectLst/>
                        </a:rPr>
                        <a:t>Июль 2024</a:t>
                      </a:r>
                    </a:p>
                  </a:txBody>
                  <a:tcPr marL="19791" marR="19791" marT="13194" marB="13194"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r>
                        <a:rPr lang="ru-RU" sz="1200">
                          <a:effectLst/>
                        </a:rPr>
                        <a:t>Июль - Август 2024</a:t>
                      </a:r>
                    </a:p>
                  </a:txBody>
                  <a:tcPr marL="19791" marR="19791" marT="13194" marB="13194"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r>
                        <a:rPr lang="ru-RU" sz="1200">
                          <a:effectLst/>
                        </a:rPr>
                        <a:t>Сентябрь-Ноябрь 2024 г</a:t>
                      </a:r>
                    </a:p>
                  </a:txBody>
                  <a:tcPr marL="19791" marR="19791" marT="13194" marB="13194"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r>
                        <a:rPr lang="ru-RU" sz="1200">
                          <a:effectLst/>
                        </a:rPr>
                        <a:t>Декабрь 2024г.</a:t>
                      </a:r>
                    </a:p>
                  </a:txBody>
                  <a:tcPr marL="19791" marR="19791" marT="13194" marB="13194"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extLst>
                  <a:ext uri="{0D108BD9-81ED-4DB2-BD59-A6C34878D82A}">
                    <a16:rowId xmlns:a16="http://schemas.microsoft.com/office/drawing/2014/main" xmlns="" val="4177866430"/>
                  </a:ext>
                </a:extLst>
              </a:tr>
              <a:tr h="1102994">
                <a:tc>
                  <a:txBody>
                    <a:bodyPr/>
                    <a:lstStyle/>
                    <a:p>
                      <a:pPr rtl="0" fontAlgn="b"/>
                      <a:r>
                        <a:rPr lang="ru-RU" sz="1200">
                          <a:effectLst/>
                        </a:rPr>
                        <a:t>Тестовая экскурсия</a:t>
                      </a:r>
                    </a:p>
                  </a:txBody>
                  <a:tcPr marL="19791" marR="19791" marT="13194" marB="13194"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r>
                        <a:rPr lang="ru-RU" sz="1200">
                          <a:effectLst/>
                        </a:rPr>
                        <a:t>Бета версия Приложения</a:t>
                      </a:r>
                    </a:p>
                  </a:txBody>
                  <a:tcPr marL="19791" marR="19791" marT="13194" marB="13194"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r>
                        <a:rPr lang="ru-RU" sz="1200">
                          <a:effectLst/>
                        </a:rPr>
                        <a:t>Запуск всех пакетов и их тестирование</a:t>
                      </a:r>
                    </a:p>
                  </a:txBody>
                  <a:tcPr marL="19791" marR="19791" marT="13194" marB="13194"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r>
                        <a:rPr lang="ru-RU" sz="1200">
                          <a:effectLst/>
                        </a:rPr>
                        <a:t>Приложение</a:t>
                      </a:r>
                      <a:br>
                        <a:rPr lang="ru-RU" sz="1200">
                          <a:effectLst/>
                        </a:rPr>
                      </a:br>
                      <a:endParaRPr lang="ru-RU" sz="1200">
                        <a:effectLst/>
                      </a:endParaRPr>
                    </a:p>
                  </a:txBody>
                  <a:tcPr marL="19791" marR="19791" marT="13194" marB="13194"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r>
                        <a:rPr lang="ru-RU" sz="1200">
                          <a:effectLst/>
                        </a:rPr>
                        <a:t>Адаптация Приложения на англ язык</a:t>
                      </a:r>
                    </a:p>
                  </a:txBody>
                  <a:tcPr marL="19791" marR="19791" marT="13194" marB="13194"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r>
                        <a:rPr lang="ru-RU" sz="1200">
                          <a:effectLst/>
                        </a:rPr>
                        <a:t>Патент на Приложение и на разработку</a:t>
                      </a:r>
                    </a:p>
                  </a:txBody>
                  <a:tcPr marL="19791" marR="19791" marT="13194" marB="13194"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r>
                        <a:rPr lang="ru-RU" sz="1200">
                          <a:effectLst/>
                        </a:rPr>
                        <a:t>Добавление в Приложение 3-х новых городов</a:t>
                      </a:r>
                    </a:p>
                  </a:txBody>
                  <a:tcPr marL="19791" marR="19791" marT="13194" marB="13194"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r>
                        <a:rPr lang="ru-RU" sz="1200" dirty="0">
                          <a:effectLst/>
                        </a:rPr>
                        <a:t>Переход на ООО</a:t>
                      </a:r>
                    </a:p>
                  </a:txBody>
                  <a:tcPr marL="19791" marR="19791" marT="13194" marB="13194"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r>
                        <a:rPr lang="ru-RU" sz="1200" dirty="0">
                          <a:effectLst/>
                        </a:rPr>
                        <a:t>Добавление в Приложение 3-х новых городов</a:t>
                      </a:r>
                    </a:p>
                  </a:txBody>
                  <a:tcPr marL="19791" marR="19791" marT="13194" marB="13194"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r>
                        <a:rPr lang="ru-RU" sz="1200">
                          <a:effectLst/>
                        </a:rPr>
                        <a:t>Добавление в Приложение 3-х новых городов</a:t>
                      </a:r>
                    </a:p>
                  </a:txBody>
                  <a:tcPr marL="19791" marR="19791" marT="13194" marB="13194"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r>
                        <a:rPr lang="ru-RU" sz="1200" dirty="0">
                          <a:effectLst/>
                        </a:rPr>
                        <a:t>Подведение итогов - модернизация Приложения </a:t>
                      </a:r>
                    </a:p>
                  </a:txBody>
                  <a:tcPr marL="19791" marR="19791" marT="13194" marB="13194"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extLst>
                  <a:ext uri="{0D108BD9-81ED-4DB2-BD59-A6C34878D82A}">
                    <a16:rowId xmlns:a16="http://schemas.microsoft.com/office/drawing/2014/main" xmlns="" val="3844818486"/>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g29dfee8460b_0_17"/>
          <p:cNvSpPr txBox="1">
            <a:spLocks noGrp="1"/>
          </p:cNvSpPr>
          <p:nvPr>
            <p:ph type="title"/>
          </p:nvPr>
        </p:nvSpPr>
        <p:spPr>
          <a:xfrm>
            <a:off x="202173" y="318641"/>
            <a:ext cx="10515000" cy="800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ru-RU"/>
              <a:t>Модель монетизации</a:t>
            </a:r>
            <a:endParaRPr/>
          </a:p>
        </p:txBody>
      </p:sp>
      <p:graphicFrame>
        <p:nvGraphicFramePr>
          <p:cNvPr id="2" name="Таблица 1">
            <a:extLst>
              <a:ext uri="{FF2B5EF4-FFF2-40B4-BE49-F238E27FC236}">
                <a16:creationId xmlns:a16="http://schemas.microsoft.com/office/drawing/2014/main" xmlns="" id="{7E45DBA7-F205-4C13-B549-8AA27000A7A6}"/>
              </a:ext>
            </a:extLst>
          </p:cNvPr>
          <p:cNvGraphicFramePr>
            <a:graphicFrameLocks noGrp="1"/>
          </p:cNvGraphicFramePr>
          <p:nvPr>
            <p:extLst>
              <p:ext uri="{D42A27DB-BD31-4B8C-83A1-F6EECF244321}">
                <p14:modId xmlns:p14="http://schemas.microsoft.com/office/powerpoint/2010/main" xmlns="" val="809562114"/>
              </p:ext>
            </p:extLst>
          </p:nvPr>
        </p:nvGraphicFramePr>
        <p:xfrm>
          <a:off x="369138" y="1118741"/>
          <a:ext cx="2026920" cy="487680"/>
        </p:xfrm>
        <a:graphic>
          <a:graphicData uri="http://schemas.openxmlformats.org/drawingml/2006/table">
            <a:tbl>
              <a:tblPr/>
              <a:tblGrid>
                <a:gridCol w="1264920">
                  <a:extLst>
                    <a:ext uri="{9D8B030D-6E8A-4147-A177-3AD203B41FA5}">
                      <a16:colId xmlns:a16="http://schemas.microsoft.com/office/drawing/2014/main" xmlns="" val="752754944"/>
                    </a:ext>
                  </a:extLst>
                </a:gridCol>
                <a:gridCol w="762000">
                  <a:extLst>
                    <a:ext uri="{9D8B030D-6E8A-4147-A177-3AD203B41FA5}">
                      <a16:colId xmlns:a16="http://schemas.microsoft.com/office/drawing/2014/main" xmlns="" val="3378766797"/>
                    </a:ext>
                  </a:extLst>
                </a:gridCol>
              </a:tblGrid>
              <a:tr h="160020">
                <a:tc>
                  <a:txBody>
                    <a:bodyPr/>
                    <a:lstStyle/>
                    <a:p>
                      <a:pPr rtl="0" fontAlgn="b"/>
                      <a:r>
                        <a:rPr lang="ru-RU" b="1">
                          <a:effectLst/>
                        </a:rPr>
                        <a:t>Средний чек</a:t>
                      </a:r>
                    </a:p>
                  </a:txBody>
                  <a:tcPr marL="22860" marR="22860" marT="15240" marB="1524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A9D08E"/>
                    </a:solidFill>
                  </a:tcPr>
                </a:tc>
                <a:tc>
                  <a:txBody>
                    <a:bodyPr/>
                    <a:lstStyle/>
                    <a:p>
                      <a:pPr algn="r" rtl="0" fontAlgn="b"/>
                      <a:r>
                        <a:rPr lang="ru-RU" b="1">
                          <a:effectLst/>
                        </a:rPr>
                        <a:t>1990</a:t>
                      </a:r>
                    </a:p>
                  </a:txBody>
                  <a:tcPr marL="22860" marR="22860" marT="15240" marB="1524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FF00"/>
                    </a:solidFill>
                  </a:tcPr>
                </a:tc>
                <a:extLst>
                  <a:ext uri="{0D108BD9-81ED-4DB2-BD59-A6C34878D82A}">
                    <a16:rowId xmlns:a16="http://schemas.microsoft.com/office/drawing/2014/main" xmlns="" val="874244854"/>
                  </a:ext>
                </a:extLst>
              </a:tr>
              <a:tr h="160020">
                <a:tc>
                  <a:txBody>
                    <a:bodyPr/>
                    <a:lstStyle/>
                    <a:p>
                      <a:pPr rtl="0" fontAlgn="b"/>
                      <a:r>
                        <a:rPr lang="ru-RU" b="1">
                          <a:effectLst/>
                        </a:rPr>
                        <a:t>САС</a:t>
                      </a:r>
                    </a:p>
                  </a:txBody>
                  <a:tcPr marL="22860" marR="22860" marT="15240" marB="1524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9797"/>
                    </a:solidFill>
                  </a:tcPr>
                </a:tc>
                <a:tc>
                  <a:txBody>
                    <a:bodyPr/>
                    <a:lstStyle/>
                    <a:p>
                      <a:pPr algn="r" rtl="0" fontAlgn="b"/>
                      <a:r>
                        <a:rPr lang="ru-RU" b="1" dirty="0">
                          <a:effectLst/>
                        </a:rPr>
                        <a:t>345</a:t>
                      </a:r>
                    </a:p>
                  </a:txBody>
                  <a:tcPr marL="22860" marR="22860" marT="15240" marB="1524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FF00"/>
                    </a:solidFill>
                  </a:tcPr>
                </a:tc>
                <a:extLst>
                  <a:ext uri="{0D108BD9-81ED-4DB2-BD59-A6C34878D82A}">
                    <a16:rowId xmlns:a16="http://schemas.microsoft.com/office/drawing/2014/main" xmlns="" val="1773746933"/>
                  </a:ext>
                </a:extLst>
              </a:tr>
            </a:tbl>
          </a:graphicData>
        </a:graphic>
      </p:graphicFrame>
      <p:graphicFrame>
        <p:nvGraphicFramePr>
          <p:cNvPr id="4" name="Таблица 3">
            <a:extLst>
              <a:ext uri="{FF2B5EF4-FFF2-40B4-BE49-F238E27FC236}">
                <a16:creationId xmlns:a16="http://schemas.microsoft.com/office/drawing/2014/main" xmlns="" id="{91F5E9C4-700D-4811-A527-22CEE041A934}"/>
              </a:ext>
            </a:extLst>
          </p:cNvPr>
          <p:cNvGraphicFramePr>
            <a:graphicFrameLocks noGrp="1"/>
          </p:cNvGraphicFramePr>
          <p:nvPr>
            <p:extLst>
              <p:ext uri="{D42A27DB-BD31-4B8C-83A1-F6EECF244321}">
                <p14:modId xmlns:p14="http://schemas.microsoft.com/office/powerpoint/2010/main" xmlns="" val="892288617"/>
              </p:ext>
            </p:extLst>
          </p:nvPr>
        </p:nvGraphicFramePr>
        <p:xfrm>
          <a:off x="369138" y="1606421"/>
          <a:ext cx="2026920" cy="701040"/>
        </p:xfrm>
        <a:graphic>
          <a:graphicData uri="http://schemas.openxmlformats.org/drawingml/2006/table">
            <a:tbl>
              <a:tblPr/>
              <a:tblGrid>
                <a:gridCol w="1264920">
                  <a:extLst>
                    <a:ext uri="{9D8B030D-6E8A-4147-A177-3AD203B41FA5}">
                      <a16:colId xmlns:a16="http://schemas.microsoft.com/office/drawing/2014/main" xmlns="" val="3562085151"/>
                    </a:ext>
                  </a:extLst>
                </a:gridCol>
                <a:gridCol w="762000">
                  <a:extLst>
                    <a:ext uri="{9D8B030D-6E8A-4147-A177-3AD203B41FA5}">
                      <a16:colId xmlns:a16="http://schemas.microsoft.com/office/drawing/2014/main" xmlns="" val="2292010179"/>
                    </a:ext>
                  </a:extLst>
                </a:gridCol>
              </a:tblGrid>
              <a:tr h="160020">
                <a:tc>
                  <a:txBody>
                    <a:bodyPr/>
                    <a:lstStyle/>
                    <a:p>
                      <a:pPr rtl="0" fontAlgn="b"/>
                      <a:r>
                        <a:rPr lang="ru-RU" b="1">
                          <a:effectLst/>
                        </a:rPr>
                        <a:t>Переменные расходы</a:t>
                      </a:r>
                    </a:p>
                  </a:txBody>
                  <a:tcPr marL="22860" marR="22860" marT="15240" marB="1524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9797"/>
                    </a:solidFill>
                  </a:tcPr>
                </a:tc>
                <a:tc>
                  <a:txBody>
                    <a:bodyPr/>
                    <a:lstStyle/>
                    <a:p>
                      <a:pPr algn="r" rtl="0" fontAlgn="b"/>
                      <a:r>
                        <a:rPr lang="ru-RU" b="1" dirty="0">
                          <a:effectLst/>
                        </a:rPr>
                        <a:t>515,3</a:t>
                      </a:r>
                    </a:p>
                  </a:txBody>
                  <a:tcPr marL="22860" marR="22860" marT="15240" marB="1524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9797"/>
                    </a:solidFill>
                  </a:tcPr>
                </a:tc>
                <a:extLst>
                  <a:ext uri="{0D108BD9-81ED-4DB2-BD59-A6C34878D82A}">
                    <a16:rowId xmlns:a16="http://schemas.microsoft.com/office/drawing/2014/main" xmlns="" val="2143786557"/>
                  </a:ext>
                </a:extLst>
              </a:tr>
              <a:tr h="160020">
                <a:tc>
                  <a:txBody>
                    <a:bodyPr/>
                    <a:lstStyle/>
                    <a:p>
                      <a:pPr rtl="0" fontAlgn="b"/>
                      <a:r>
                        <a:rPr lang="ru-RU">
                          <a:effectLst/>
                        </a:rPr>
                        <a:t>УСН Д (4%)</a:t>
                      </a:r>
                    </a:p>
                  </a:txBody>
                  <a:tcPr marL="22860" marR="22860" marT="15240" marB="1524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FF00"/>
                    </a:solidFill>
                  </a:tcPr>
                </a:tc>
                <a:tc>
                  <a:txBody>
                    <a:bodyPr/>
                    <a:lstStyle/>
                    <a:p>
                      <a:pPr algn="r" rtl="0" fontAlgn="b"/>
                      <a:r>
                        <a:rPr lang="ru-RU" dirty="0">
                          <a:effectLst/>
                        </a:rPr>
                        <a:t>79,6</a:t>
                      </a:r>
                    </a:p>
                  </a:txBody>
                  <a:tcPr marL="22860" marR="22860" marT="15240" marB="1524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9797"/>
                    </a:solidFill>
                  </a:tcPr>
                </a:tc>
                <a:extLst>
                  <a:ext uri="{0D108BD9-81ED-4DB2-BD59-A6C34878D82A}">
                    <a16:rowId xmlns:a16="http://schemas.microsoft.com/office/drawing/2014/main" xmlns="" val="1699403572"/>
                  </a:ext>
                </a:extLst>
              </a:tr>
            </a:tbl>
          </a:graphicData>
        </a:graphic>
      </p:graphicFrame>
      <p:graphicFrame>
        <p:nvGraphicFramePr>
          <p:cNvPr id="5" name="Таблица 4">
            <a:extLst>
              <a:ext uri="{FF2B5EF4-FFF2-40B4-BE49-F238E27FC236}">
                <a16:creationId xmlns:a16="http://schemas.microsoft.com/office/drawing/2014/main" xmlns="" id="{B5ED955A-C444-4A07-9AED-A7F07432D55C}"/>
              </a:ext>
            </a:extLst>
          </p:cNvPr>
          <p:cNvGraphicFramePr>
            <a:graphicFrameLocks noGrp="1"/>
          </p:cNvGraphicFramePr>
          <p:nvPr>
            <p:extLst>
              <p:ext uri="{D42A27DB-BD31-4B8C-83A1-F6EECF244321}">
                <p14:modId xmlns:p14="http://schemas.microsoft.com/office/powerpoint/2010/main" xmlns="" val="1508556302"/>
              </p:ext>
            </p:extLst>
          </p:nvPr>
        </p:nvGraphicFramePr>
        <p:xfrm>
          <a:off x="369138" y="2614154"/>
          <a:ext cx="1878987" cy="2326808"/>
        </p:xfrm>
        <a:graphic>
          <a:graphicData uri="http://schemas.openxmlformats.org/drawingml/2006/table">
            <a:tbl>
              <a:tblPr/>
              <a:tblGrid>
                <a:gridCol w="1172601">
                  <a:extLst>
                    <a:ext uri="{9D8B030D-6E8A-4147-A177-3AD203B41FA5}">
                      <a16:colId xmlns:a16="http://schemas.microsoft.com/office/drawing/2014/main" xmlns="" val="3772915663"/>
                    </a:ext>
                  </a:extLst>
                </a:gridCol>
                <a:gridCol w="706386">
                  <a:extLst>
                    <a:ext uri="{9D8B030D-6E8A-4147-A177-3AD203B41FA5}">
                      <a16:colId xmlns:a16="http://schemas.microsoft.com/office/drawing/2014/main" xmlns="" val="563453092"/>
                    </a:ext>
                  </a:extLst>
                </a:gridCol>
              </a:tblGrid>
              <a:tr h="430704">
                <a:tc>
                  <a:txBody>
                    <a:bodyPr/>
                    <a:lstStyle/>
                    <a:p>
                      <a:pPr rtl="0" fontAlgn="b"/>
                      <a:r>
                        <a:rPr lang="ru-RU" sz="1300" b="1">
                          <a:effectLst/>
                        </a:rPr>
                        <a:t>Маржа (</a:t>
                      </a:r>
                      <a:r>
                        <a:rPr lang="en-US" sz="1300" b="1">
                          <a:effectLst/>
                        </a:rPr>
                        <a:t>Gross margin)</a:t>
                      </a:r>
                    </a:p>
                  </a:txBody>
                  <a:tcPr marL="21192" marR="21192" marT="14128" marB="14128"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A9D08E"/>
                    </a:solidFill>
                  </a:tcPr>
                </a:tc>
                <a:tc>
                  <a:txBody>
                    <a:bodyPr/>
                    <a:lstStyle/>
                    <a:p>
                      <a:pPr algn="r" rtl="0" fontAlgn="b"/>
                      <a:r>
                        <a:rPr lang="ru-RU" sz="1300" b="1" dirty="0">
                          <a:effectLst/>
                        </a:rPr>
                        <a:t>1129,7</a:t>
                      </a:r>
                    </a:p>
                  </a:txBody>
                  <a:tcPr marL="21192" marR="21192" marT="14128" marB="14128"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A9D08E"/>
                    </a:solidFill>
                  </a:tcPr>
                </a:tc>
                <a:extLst>
                  <a:ext uri="{0D108BD9-81ED-4DB2-BD59-A6C34878D82A}">
                    <a16:rowId xmlns:a16="http://schemas.microsoft.com/office/drawing/2014/main" xmlns="" val="2273648210"/>
                  </a:ext>
                </a:extLst>
              </a:tr>
              <a:tr h="423832">
                <a:tc>
                  <a:txBody>
                    <a:bodyPr/>
                    <a:lstStyle/>
                    <a:p>
                      <a:pPr rtl="0" fontAlgn="b"/>
                      <a:r>
                        <a:rPr lang="ru-RU" sz="1300" b="1">
                          <a:effectLst/>
                        </a:rPr>
                        <a:t>Постоянные расходы</a:t>
                      </a:r>
                    </a:p>
                  </a:txBody>
                  <a:tcPr marL="21192" marR="21192" marT="14128" marB="14128"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9797"/>
                    </a:solidFill>
                  </a:tcPr>
                </a:tc>
                <a:tc>
                  <a:txBody>
                    <a:bodyPr/>
                    <a:lstStyle/>
                    <a:p>
                      <a:pPr algn="r" rtl="0" fontAlgn="b"/>
                      <a:r>
                        <a:rPr lang="ru-RU" sz="1300" b="1" dirty="0">
                          <a:effectLst/>
                        </a:rPr>
                        <a:t>364,77</a:t>
                      </a:r>
                    </a:p>
                  </a:txBody>
                  <a:tcPr marL="21192" marR="21192" marT="14128" marB="14128"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9797"/>
                    </a:solidFill>
                  </a:tcPr>
                </a:tc>
                <a:extLst>
                  <a:ext uri="{0D108BD9-81ED-4DB2-BD59-A6C34878D82A}">
                    <a16:rowId xmlns:a16="http://schemas.microsoft.com/office/drawing/2014/main" xmlns="" val="2241141867"/>
                  </a:ext>
                </a:extLst>
              </a:tr>
              <a:tr h="423832">
                <a:tc>
                  <a:txBody>
                    <a:bodyPr/>
                    <a:lstStyle/>
                    <a:p>
                      <a:pPr rtl="0" fontAlgn="b"/>
                      <a:r>
                        <a:rPr lang="ru-RU" sz="1300">
                          <a:effectLst/>
                        </a:rPr>
                        <a:t>Прибыль/убыток</a:t>
                      </a:r>
                    </a:p>
                  </a:txBody>
                  <a:tcPr marL="21192" marR="21192" marT="14128" marB="14128"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92D050"/>
                    </a:solidFill>
                  </a:tcPr>
                </a:tc>
                <a:tc>
                  <a:txBody>
                    <a:bodyPr/>
                    <a:lstStyle/>
                    <a:p>
                      <a:pPr algn="r" rtl="0" fontAlgn="b"/>
                      <a:r>
                        <a:rPr lang="ru-RU" sz="1300" dirty="0">
                          <a:effectLst/>
                        </a:rPr>
                        <a:t>765,0</a:t>
                      </a:r>
                    </a:p>
                  </a:txBody>
                  <a:tcPr marL="21192" marR="21192" marT="14128" marB="14128"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92D050"/>
                    </a:solidFill>
                  </a:tcPr>
                </a:tc>
                <a:extLst>
                  <a:ext uri="{0D108BD9-81ED-4DB2-BD59-A6C34878D82A}">
                    <a16:rowId xmlns:a16="http://schemas.microsoft.com/office/drawing/2014/main" xmlns="" val="3463854815"/>
                  </a:ext>
                </a:extLst>
              </a:tr>
              <a:tr h="621620">
                <a:tc>
                  <a:txBody>
                    <a:bodyPr/>
                    <a:lstStyle/>
                    <a:p>
                      <a:pPr rtl="0" fontAlgn="b"/>
                      <a:r>
                        <a:rPr lang="ru-RU" sz="1300">
                          <a:effectLst/>
                        </a:rPr>
                        <a:t>Точка безубыточности</a:t>
                      </a:r>
                    </a:p>
                  </a:txBody>
                  <a:tcPr marL="21192" marR="21192" marT="14128" marB="14128"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r" rtl="0" fontAlgn="b"/>
                      <a:r>
                        <a:rPr lang="ru-RU" sz="1300">
                          <a:effectLst/>
                        </a:rPr>
                        <a:t>0,323</a:t>
                      </a:r>
                    </a:p>
                  </a:txBody>
                  <a:tcPr marL="21192" marR="21192" marT="14128" marB="14128"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BDD7EE"/>
                    </a:solidFill>
                  </a:tcPr>
                </a:tc>
                <a:extLst>
                  <a:ext uri="{0D108BD9-81ED-4DB2-BD59-A6C34878D82A}">
                    <a16:rowId xmlns:a16="http://schemas.microsoft.com/office/drawing/2014/main" xmlns="" val="2989275358"/>
                  </a:ext>
                </a:extLst>
              </a:tr>
              <a:tr h="423832">
                <a:tc>
                  <a:txBody>
                    <a:bodyPr/>
                    <a:lstStyle/>
                    <a:p>
                      <a:pPr rtl="0" fontAlgn="b"/>
                      <a:r>
                        <a:rPr lang="ru-RU" sz="1300">
                          <a:effectLst/>
                        </a:rPr>
                        <a:t>Прибыль 1 млн.рублей</a:t>
                      </a:r>
                    </a:p>
                  </a:txBody>
                  <a:tcPr marL="21192" marR="21192" marT="14128" marB="14128"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r" rtl="0" fontAlgn="b"/>
                      <a:r>
                        <a:rPr lang="ru-RU" sz="1300" dirty="0">
                          <a:effectLst/>
                        </a:rPr>
                        <a:t>885</a:t>
                      </a:r>
                    </a:p>
                  </a:txBody>
                  <a:tcPr marL="21192" marR="21192" marT="14128" marB="14128"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BDD7EE"/>
                    </a:solidFill>
                  </a:tcPr>
                </a:tc>
                <a:extLst>
                  <a:ext uri="{0D108BD9-81ED-4DB2-BD59-A6C34878D82A}">
                    <a16:rowId xmlns:a16="http://schemas.microsoft.com/office/drawing/2014/main" xmlns="" val="1729402126"/>
                  </a:ext>
                </a:extLst>
              </a:tr>
            </a:tbl>
          </a:graphicData>
        </a:graphic>
      </p:graphicFrame>
      <p:graphicFrame>
        <p:nvGraphicFramePr>
          <p:cNvPr id="8" name="Таблица 7">
            <a:extLst>
              <a:ext uri="{FF2B5EF4-FFF2-40B4-BE49-F238E27FC236}">
                <a16:creationId xmlns:a16="http://schemas.microsoft.com/office/drawing/2014/main" xmlns="" id="{E889E77B-3004-4A73-869D-403FFF45BFC0}"/>
              </a:ext>
            </a:extLst>
          </p:cNvPr>
          <p:cNvGraphicFramePr>
            <a:graphicFrameLocks noGrp="1"/>
          </p:cNvGraphicFramePr>
          <p:nvPr>
            <p:extLst>
              <p:ext uri="{D42A27DB-BD31-4B8C-83A1-F6EECF244321}">
                <p14:modId xmlns:p14="http://schemas.microsoft.com/office/powerpoint/2010/main" xmlns="" val="628126610"/>
              </p:ext>
            </p:extLst>
          </p:nvPr>
        </p:nvGraphicFramePr>
        <p:xfrm>
          <a:off x="2697619" y="1118741"/>
          <a:ext cx="5864942" cy="4152959"/>
        </p:xfrm>
        <a:graphic>
          <a:graphicData uri="http://schemas.openxmlformats.org/drawingml/2006/table">
            <a:tbl>
              <a:tblPr/>
              <a:tblGrid>
                <a:gridCol w="3708713">
                  <a:extLst>
                    <a:ext uri="{9D8B030D-6E8A-4147-A177-3AD203B41FA5}">
                      <a16:colId xmlns:a16="http://schemas.microsoft.com/office/drawing/2014/main" xmlns="" val="3660544870"/>
                    </a:ext>
                  </a:extLst>
                </a:gridCol>
                <a:gridCol w="2156229">
                  <a:extLst>
                    <a:ext uri="{9D8B030D-6E8A-4147-A177-3AD203B41FA5}">
                      <a16:colId xmlns:a16="http://schemas.microsoft.com/office/drawing/2014/main" xmlns="" val="3527683428"/>
                    </a:ext>
                  </a:extLst>
                </a:gridCol>
              </a:tblGrid>
              <a:tr h="176431">
                <a:tc gridSpan="2">
                  <a:txBody>
                    <a:bodyPr/>
                    <a:lstStyle/>
                    <a:p>
                      <a:pPr algn="ctr" rtl="0" fontAlgn="b"/>
                      <a:r>
                        <a:rPr lang="ru-RU" sz="1400" b="1" dirty="0" err="1">
                          <a:effectLst/>
                        </a:rPr>
                        <a:t>фин</a:t>
                      </a:r>
                      <a:r>
                        <a:rPr lang="ru-RU" sz="1400" b="1" dirty="0">
                          <a:effectLst/>
                        </a:rPr>
                        <a:t> план в </a:t>
                      </a:r>
                      <a:r>
                        <a:rPr lang="ru-RU" sz="1400" b="1" dirty="0" err="1">
                          <a:effectLst/>
                        </a:rPr>
                        <a:t>мес</a:t>
                      </a:r>
                      <a:endParaRPr lang="ru-RU" sz="1400" b="1" dirty="0">
                        <a:effectLst/>
                      </a:endParaRPr>
                    </a:p>
                  </a:txBody>
                  <a:tcPr marL="10360" marR="10360" marT="6907" marB="6907"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hMerge="1">
                  <a:txBody>
                    <a:bodyPr/>
                    <a:lstStyle/>
                    <a:p>
                      <a:endParaRPr lang="ru-RU"/>
                    </a:p>
                  </a:txBody>
                  <a:tcPr/>
                </a:tc>
                <a:extLst>
                  <a:ext uri="{0D108BD9-81ED-4DB2-BD59-A6C34878D82A}">
                    <a16:rowId xmlns:a16="http://schemas.microsoft.com/office/drawing/2014/main" xmlns="" val="4196184118"/>
                  </a:ext>
                </a:extLst>
              </a:tr>
              <a:tr h="176431">
                <a:tc>
                  <a:txBody>
                    <a:bodyPr/>
                    <a:lstStyle/>
                    <a:p>
                      <a:pPr rtl="0" fontAlgn="b"/>
                      <a:r>
                        <a:rPr lang="ru-RU" sz="1400" b="1" dirty="0">
                          <a:effectLst/>
                        </a:rPr>
                        <a:t>Выручка</a:t>
                      </a:r>
                    </a:p>
                  </a:txBody>
                  <a:tcPr marL="10360" marR="10360" marT="6907" marB="6907"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A9D08E"/>
                    </a:solidFill>
                  </a:tcPr>
                </a:tc>
                <a:tc>
                  <a:txBody>
                    <a:bodyPr/>
                    <a:lstStyle/>
                    <a:p>
                      <a:pPr algn="r" rtl="0" fontAlgn="b"/>
                      <a:r>
                        <a:rPr lang="ru-RU" sz="1400" b="1">
                          <a:effectLst/>
                        </a:rPr>
                        <a:t>169150</a:t>
                      </a:r>
                    </a:p>
                  </a:txBody>
                  <a:tcPr marL="10360" marR="10360" marT="6907" marB="6907"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A9D08E"/>
                    </a:solidFill>
                  </a:tcPr>
                </a:tc>
                <a:extLst>
                  <a:ext uri="{0D108BD9-81ED-4DB2-BD59-A6C34878D82A}">
                    <a16:rowId xmlns:a16="http://schemas.microsoft.com/office/drawing/2014/main" xmlns="" val="2218339076"/>
                  </a:ext>
                </a:extLst>
              </a:tr>
              <a:tr h="330809">
                <a:tc>
                  <a:txBody>
                    <a:bodyPr/>
                    <a:lstStyle/>
                    <a:p>
                      <a:pPr rtl="0" fontAlgn="b"/>
                      <a:r>
                        <a:rPr lang="ru-RU" sz="1400" b="1" dirty="0">
                          <a:effectLst/>
                        </a:rPr>
                        <a:t>Затраты на привлечение</a:t>
                      </a:r>
                    </a:p>
                  </a:txBody>
                  <a:tcPr marL="10360" marR="10360" marT="6907" marB="6907"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9797"/>
                    </a:solidFill>
                  </a:tcPr>
                </a:tc>
                <a:tc>
                  <a:txBody>
                    <a:bodyPr/>
                    <a:lstStyle/>
                    <a:p>
                      <a:pPr algn="r" rtl="0" fontAlgn="b"/>
                      <a:r>
                        <a:rPr lang="ru-RU" sz="1400">
                          <a:effectLst/>
                        </a:rPr>
                        <a:t>30000</a:t>
                      </a:r>
                    </a:p>
                  </a:txBody>
                  <a:tcPr marL="10360" marR="10360" marT="6907" marB="6907"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9797"/>
                    </a:solidFill>
                  </a:tcPr>
                </a:tc>
                <a:extLst>
                  <a:ext uri="{0D108BD9-81ED-4DB2-BD59-A6C34878D82A}">
                    <a16:rowId xmlns:a16="http://schemas.microsoft.com/office/drawing/2014/main" xmlns="" val="2049480700"/>
                  </a:ext>
                </a:extLst>
              </a:tr>
              <a:tr h="330809">
                <a:tc>
                  <a:txBody>
                    <a:bodyPr/>
                    <a:lstStyle/>
                    <a:p>
                      <a:pPr rtl="0" fontAlgn="b"/>
                      <a:r>
                        <a:rPr lang="ru-RU" sz="1400" b="1" dirty="0">
                          <a:effectLst/>
                        </a:rPr>
                        <a:t>Переменные расходы</a:t>
                      </a:r>
                    </a:p>
                  </a:txBody>
                  <a:tcPr marL="10360" marR="10360" marT="6907" marB="6907"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9797"/>
                    </a:solidFill>
                  </a:tcPr>
                </a:tc>
                <a:tc>
                  <a:txBody>
                    <a:bodyPr/>
                    <a:lstStyle/>
                    <a:p>
                      <a:pPr algn="r" rtl="0" fontAlgn="b"/>
                      <a:r>
                        <a:rPr lang="ru-RU" sz="1400" b="1" dirty="0">
                          <a:effectLst/>
                        </a:rPr>
                        <a:t>40415,0</a:t>
                      </a:r>
                    </a:p>
                  </a:txBody>
                  <a:tcPr marL="10360" marR="10360" marT="6907" marB="6907"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9797"/>
                    </a:solidFill>
                  </a:tcPr>
                </a:tc>
                <a:extLst>
                  <a:ext uri="{0D108BD9-81ED-4DB2-BD59-A6C34878D82A}">
                    <a16:rowId xmlns:a16="http://schemas.microsoft.com/office/drawing/2014/main" xmlns="" val="2149381282"/>
                  </a:ext>
                </a:extLst>
              </a:tr>
              <a:tr h="176431">
                <a:tc>
                  <a:txBody>
                    <a:bodyPr/>
                    <a:lstStyle/>
                    <a:p>
                      <a:pPr rtl="0" fontAlgn="b"/>
                      <a:r>
                        <a:rPr lang="ru-RU" sz="1400" dirty="0">
                          <a:effectLst/>
                        </a:rPr>
                        <a:t>эквайринг</a:t>
                      </a:r>
                    </a:p>
                  </a:txBody>
                  <a:tcPr marL="10360" marR="10360" marT="6907" marB="6907"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r" rtl="0" fontAlgn="b"/>
                      <a:r>
                        <a:rPr lang="ru-RU" sz="1400" dirty="0">
                          <a:effectLst/>
                        </a:rPr>
                        <a:t>2199,0</a:t>
                      </a:r>
                    </a:p>
                  </a:txBody>
                  <a:tcPr marL="10360" marR="10360" marT="6907" marB="6907"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extLst>
                  <a:ext uri="{0D108BD9-81ED-4DB2-BD59-A6C34878D82A}">
                    <a16:rowId xmlns:a16="http://schemas.microsoft.com/office/drawing/2014/main" xmlns="" val="3405594363"/>
                  </a:ext>
                </a:extLst>
              </a:tr>
              <a:tr h="176431">
                <a:tc>
                  <a:txBody>
                    <a:bodyPr/>
                    <a:lstStyle/>
                    <a:p>
                      <a:pPr rtl="0" fontAlgn="b"/>
                      <a:r>
                        <a:rPr lang="ru-RU" sz="1400" dirty="0" err="1">
                          <a:effectLst/>
                        </a:rPr>
                        <a:t>промопродукт</a:t>
                      </a:r>
                      <a:endParaRPr lang="ru-RU" sz="1400" dirty="0">
                        <a:effectLst/>
                      </a:endParaRPr>
                    </a:p>
                  </a:txBody>
                  <a:tcPr marL="10360" marR="10360" marT="6907" marB="6907"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r" rtl="0" fontAlgn="b"/>
                      <a:r>
                        <a:rPr lang="ru-RU" sz="1400" dirty="0">
                          <a:effectLst/>
                        </a:rPr>
                        <a:t>31450,0</a:t>
                      </a:r>
                    </a:p>
                  </a:txBody>
                  <a:tcPr marL="10360" marR="10360" marT="6907" marB="6907"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extLst>
                  <a:ext uri="{0D108BD9-81ED-4DB2-BD59-A6C34878D82A}">
                    <a16:rowId xmlns:a16="http://schemas.microsoft.com/office/drawing/2014/main" xmlns="" val="3558532421"/>
                  </a:ext>
                </a:extLst>
              </a:tr>
              <a:tr h="176431">
                <a:tc>
                  <a:txBody>
                    <a:bodyPr/>
                    <a:lstStyle/>
                    <a:p>
                      <a:pPr rtl="0" fontAlgn="b"/>
                      <a:r>
                        <a:rPr lang="ru-RU" sz="1400" dirty="0">
                          <a:effectLst/>
                        </a:rPr>
                        <a:t>УСН Д (4%)</a:t>
                      </a:r>
                    </a:p>
                  </a:txBody>
                  <a:tcPr marL="10360" marR="10360" marT="6907" marB="6907"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9797"/>
                    </a:solidFill>
                  </a:tcPr>
                </a:tc>
                <a:tc>
                  <a:txBody>
                    <a:bodyPr/>
                    <a:lstStyle/>
                    <a:p>
                      <a:pPr algn="r" rtl="0" fontAlgn="b"/>
                      <a:r>
                        <a:rPr lang="ru-RU" sz="1400" dirty="0">
                          <a:effectLst/>
                        </a:rPr>
                        <a:t>6766</a:t>
                      </a:r>
                    </a:p>
                  </a:txBody>
                  <a:tcPr marL="10360" marR="10360" marT="6907" marB="6907"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9797"/>
                    </a:solidFill>
                  </a:tcPr>
                </a:tc>
                <a:extLst>
                  <a:ext uri="{0D108BD9-81ED-4DB2-BD59-A6C34878D82A}">
                    <a16:rowId xmlns:a16="http://schemas.microsoft.com/office/drawing/2014/main" xmlns="" val="2152080622"/>
                  </a:ext>
                </a:extLst>
              </a:tr>
              <a:tr h="176431">
                <a:tc>
                  <a:txBody>
                    <a:bodyPr/>
                    <a:lstStyle/>
                    <a:p>
                      <a:pPr rtl="0" fontAlgn="b"/>
                      <a:endParaRPr lang="ru-RU" sz="1400" dirty="0">
                        <a:effectLst/>
                      </a:endParaRPr>
                    </a:p>
                  </a:txBody>
                  <a:tcPr marL="10360" marR="10360" marT="6907" marB="6907"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ru-RU" sz="1400" dirty="0">
                        <a:effectLst/>
                      </a:endParaRPr>
                    </a:p>
                  </a:txBody>
                  <a:tcPr marL="10360" marR="10360" marT="6907" marB="6907"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extLst>
                  <a:ext uri="{0D108BD9-81ED-4DB2-BD59-A6C34878D82A}">
                    <a16:rowId xmlns:a16="http://schemas.microsoft.com/office/drawing/2014/main" xmlns="" val="4078977012"/>
                  </a:ext>
                </a:extLst>
              </a:tr>
              <a:tr h="330809">
                <a:tc>
                  <a:txBody>
                    <a:bodyPr/>
                    <a:lstStyle/>
                    <a:p>
                      <a:pPr rtl="0" fontAlgn="b"/>
                      <a:r>
                        <a:rPr lang="ru-RU" sz="1400" b="1" dirty="0">
                          <a:effectLst/>
                        </a:rPr>
                        <a:t>Маржа (</a:t>
                      </a:r>
                      <a:r>
                        <a:rPr lang="en-US" sz="1400" b="1" dirty="0">
                          <a:effectLst/>
                        </a:rPr>
                        <a:t>Gross margin)</a:t>
                      </a:r>
                    </a:p>
                  </a:txBody>
                  <a:tcPr marL="10360" marR="10360" marT="6907" marB="6907"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A9D08E"/>
                    </a:solidFill>
                  </a:tcPr>
                </a:tc>
                <a:tc>
                  <a:txBody>
                    <a:bodyPr/>
                    <a:lstStyle/>
                    <a:p>
                      <a:pPr algn="r" rtl="0" fontAlgn="b"/>
                      <a:r>
                        <a:rPr lang="ru-RU" sz="1400" b="1" dirty="0">
                          <a:effectLst/>
                        </a:rPr>
                        <a:t>98735,1</a:t>
                      </a:r>
                    </a:p>
                  </a:txBody>
                  <a:tcPr marL="10360" marR="10360" marT="6907" marB="6907"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A9D08E"/>
                    </a:solidFill>
                  </a:tcPr>
                </a:tc>
                <a:extLst>
                  <a:ext uri="{0D108BD9-81ED-4DB2-BD59-A6C34878D82A}">
                    <a16:rowId xmlns:a16="http://schemas.microsoft.com/office/drawing/2014/main" xmlns="" val="3876565632"/>
                  </a:ext>
                </a:extLst>
              </a:tr>
              <a:tr h="176431">
                <a:tc>
                  <a:txBody>
                    <a:bodyPr/>
                    <a:lstStyle/>
                    <a:p>
                      <a:pPr rtl="0" fontAlgn="b"/>
                      <a:endParaRPr lang="ru-RU" sz="1400">
                        <a:effectLst/>
                      </a:endParaRPr>
                    </a:p>
                  </a:txBody>
                  <a:tcPr marL="10360" marR="10360" marT="6907" marB="6907"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ru-RU" sz="1400" dirty="0">
                        <a:effectLst/>
                      </a:endParaRPr>
                    </a:p>
                  </a:txBody>
                  <a:tcPr marL="10360" marR="10360" marT="6907" marB="6907"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extLst>
                  <a:ext uri="{0D108BD9-81ED-4DB2-BD59-A6C34878D82A}">
                    <a16:rowId xmlns:a16="http://schemas.microsoft.com/office/drawing/2014/main" xmlns="" val="2886322132"/>
                  </a:ext>
                </a:extLst>
              </a:tr>
              <a:tr h="330809">
                <a:tc>
                  <a:txBody>
                    <a:bodyPr/>
                    <a:lstStyle/>
                    <a:p>
                      <a:pPr rtl="0" fontAlgn="b"/>
                      <a:r>
                        <a:rPr lang="ru-RU" sz="1400" b="1">
                          <a:effectLst/>
                        </a:rPr>
                        <a:t>Постоянные расходы</a:t>
                      </a:r>
                    </a:p>
                  </a:txBody>
                  <a:tcPr marL="10360" marR="10360" marT="6907" marB="6907"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9797"/>
                    </a:solidFill>
                  </a:tcPr>
                </a:tc>
                <a:tc>
                  <a:txBody>
                    <a:bodyPr/>
                    <a:lstStyle/>
                    <a:p>
                      <a:pPr algn="r" rtl="0" fontAlgn="b"/>
                      <a:r>
                        <a:rPr lang="ru-RU" sz="1400" b="1" dirty="0">
                          <a:effectLst/>
                        </a:rPr>
                        <a:t>31000</a:t>
                      </a:r>
                    </a:p>
                  </a:txBody>
                  <a:tcPr marL="10360" marR="10360" marT="6907" marB="6907"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9797"/>
                    </a:solidFill>
                  </a:tcPr>
                </a:tc>
                <a:extLst>
                  <a:ext uri="{0D108BD9-81ED-4DB2-BD59-A6C34878D82A}">
                    <a16:rowId xmlns:a16="http://schemas.microsoft.com/office/drawing/2014/main" xmlns="" val="4008141624"/>
                  </a:ext>
                </a:extLst>
              </a:tr>
              <a:tr h="176431">
                <a:tc>
                  <a:txBody>
                    <a:bodyPr/>
                    <a:lstStyle/>
                    <a:p>
                      <a:pPr rtl="0" fontAlgn="b"/>
                      <a:endParaRPr lang="ru-RU" sz="1400">
                        <a:effectLst/>
                      </a:endParaRPr>
                    </a:p>
                  </a:txBody>
                  <a:tcPr marL="10360" marR="10360" marT="6907" marB="6907"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ru-RU" sz="1400" dirty="0">
                        <a:effectLst/>
                      </a:endParaRPr>
                    </a:p>
                  </a:txBody>
                  <a:tcPr marL="10360" marR="10360" marT="6907" marB="6907"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extLst>
                  <a:ext uri="{0D108BD9-81ED-4DB2-BD59-A6C34878D82A}">
                    <a16:rowId xmlns:a16="http://schemas.microsoft.com/office/drawing/2014/main" xmlns="" val="4087174018"/>
                  </a:ext>
                </a:extLst>
              </a:tr>
              <a:tr h="176431">
                <a:tc>
                  <a:txBody>
                    <a:bodyPr/>
                    <a:lstStyle/>
                    <a:p>
                      <a:pPr rtl="0" fontAlgn="b"/>
                      <a:r>
                        <a:rPr lang="ru-RU" sz="1400">
                          <a:effectLst/>
                        </a:rPr>
                        <a:t>Ведущий </a:t>
                      </a:r>
                    </a:p>
                  </a:txBody>
                  <a:tcPr marL="10360" marR="10360" marT="6907" marB="6907"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r" rtl="0" fontAlgn="b"/>
                      <a:r>
                        <a:rPr lang="ru-RU" sz="1400" dirty="0">
                          <a:effectLst/>
                        </a:rPr>
                        <a:t>30000</a:t>
                      </a:r>
                    </a:p>
                  </a:txBody>
                  <a:tcPr marL="10360" marR="10360" marT="6907" marB="6907"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extLst>
                  <a:ext uri="{0D108BD9-81ED-4DB2-BD59-A6C34878D82A}">
                    <a16:rowId xmlns:a16="http://schemas.microsoft.com/office/drawing/2014/main" xmlns="" val="1805731566"/>
                  </a:ext>
                </a:extLst>
              </a:tr>
              <a:tr h="176431">
                <a:tc>
                  <a:txBody>
                    <a:bodyPr/>
                    <a:lstStyle/>
                    <a:p>
                      <a:pPr rtl="0" fontAlgn="b"/>
                      <a:r>
                        <a:rPr lang="ru-RU" sz="1400">
                          <a:effectLst/>
                        </a:rPr>
                        <a:t>Сайт</a:t>
                      </a:r>
                    </a:p>
                  </a:txBody>
                  <a:tcPr marL="10360" marR="10360" marT="6907" marB="6907"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r" rtl="0" fontAlgn="b"/>
                      <a:r>
                        <a:rPr lang="ru-RU" sz="1400" dirty="0">
                          <a:effectLst/>
                        </a:rPr>
                        <a:t>1000</a:t>
                      </a:r>
                    </a:p>
                  </a:txBody>
                  <a:tcPr marL="10360" marR="10360" marT="6907" marB="6907"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extLst>
                  <a:ext uri="{0D108BD9-81ED-4DB2-BD59-A6C34878D82A}">
                    <a16:rowId xmlns:a16="http://schemas.microsoft.com/office/drawing/2014/main" xmlns="" val="1029673661"/>
                  </a:ext>
                </a:extLst>
              </a:tr>
              <a:tr h="330809">
                <a:tc>
                  <a:txBody>
                    <a:bodyPr/>
                    <a:lstStyle/>
                    <a:p>
                      <a:pPr rtl="0" fontAlgn="b"/>
                      <a:r>
                        <a:rPr lang="ru-RU" sz="1400">
                          <a:effectLst/>
                        </a:rPr>
                        <a:t>Прибыль/убыток</a:t>
                      </a:r>
                    </a:p>
                  </a:txBody>
                  <a:tcPr marL="10360" marR="10360" marT="6907" marB="6907"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92D050"/>
                    </a:solidFill>
                  </a:tcPr>
                </a:tc>
                <a:tc>
                  <a:txBody>
                    <a:bodyPr/>
                    <a:lstStyle/>
                    <a:p>
                      <a:pPr algn="r" rtl="0" fontAlgn="b"/>
                      <a:r>
                        <a:rPr lang="ru-RU" sz="1400" dirty="0">
                          <a:effectLst/>
                        </a:rPr>
                        <a:t>67735,1</a:t>
                      </a:r>
                    </a:p>
                  </a:txBody>
                  <a:tcPr marL="10360" marR="10360" marT="6907" marB="6907"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92D050"/>
                    </a:solidFill>
                  </a:tcPr>
                </a:tc>
                <a:extLst>
                  <a:ext uri="{0D108BD9-81ED-4DB2-BD59-A6C34878D82A}">
                    <a16:rowId xmlns:a16="http://schemas.microsoft.com/office/drawing/2014/main" xmlns="" val="1001866904"/>
                  </a:ext>
                </a:extLst>
              </a:tr>
              <a:tr h="176431">
                <a:tc>
                  <a:txBody>
                    <a:bodyPr/>
                    <a:lstStyle/>
                    <a:p>
                      <a:pPr rtl="0" fontAlgn="b"/>
                      <a:r>
                        <a:rPr lang="ru-RU" sz="1400" dirty="0" err="1">
                          <a:effectLst/>
                        </a:rPr>
                        <a:t>Рентабльность</a:t>
                      </a:r>
                      <a:endParaRPr lang="ru-RU" sz="1400" dirty="0">
                        <a:effectLst/>
                      </a:endParaRPr>
                    </a:p>
                  </a:txBody>
                  <a:tcPr marL="10360" marR="10360" marT="6907" marB="6907"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r" rtl="0" fontAlgn="b"/>
                      <a:r>
                        <a:rPr lang="ru-RU" sz="1400" dirty="0">
                          <a:effectLst/>
                        </a:rPr>
                        <a:t>40,04%</a:t>
                      </a:r>
                    </a:p>
                  </a:txBody>
                  <a:tcPr marL="10360" marR="10360" marT="6907" marB="6907"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extLst>
                  <a:ext uri="{0D108BD9-81ED-4DB2-BD59-A6C34878D82A}">
                    <a16:rowId xmlns:a16="http://schemas.microsoft.com/office/drawing/2014/main" xmlns="" val="2476896484"/>
                  </a:ext>
                </a:extLst>
              </a:tr>
            </a:tbl>
          </a:graphicData>
        </a:graphic>
      </p:graphicFrame>
      <p:graphicFrame>
        <p:nvGraphicFramePr>
          <p:cNvPr id="9" name="Таблица 8">
            <a:extLst>
              <a:ext uri="{FF2B5EF4-FFF2-40B4-BE49-F238E27FC236}">
                <a16:creationId xmlns:a16="http://schemas.microsoft.com/office/drawing/2014/main" xmlns="" id="{7822AD72-42FE-49C9-B490-523466D29C90}"/>
              </a:ext>
            </a:extLst>
          </p:cNvPr>
          <p:cNvGraphicFramePr>
            <a:graphicFrameLocks noGrp="1"/>
          </p:cNvGraphicFramePr>
          <p:nvPr>
            <p:extLst>
              <p:ext uri="{D42A27DB-BD31-4B8C-83A1-F6EECF244321}">
                <p14:modId xmlns:p14="http://schemas.microsoft.com/office/powerpoint/2010/main" xmlns="" val="4275043575"/>
              </p:ext>
            </p:extLst>
          </p:nvPr>
        </p:nvGraphicFramePr>
        <p:xfrm>
          <a:off x="8864122" y="3042752"/>
          <a:ext cx="2286000" cy="3284220"/>
        </p:xfrm>
        <a:graphic>
          <a:graphicData uri="http://schemas.openxmlformats.org/drawingml/2006/table">
            <a:tbl>
              <a:tblPr/>
              <a:tblGrid>
                <a:gridCol w="762000">
                  <a:extLst>
                    <a:ext uri="{9D8B030D-6E8A-4147-A177-3AD203B41FA5}">
                      <a16:colId xmlns:a16="http://schemas.microsoft.com/office/drawing/2014/main" xmlns="" val="3123689670"/>
                    </a:ext>
                  </a:extLst>
                </a:gridCol>
                <a:gridCol w="762000">
                  <a:extLst>
                    <a:ext uri="{9D8B030D-6E8A-4147-A177-3AD203B41FA5}">
                      <a16:colId xmlns:a16="http://schemas.microsoft.com/office/drawing/2014/main" xmlns="" val="4233302679"/>
                    </a:ext>
                  </a:extLst>
                </a:gridCol>
                <a:gridCol w="762000">
                  <a:extLst>
                    <a:ext uri="{9D8B030D-6E8A-4147-A177-3AD203B41FA5}">
                      <a16:colId xmlns:a16="http://schemas.microsoft.com/office/drawing/2014/main" xmlns="" val="2566969043"/>
                    </a:ext>
                  </a:extLst>
                </a:gridCol>
              </a:tblGrid>
              <a:tr h="160020">
                <a:tc gridSpan="2">
                  <a:txBody>
                    <a:bodyPr/>
                    <a:lstStyle/>
                    <a:p>
                      <a:pPr algn="ctr" rtl="0" fontAlgn="b"/>
                      <a:r>
                        <a:rPr lang="ru-RU">
                          <a:effectLst/>
                        </a:rPr>
                        <a:t>количество юнитов в мес</a:t>
                      </a:r>
                    </a:p>
                  </a:txBody>
                  <a:tcPr marL="22860" marR="22860" marT="15240" marB="15240" anchor="b">
                    <a:lnL w="7620" cap="flat" cmpd="sng" algn="ctr">
                      <a:solidFill>
                        <a:srgbClr val="000000"/>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C000"/>
                    </a:solidFill>
                  </a:tcPr>
                </a:tc>
                <a:tc hMerge="1">
                  <a:txBody>
                    <a:bodyPr/>
                    <a:lstStyle/>
                    <a:p>
                      <a:endParaRPr lang="ru-RU"/>
                    </a:p>
                  </a:txBody>
                  <a:tcPr/>
                </a:tc>
                <a:tc>
                  <a:txBody>
                    <a:bodyPr/>
                    <a:lstStyle/>
                    <a:p>
                      <a:pPr algn="r" rtl="0" fontAlgn="b"/>
                      <a:r>
                        <a:rPr lang="ru-RU" sz="1800" b="1">
                          <a:effectLst/>
                        </a:rPr>
                        <a:t>85</a:t>
                      </a:r>
                    </a:p>
                  </a:txBody>
                  <a:tcPr marL="22860" marR="22860" marT="15240" marB="15240" anchor="b">
                    <a:lnL w="7620" cap="flat" cmpd="sng" algn="ctr">
                      <a:solidFill>
                        <a:srgbClr val="CCCCCC"/>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FF00"/>
                    </a:solidFill>
                  </a:tcPr>
                </a:tc>
                <a:extLst>
                  <a:ext uri="{0D108BD9-81ED-4DB2-BD59-A6C34878D82A}">
                    <a16:rowId xmlns:a16="http://schemas.microsoft.com/office/drawing/2014/main" xmlns="" val="981021136"/>
                  </a:ext>
                </a:extLst>
              </a:tr>
              <a:tr h="480060">
                <a:tc gridSpan="3">
                  <a:txBody>
                    <a:bodyPr/>
                    <a:lstStyle/>
                    <a:p>
                      <a:pPr rtl="0" fontAlgn="b"/>
                      <a:endParaRPr lang="ru-RU" dirty="0">
                        <a:effectLst/>
                      </a:endParaRPr>
                    </a:p>
                  </a:txBody>
                  <a:tcPr marL="22860" marR="22860" marT="15240" marB="1524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1998441345"/>
                  </a:ext>
                </a:extLst>
              </a:tr>
              <a:tr h="160020">
                <a:tc gridSpan="3">
                  <a:txBody>
                    <a:bodyPr/>
                    <a:lstStyle/>
                    <a:p>
                      <a:pPr algn="ctr" rtl="0" fontAlgn="b"/>
                      <a:r>
                        <a:rPr lang="ru-RU" b="1">
                          <a:effectLst/>
                        </a:rPr>
                        <a:t>НАЛОГИ</a:t>
                      </a:r>
                    </a:p>
                  </a:txBody>
                  <a:tcPr marL="22860" marR="22860" marT="15240" marB="15240" anchor="b">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C000"/>
                    </a:solidFill>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3288290604"/>
                  </a:ext>
                </a:extLst>
              </a:tr>
              <a:tr h="160020">
                <a:tc gridSpan="2">
                  <a:txBody>
                    <a:bodyPr/>
                    <a:lstStyle/>
                    <a:p>
                      <a:pPr algn="ctr" rtl="0" fontAlgn="b"/>
                      <a:r>
                        <a:rPr lang="ru-RU">
                          <a:effectLst/>
                        </a:rPr>
                        <a:t>выручка</a:t>
                      </a:r>
                    </a:p>
                  </a:txBody>
                  <a:tcPr marL="22860" marR="22860" marT="15240" marB="15240" anchor="b">
                    <a:lnL w="7620" cap="flat" cmpd="sng" algn="ctr">
                      <a:solidFill>
                        <a:srgbClr val="000000"/>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C000"/>
                    </a:solidFill>
                  </a:tcPr>
                </a:tc>
                <a:tc hMerge="1">
                  <a:txBody>
                    <a:bodyPr/>
                    <a:lstStyle/>
                    <a:p>
                      <a:endParaRPr lang="ru-RU"/>
                    </a:p>
                  </a:txBody>
                  <a:tcPr/>
                </a:tc>
                <a:tc>
                  <a:txBody>
                    <a:bodyPr/>
                    <a:lstStyle/>
                    <a:p>
                      <a:pPr algn="r" rtl="0" fontAlgn="b"/>
                      <a:r>
                        <a:rPr lang="ru-RU">
                          <a:effectLst/>
                        </a:rPr>
                        <a:t>169150</a:t>
                      </a:r>
                    </a:p>
                  </a:txBody>
                  <a:tcPr marL="22860" marR="22860" marT="15240" marB="15240" anchor="b">
                    <a:lnL w="7620" cap="flat" cmpd="sng" algn="ctr">
                      <a:solidFill>
                        <a:srgbClr val="CCCCCC"/>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extLst>
                  <a:ext uri="{0D108BD9-81ED-4DB2-BD59-A6C34878D82A}">
                    <a16:rowId xmlns:a16="http://schemas.microsoft.com/office/drawing/2014/main" xmlns="" val="2447090345"/>
                  </a:ext>
                </a:extLst>
              </a:tr>
              <a:tr h="160020">
                <a:tc gridSpan="2">
                  <a:txBody>
                    <a:bodyPr/>
                    <a:lstStyle/>
                    <a:p>
                      <a:pPr algn="ctr" rtl="0" fontAlgn="b"/>
                      <a:r>
                        <a:rPr lang="ru-RU">
                          <a:effectLst/>
                        </a:rPr>
                        <a:t>расходы</a:t>
                      </a:r>
                    </a:p>
                  </a:txBody>
                  <a:tcPr marL="22860" marR="22860" marT="15240" marB="15240" anchor="b">
                    <a:lnL w="7620" cap="flat" cmpd="sng" algn="ctr">
                      <a:solidFill>
                        <a:srgbClr val="000000"/>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C000"/>
                    </a:solidFill>
                  </a:tcPr>
                </a:tc>
                <a:tc hMerge="1">
                  <a:txBody>
                    <a:bodyPr/>
                    <a:lstStyle/>
                    <a:p>
                      <a:endParaRPr lang="ru-RU"/>
                    </a:p>
                  </a:txBody>
                  <a:tcPr/>
                </a:tc>
                <a:tc>
                  <a:txBody>
                    <a:bodyPr/>
                    <a:lstStyle/>
                    <a:p>
                      <a:pPr algn="r" rtl="0" fontAlgn="b"/>
                      <a:r>
                        <a:rPr lang="ru-RU">
                          <a:effectLst/>
                        </a:rPr>
                        <a:t>71415,0</a:t>
                      </a:r>
                    </a:p>
                  </a:txBody>
                  <a:tcPr marL="22860" marR="22860" marT="15240" marB="15240" anchor="b">
                    <a:lnL w="7620" cap="flat" cmpd="sng" algn="ctr">
                      <a:solidFill>
                        <a:srgbClr val="CCCCCC"/>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extLst>
                  <a:ext uri="{0D108BD9-81ED-4DB2-BD59-A6C34878D82A}">
                    <a16:rowId xmlns:a16="http://schemas.microsoft.com/office/drawing/2014/main" xmlns="" val="194327084"/>
                  </a:ext>
                </a:extLst>
              </a:tr>
              <a:tr h="160020">
                <a:tc gridSpan="2">
                  <a:txBody>
                    <a:bodyPr/>
                    <a:lstStyle/>
                    <a:p>
                      <a:pPr algn="ctr" rtl="0" fontAlgn="b"/>
                      <a:r>
                        <a:rPr lang="ru-RU">
                          <a:effectLst/>
                        </a:rPr>
                        <a:t>прибыль/убыток</a:t>
                      </a:r>
                    </a:p>
                  </a:txBody>
                  <a:tcPr marL="22860" marR="22860" marT="15240" marB="15240" anchor="b">
                    <a:lnL w="7620" cap="flat" cmpd="sng" algn="ctr">
                      <a:solidFill>
                        <a:srgbClr val="000000"/>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C000"/>
                    </a:solidFill>
                  </a:tcPr>
                </a:tc>
                <a:tc hMerge="1">
                  <a:txBody>
                    <a:bodyPr/>
                    <a:lstStyle/>
                    <a:p>
                      <a:endParaRPr lang="ru-RU"/>
                    </a:p>
                  </a:txBody>
                  <a:tcPr/>
                </a:tc>
                <a:tc>
                  <a:txBody>
                    <a:bodyPr/>
                    <a:lstStyle/>
                    <a:p>
                      <a:pPr algn="r" rtl="0" fontAlgn="b"/>
                      <a:r>
                        <a:rPr lang="ru-RU">
                          <a:effectLst/>
                        </a:rPr>
                        <a:t>97735,1</a:t>
                      </a:r>
                    </a:p>
                  </a:txBody>
                  <a:tcPr marL="22860" marR="22860" marT="15240" marB="15240" anchor="b">
                    <a:lnL w="7620" cap="flat" cmpd="sng" algn="ctr">
                      <a:solidFill>
                        <a:srgbClr val="CCCCCC"/>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extLst>
                  <a:ext uri="{0D108BD9-81ED-4DB2-BD59-A6C34878D82A}">
                    <a16:rowId xmlns:a16="http://schemas.microsoft.com/office/drawing/2014/main" xmlns="" val="1893348927"/>
                  </a:ext>
                </a:extLst>
              </a:tr>
              <a:tr h="160020">
                <a:tc>
                  <a:txBody>
                    <a:bodyPr/>
                    <a:lstStyle/>
                    <a:p>
                      <a:pPr rtl="0" fontAlgn="b"/>
                      <a:r>
                        <a:rPr lang="ru-RU">
                          <a:effectLst/>
                        </a:rPr>
                        <a:t>УСН Д (4%)</a:t>
                      </a:r>
                    </a:p>
                  </a:txBody>
                  <a:tcPr marL="22860" marR="22860" marT="15240" marB="15240" anchor="b">
                    <a:lnL w="7620" cap="flat" cmpd="sng" algn="ctr">
                      <a:solidFill>
                        <a:srgbClr val="000000"/>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C000"/>
                    </a:solidFill>
                  </a:tcPr>
                </a:tc>
                <a:tc>
                  <a:txBody>
                    <a:bodyPr/>
                    <a:lstStyle/>
                    <a:p>
                      <a:pPr algn="r" rtl="0" fontAlgn="b"/>
                      <a:r>
                        <a:rPr lang="ru-RU">
                          <a:effectLst/>
                        </a:rPr>
                        <a:t>6766</a:t>
                      </a:r>
                    </a:p>
                  </a:txBody>
                  <a:tcPr marL="22860" marR="22860" marT="15240" marB="1524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ru-RU">
                        <a:effectLst/>
                      </a:endParaRPr>
                    </a:p>
                  </a:txBody>
                  <a:tcPr marL="22860" marR="22860" marT="15240" marB="15240" anchor="b">
                    <a:lnL w="7620" cap="flat" cmpd="sng" algn="ctr">
                      <a:solidFill>
                        <a:srgbClr val="CCCCCC"/>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extLst>
                  <a:ext uri="{0D108BD9-81ED-4DB2-BD59-A6C34878D82A}">
                    <a16:rowId xmlns:a16="http://schemas.microsoft.com/office/drawing/2014/main" xmlns="" val="1481471123"/>
                  </a:ext>
                </a:extLst>
              </a:tr>
              <a:tr h="160020">
                <a:tc>
                  <a:txBody>
                    <a:bodyPr/>
                    <a:lstStyle/>
                    <a:p>
                      <a:pPr rtl="0" fontAlgn="b"/>
                      <a:r>
                        <a:rPr lang="ru-RU">
                          <a:effectLst/>
                        </a:rPr>
                        <a:t>УСН Д-Р (7%)</a:t>
                      </a:r>
                    </a:p>
                  </a:txBody>
                  <a:tcPr marL="22860" marR="22860" marT="15240" marB="15240" anchor="b">
                    <a:lnL w="7620" cap="flat" cmpd="sng" algn="ctr">
                      <a:solidFill>
                        <a:srgbClr val="000000"/>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C000"/>
                    </a:solidFill>
                  </a:tcPr>
                </a:tc>
                <a:tc>
                  <a:txBody>
                    <a:bodyPr/>
                    <a:lstStyle/>
                    <a:p>
                      <a:pPr algn="r" rtl="0" fontAlgn="b"/>
                      <a:r>
                        <a:rPr lang="ru-RU">
                          <a:effectLst/>
                        </a:rPr>
                        <a:t>6841,4535</a:t>
                      </a:r>
                    </a:p>
                  </a:txBody>
                  <a:tcPr marL="22860" marR="22860" marT="15240" marB="1524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r" rtl="0" fontAlgn="b"/>
                      <a:r>
                        <a:rPr lang="ru-RU">
                          <a:effectLst/>
                        </a:rPr>
                        <a:t>1691,5</a:t>
                      </a:r>
                    </a:p>
                  </a:txBody>
                  <a:tcPr marL="22860" marR="22860" marT="15240" marB="15240" anchor="b">
                    <a:lnL w="7620" cap="flat" cmpd="sng" algn="ctr">
                      <a:solidFill>
                        <a:srgbClr val="CCCCCC"/>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extLst>
                  <a:ext uri="{0D108BD9-81ED-4DB2-BD59-A6C34878D82A}">
                    <a16:rowId xmlns:a16="http://schemas.microsoft.com/office/drawing/2014/main" xmlns="" val="2170827162"/>
                  </a:ext>
                </a:extLst>
              </a:tr>
              <a:tr h="160020">
                <a:tc>
                  <a:txBody>
                    <a:bodyPr/>
                    <a:lstStyle/>
                    <a:p>
                      <a:pPr rtl="0" fontAlgn="b"/>
                      <a:r>
                        <a:rPr lang="ru-RU">
                          <a:effectLst/>
                        </a:rPr>
                        <a:t>УСН Д-Р (7%)</a:t>
                      </a:r>
                    </a:p>
                  </a:txBody>
                  <a:tcPr marL="22860" marR="22860" marT="15240" marB="15240" anchor="b">
                    <a:lnL w="7620" cap="flat" cmpd="sng" algn="ctr">
                      <a:solidFill>
                        <a:srgbClr val="000000"/>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ru-RU">
                          <a:effectLst/>
                        </a:rPr>
                        <a:t>6841,4535</a:t>
                      </a:r>
                    </a:p>
                  </a:txBody>
                  <a:tcPr marL="22860" marR="22860" marT="15240" marB="1524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000000"/>
                      </a:solidFill>
                      <a:prstDash val="solid"/>
                      <a:round/>
                      <a:headEnd type="none" w="med" len="med"/>
                      <a:tailEnd type="none" w="med" len="med"/>
                    </a:lnB>
                  </a:tcPr>
                </a:tc>
                <a:tc>
                  <a:txBody>
                    <a:bodyPr/>
                    <a:lstStyle/>
                    <a:p>
                      <a:pPr rtl="0" fontAlgn="b"/>
                      <a:endParaRPr lang="ru-RU" dirty="0">
                        <a:effectLst/>
                      </a:endParaRPr>
                    </a:p>
                  </a:txBody>
                  <a:tcPr marL="22860" marR="22860" marT="15240" marB="15240" anchor="b">
                    <a:lnL w="7620" cap="flat" cmpd="sng" algn="ctr">
                      <a:solidFill>
                        <a:srgbClr val="CCCCCC"/>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107595914"/>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p7"/>
          <p:cNvSpPr txBox="1">
            <a:spLocks noGrp="1"/>
          </p:cNvSpPr>
          <p:nvPr>
            <p:ph type="title"/>
          </p:nvPr>
        </p:nvSpPr>
        <p:spPr>
          <a:xfrm>
            <a:off x="202173" y="318641"/>
            <a:ext cx="10514926" cy="79997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accent1"/>
              </a:buClr>
              <a:buSzPts val="3600"/>
              <a:buFont typeface="Arial"/>
              <a:buNone/>
            </a:pPr>
            <a:r>
              <a:rPr lang="ru-RU"/>
              <a:t>КОМАНДА</a:t>
            </a:r>
            <a:br>
              <a:rPr lang="ru-RU"/>
            </a:br>
            <a:r>
              <a:rPr lang="ru-RU"/>
              <a:t/>
            </a:r>
            <a:br>
              <a:rPr lang="ru-RU"/>
            </a:br>
            <a:endParaRPr/>
          </a:p>
        </p:txBody>
      </p:sp>
      <p:pic>
        <p:nvPicPr>
          <p:cNvPr id="2" name="Рисунок 1">
            <a:extLst>
              <a:ext uri="{FF2B5EF4-FFF2-40B4-BE49-F238E27FC236}">
                <a16:creationId xmlns:a16="http://schemas.microsoft.com/office/drawing/2014/main" xmlns="" id="{8A53F366-7A50-4D4C-AA24-0898AD48E563}"/>
              </a:ext>
            </a:extLst>
          </p:cNvPr>
          <p:cNvPicPr>
            <a:picLocks noChangeAspect="1"/>
          </p:cNvPicPr>
          <p:nvPr/>
        </p:nvPicPr>
        <p:blipFill>
          <a:blip r:embed="rId3"/>
          <a:stretch>
            <a:fillRect/>
          </a:stretch>
        </p:blipFill>
        <p:spPr>
          <a:xfrm>
            <a:off x="433633" y="1118613"/>
            <a:ext cx="4139462" cy="3104596"/>
          </a:xfrm>
          <a:prstGeom prst="rect">
            <a:avLst/>
          </a:prstGeom>
        </p:spPr>
      </p:pic>
      <p:sp>
        <p:nvSpPr>
          <p:cNvPr id="3" name="TextBox 2">
            <a:extLst>
              <a:ext uri="{FF2B5EF4-FFF2-40B4-BE49-F238E27FC236}">
                <a16:creationId xmlns:a16="http://schemas.microsoft.com/office/drawing/2014/main" xmlns="" id="{40BCD7E2-55EE-41BC-A142-03B863EB94C6}"/>
              </a:ext>
            </a:extLst>
          </p:cNvPr>
          <p:cNvSpPr txBox="1"/>
          <p:nvPr/>
        </p:nvSpPr>
        <p:spPr>
          <a:xfrm>
            <a:off x="5052766" y="1310326"/>
            <a:ext cx="4468306" cy="2585323"/>
          </a:xfrm>
          <a:prstGeom prst="rect">
            <a:avLst/>
          </a:prstGeom>
          <a:noFill/>
        </p:spPr>
        <p:txBody>
          <a:bodyPr wrap="square" rtlCol="0">
            <a:spAutoFit/>
          </a:bodyPr>
          <a:lstStyle/>
          <a:p>
            <a:r>
              <a:rPr lang="ru-RU" sz="1800" b="1" dirty="0">
                <a:latin typeface="Times New Roman" panose="02020603050405020304" pitchFamily="18" charset="0"/>
                <a:cs typeface="Times New Roman" panose="02020603050405020304" pitchFamily="18" charset="0"/>
              </a:rPr>
              <a:t>Перепелова Анастасия Игоревна</a:t>
            </a:r>
          </a:p>
          <a:p>
            <a:pPr marL="285750" indent="-285750">
              <a:buFont typeface="Arial" panose="020B0604020202020204" pitchFamily="34" charset="0"/>
              <a:buChar char="•"/>
            </a:pPr>
            <a:r>
              <a:rPr lang="ru-RU" sz="1800" dirty="0">
                <a:solidFill>
                  <a:srgbClr val="8E01FF"/>
                </a:solidFill>
                <a:latin typeface="Times New Roman" panose="02020603050405020304" pitchFamily="18" charset="0"/>
                <a:cs typeface="Times New Roman" panose="02020603050405020304" pitchFamily="18" charset="0"/>
              </a:rPr>
              <a:t>Специалист по работе с молодёжью </a:t>
            </a:r>
          </a:p>
          <a:p>
            <a:pPr marL="285750" indent="-285750">
              <a:buFont typeface="Arial" panose="020B0604020202020204" pitchFamily="34" charset="0"/>
              <a:buChar char="•"/>
            </a:pPr>
            <a:r>
              <a:rPr lang="ru-RU" sz="1800" dirty="0">
                <a:solidFill>
                  <a:srgbClr val="8E01FF"/>
                </a:solidFill>
                <a:latin typeface="Times New Roman" panose="02020603050405020304" pitchFamily="18" charset="0"/>
                <a:cs typeface="Times New Roman" panose="02020603050405020304" pitchFamily="18" charset="0"/>
              </a:rPr>
              <a:t>Студентка 4 курса факультета «Социальная коммуникация»</a:t>
            </a:r>
          </a:p>
          <a:p>
            <a:pPr marL="285750" indent="-285750">
              <a:buFont typeface="Arial" panose="020B0604020202020204" pitchFamily="34" charset="0"/>
              <a:buChar char="•"/>
            </a:pPr>
            <a:r>
              <a:rPr lang="ru-RU" sz="1800" dirty="0">
                <a:solidFill>
                  <a:srgbClr val="8E01FF"/>
                </a:solidFill>
                <a:latin typeface="Times New Roman" panose="02020603050405020304" pitchFamily="18" charset="0"/>
                <a:cs typeface="Times New Roman" panose="02020603050405020304" pitchFamily="18" charset="0"/>
              </a:rPr>
              <a:t>Проектный менеджер, сценарист и организатор образовательных программ и квестов</a:t>
            </a:r>
          </a:p>
          <a:p>
            <a:pPr marL="285750" indent="-285750">
              <a:buFont typeface="Arial" panose="020B0604020202020204" pitchFamily="34" charset="0"/>
              <a:buChar char="•"/>
            </a:pPr>
            <a:r>
              <a:rPr lang="ru-RU" sz="1800" dirty="0">
                <a:solidFill>
                  <a:srgbClr val="8E01FF"/>
                </a:solidFill>
                <a:latin typeface="Times New Roman" panose="02020603050405020304" pitchFamily="18" charset="0"/>
                <a:cs typeface="Times New Roman" panose="02020603050405020304" pitchFamily="18" charset="0"/>
              </a:rPr>
              <a:t>Именной Стипендиат Правительства Москвы</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17"/>
          <p:cNvSpPr/>
          <p:nvPr/>
        </p:nvSpPr>
        <p:spPr>
          <a:xfrm>
            <a:off x="-15875" y="5229200"/>
            <a:ext cx="1503363" cy="1652614"/>
          </a:xfrm>
          <a:prstGeom prst="rect">
            <a:avLst/>
          </a:prstGeom>
          <a:blipFill rotWithShape="1">
            <a:blip r:embed="rId3">
              <a:alphaModFix/>
            </a:blip>
            <a:stretch>
              <a:fillRect/>
            </a:stretch>
          </a:blipFill>
          <a:ln>
            <a:noFill/>
          </a:ln>
        </p:spPr>
        <p:txBody>
          <a:bodyPr spcFirstLastPara="1" wrap="square" lIns="25400" tIns="25400" rIns="25400" bIns="25400" anchor="ctr" anchorCtr="0">
            <a:noAutofit/>
          </a:bodyPr>
          <a:lstStyle/>
          <a:p>
            <a:pPr marL="0" marR="0" lvl="0" indent="0" algn="ctr" rtl="0">
              <a:lnSpc>
                <a:spcPct val="100000"/>
              </a:lnSpc>
              <a:spcBef>
                <a:spcPts val="0"/>
              </a:spcBef>
              <a:spcAft>
                <a:spcPts val="0"/>
              </a:spcAft>
              <a:buNone/>
            </a:pPr>
            <a:endParaRPr sz="1200" b="0" i="0" u="none" strike="noStrike" cap="none">
              <a:solidFill>
                <a:srgbClr val="5E5E5E"/>
              </a:solidFill>
              <a:latin typeface="Arial"/>
              <a:ea typeface="Arial"/>
              <a:cs typeface="Arial"/>
              <a:sym typeface="Arial"/>
            </a:endParaRPr>
          </a:p>
        </p:txBody>
      </p:sp>
      <p:sp>
        <p:nvSpPr>
          <p:cNvPr id="216" name="Google Shape;216;p17"/>
          <p:cNvSpPr/>
          <p:nvPr/>
        </p:nvSpPr>
        <p:spPr>
          <a:xfrm>
            <a:off x="1481138" y="5229200"/>
            <a:ext cx="1501775" cy="1652614"/>
          </a:xfrm>
          <a:prstGeom prst="rect">
            <a:avLst/>
          </a:prstGeom>
          <a:blipFill rotWithShape="1">
            <a:blip r:embed="rId4">
              <a:alphaModFix/>
            </a:blip>
            <a:stretch>
              <a:fillRect/>
            </a:stretch>
          </a:blipFill>
          <a:ln>
            <a:noFill/>
          </a:ln>
        </p:spPr>
        <p:txBody>
          <a:bodyPr spcFirstLastPara="1" wrap="square" lIns="25400" tIns="25400" rIns="25400" bIns="25400" anchor="ctr" anchorCtr="0">
            <a:noAutofit/>
          </a:bodyPr>
          <a:lstStyle/>
          <a:p>
            <a:pPr marL="0" marR="0" lvl="0" indent="0" algn="ctr" rtl="0">
              <a:lnSpc>
                <a:spcPct val="100000"/>
              </a:lnSpc>
              <a:spcBef>
                <a:spcPts val="0"/>
              </a:spcBef>
              <a:spcAft>
                <a:spcPts val="0"/>
              </a:spcAft>
              <a:buNone/>
            </a:pPr>
            <a:endParaRPr sz="1200" b="0" i="0" u="none" strike="noStrike" cap="none">
              <a:solidFill>
                <a:srgbClr val="5E5E5E"/>
              </a:solidFill>
              <a:latin typeface="Arial"/>
              <a:ea typeface="Arial"/>
              <a:cs typeface="Arial"/>
              <a:sym typeface="Arial"/>
            </a:endParaRPr>
          </a:p>
        </p:txBody>
      </p:sp>
      <p:sp>
        <p:nvSpPr>
          <p:cNvPr id="217" name="Google Shape;217;p17"/>
          <p:cNvSpPr/>
          <p:nvPr/>
        </p:nvSpPr>
        <p:spPr>
          <a:xfrm>
            <a:off x="2968625" y="5229200"/>
            <a:ext cx="1501775" cy="1652614"/>
          </a:xfrm>
          <a:prstGeom prst="rect">
            <a:avLst/>
          </a:prstGeom>
          <a:blipFill rotWithShape="1">
            <a:blip r:embed="rId5">
              <a:alphaModFix/>
            </a:blip>
            <a:stretch>
              <a:fillRect/>
            </a:stretch>
          </a:blipFill>
          <a:ln>
            <a:noFill/>
          </a:ln>
        </p:spPr>
        <p:txBody>
          <a:bodyPr spcFirstLastPara="1" wrap="square" lIns="25400" tIns="25400" rIns="25400" bIns="25400" anchor="ctr" anchorCtr="0">
            <a:noAutofit/>
          </a:bodyPr>
          <a:lstStyle/>
          <a:p>
            <a:pPr marL="0" marR="0" lvl="0" indent="0" algn="ctr" rtl="0">
              <a:lnSpc>
                <a:spcPct val="100000"/>
              </a:lnSpc>
              <a:spcBef>
                <a:spcPts val="0"/>
              </a:spcBef>
              <a:spcAft>
                <a:spcPts val="0"/>
              </a:spcAft>
              <a:buNone/>
            </a:pPr>
            <a:endParaRPr sz="1200" b="0" i="0" u="none" strike="noStrike" cap="none">
              <a:solidFill>
                <a:srgbClr val="5E5E5E"/>
              </a:solidFill>
              <a:latin typeface="Arial"/>
              <a:ea typeface="Arial"/>
              <a:cs typeface="Arial"/>
              <a:sym typeface="Arial"/>
            </a:endParaRPr>
          </a:p>
        </p:txBody>
      </p:sp>
      <p:sp>
        <p:nvSpPr>
          <p:cNvPr id="218" name="Google Shape;218;p17"/>
          <p:cNvSpPr/>
          <p:nvPr/>
        </p:nvSpPr>
        <p:spPr>
          <a:xfrm>
            <a:off x="4449763" y="5229200"/>
            <a:ext cx="1503362" cy="1652614"/>
          </a:xfrm>
          <a:prstGeom prst="rect">
            <a:avLst/>
          </a:prstGeom>
          <a:blipFill rotWithShape="1">
            <a:blip r:embed="rId6">
              <a:alphaModFix/>
            </a:blip>
            <a:stretch>
              <a:fillRect/>
            </a:stretch>
          </a:blipFill>
          <a:ln>
            <a:noFill/>
          </a:ln>
        </p:spPr>
        <p:txBody>
          <a:bodyPr spcFirstLastPara="1" wrap="square" lIns="25400" tIns="25400" rIns="25400" bIns="25400" anchor="ctr" anchorCtr="0">
            <a:noAutofit/>
          </a:bodyPr>
          <a:lstStyle/>
          <a:p>
            <a:pPr marL="0" marR="0" lvl="0" indent="0" algn="ctr" rtl="0">
              <a:lnSpc>
                <a:spcPct val="100000"/>
              </a:lnSpc>
              <a:spcBef>
                <a:spcPts val="0"/>
              </a:spcBef>
              <a:spcAft>
                <a:spcPts val="0"/>
              </a:spcAft>
              <a:buNone/>
            </a:pPr>
            <a:endParaRPr sz="1200" b="0" i="0" u="none" strike="noStrike" cap="none">
              <a:solidFill>
                <a:srgbClr val="5E5E5E"/>
              </a:solidFill>
              <a:latin typeface="Arial"/>
              <a:ea typeface="Arial"/>
              <a:cs typeface="Arial"/>
              <a:sym typeface="Arial"/>
            </a:endParaRPr>
          </a:p>
        </p:txBody>
      </p:sp>
      <p:sp>
        <p:nvSpPr>
          <p:cNvPr id="219" name="Google Shape;219;p17"/>
          <p:cNvSpPr/>
          <p:nvPr/>
        </p:nvSpPr>
        <p:spPr>
          <a:xfrm>
            <a:off x="5951538" y="5229200"/>
            <a:ext cx="1501775" cy="1652614"/>
          </a:xfrm>
          <a:prstGeom prst="rect">
            <a:avLst/>
          </a:prstGeom>
          <a:blipFill rotWithShape="1">
            <a:blip r:embed="rId5">
              <a:alphaModFix/>
            </a:blip>
            <a:stretch>
              <a:fillRect/>
            </a:stretch>
          </a:blipFill>
          <a:ln>
            <a:noFill/>
          </a:ln>
        </p:spPr>
        <p:txBody>
          <a:bodyPr spcFirstLastPara="1" wrap="square" lIns="25400" tIns="25400" rIns="25400" bIns="25400" anchor="ctr" anchorCtr="0">
            <a:noAutofit/>
          </a:bodyPr>
          <a:lstStyle/>
          <a:p>
            <a:pPr marL="0" marR="0" lvl="0" indent="0" algn="ctr" rtl="0">
              <a:lnSpc>
                <a:spcPct val="100000"/>
              </a:lnSpc>
              <a:spcBef>
                <a:spcPts val="0"/>
              </a:spcBef>
              <a:spcAft>
                <a:spcPts val="0"/>
              </a:spcAft>
              <a:buNone/>
            </a:pPr>
            <a:endParaRPr sz="1200" b="0" i="0" u="none" strike="noStrike" cap="none">
              <a:solidFill>
                <a:srgbClr val="5E5E5E"/>
              </a:solidFill>
              <a:latin typeface="Arial"/>
              <a:ea typeface="Arial"/>
              <a:cs typeface="Arial"/>
              <a:sym typeface="Arial"/>
            </a:endParaRPr>
          </a:p>
        </p:txBody>
      </p:sp>
      <p:sp>
        <p:nvSpPr>
          <p:cNvPr id="220" name="Google Shape;220;p17"/>
          <p:cNvSpPr/>
          <p:nvPr/>
        </p:nvSpPr>
        <p:spPr>
          <a:xfrm>
            <a:off x="7419975" y="5229200"/>
            <a:ext cx="1501775" cy="1652614"/>
          </a:xfrm>
          <a:prstGeom prst="rect">
            <a:avLst/>
          </a:prstGeom>
          <a:blipFill rotWithShape="1">
            <a:blip r:embed="rId7">
              <a:alphaModFix/>
            </a:blip>
            <a:stretch>
              <a:fillRect/>
            </a:stretch>
          </a:blipFill>
          <a:ln>
            <a:noFill/>
          </a:ln>
        </p:spPr>
        <p:txBody>
          <a:bodyPr spcFirstLastPara="1" wrap="square" lIns="25400" tIns="25400" rIns="25400" bIns="25400" anchor="ctr" anchorCtr="0">
            <a:noAutofit/>
          </a:bodyPr>
          <a:lstStyle/>
          <a:p>
            <a:pPr marL="0" marR="0" lvl="0" indent="0" algn="ctr" rtl="0">
              <a:lnSpc>
                <a:spcPct val="100000"/>
              </a:lnSpc>
              <a:spcBef>
                <a:spcPts val="0"/>
              </a:spcBef>
              <a:spcAft>
                <a:spcPts val="0"/>
              </a:spcAft>
              <a:buNone/>
            </a:pPr>
            <a:endParaRPr sz="1200" b="0" i="0" u="none" strike="noStrike" cap="none">
              <a:solidFill>
                <a:srgbClr val="5E5E5E"/>
              </a:solidFill>
              <a:latin typeface="Arial"/>
              <a:ea typeface="Arial"/>
              <a:cs typeface="Arial"/>
              <a:sym typeface="Arial"/>
            </a:endParaRPr>
          </a:p>
        </p:txBody>
      </p:sp>
      <p:sp>
        <p:nvSpPr>
          <p:cNvPr id="221" name="Google Shape;221;p17"/>
          <p:cNvSpPr/>
          <p:nvPr/>
        </p:nvSpPr>
        <p:spPr>
          <a:xfrm>
            <a:off x="8920163" y="5229200"/>
            <a:ext cx="1503362" cy="1652614"/>
          </a:xfrm>
          <a:prstGeom prst="rect">
            <a:avLst/>
          </a:prstGeom>
          <a:blipFill rotWithShape="1">
            <a:blip r:embed="rId3">
              <a:alphaModFix/>
            </a:blip>
            <a:stretch>
              <a:fillRect/>
            </a:stretch>
          </a:blipFill>
          <a:ln>
            <a:noFill/>
          </a:ln>
        </p:spPr>
        <p:txBody>
          <a:bodyPr spcFirstLastPara="1" wrap="square" lIns="25400" tIns="25400" rIns="25400" bIns="25400" anchor="ctr" anchorCtr="0">
            <a:noAutofit/>
          </a:bodyPr>
          <a:lstStyle/>
          <a:p>
            <a:pPr marL="0" marR="0" lvl="0" indent="0" algn="ctr" rtl="0">
              <a:lnSpc>
                <a:spcPct val="100000"/>
              </a:lnSpc>
              <a:spcBef>
                <a:spcPts val="0"/>
              </a:spcBef>
              <a:spcAft>
                <a:spcPts val="0"/>
              </a:spcAft>
              <a:buNone/>
            </a:pPr>
            <a:endParaRPr sz="1200" b="0" i="0" u="none" strike="noStrike" cap="none">
              <a:solidFill>
                <a:srgbClr val="5E5E5E"/>
              </a:solidFill>
              <a:latin typeface="Arial"/>
              <a:ea typeface="Arial"/>
              <a:cs typeface="Arial"/>
              <a:sym typeface="Arial"/>
            </a:endParaRPr>
          </a:p>
        </p:txBody>
      </p:sp>
      <p:sp>
        <p:nvSpPr>
          <p:cNvPr id="222" name="Google Shape;222;p17"/>
          <p:cNvSpPr/>
          <p:nvPr/>
        </p:nvSpPr>
        <p:spPr>
          <a:xfrm>
            <a:off x="10234613" y="5229200"/>
            <a:ext cx="1503362" cy="1652614"/>
          </a:xfrm>
          <a:prstGeom prst="rect">
            <a:avLst/>
          </a:prstGeom>
          <a:blipFill rotWithShape="1">
            <a:blip r:embed="rId6">
              <a:alphaModFix/>
            </a:blip>
            <a:stretch>
              <a:fillRect/>
            </a:stretch>
          </a:blipFill>
          <a:ln>
            <a:noFill/>
          </a:ln>
        </p:spPr>
        <p:txBody>
          <a:bodyPr spcFirstLastPara="1" wrap="square" lIns="25400" tIns="25400" rIns="25400" bIns="25400" anchor="ctr" anchorCtr="0">
            <a:noAutofit/>
          </a:bodyPr>
          <a:lstStyle/>
          <a:p>
            <a:pPr marL="0" marR="0" lvl="0" indent="0" algn="ctr" rtl="0">
              <a:lnSpc>
                <a:spcPct val="100000"/>
              </a:lnSpc>
              <a:spcBef>
                <a:spcPts val="0"/>
              </a:spcBef>
              <a:spcAft>
                <a:spcPts val="0"/>
              </a:spcAft>
              <a:buNone/>
            </a:pPr>
            <a:endParaRPr sz="1200" b="0" i="0" u="none" strike="noStrike" cap="none">
              <a:solidFill>
                <a:srgbClr val="5E5E5E"/>
              </a:solidFill>
              <a:latin typeface="Arial"/>
              <a:ea typeface="Arial"/>
              <a:cs typeface="Arial"/>
              <a:sym typeface="Arial"/>
            </a:endParaRPr>
          </a:p>
        </p:txBody>
      </p:sp>
      <p:sp>
        <p:nvSpPr>
          <p:cNvPr id="223" name="Google Shape;223;p17"/>
          <p:cNvSpPr/>
          <p:nvPr/>
        </p:nvSpPr>
        <p:spPr>
          <a:xfrm>
            <a:off x="11731625" y="5229200"/>
            <a:ext cx="488950" cy="1652614"/>
          </a:xfrm>
          <a:prstGeom prst="rect">
            <a:avLst/>
          </a:prstGeom>
          <a:blipFill rotWithShape="1">
            <a:blip r:embed="rId3">
              <a:alphaModFix/>
            </a:blip>
            <a:stretch>
              <a:fillRect/>
            </a:stretch>
          </a:blipFill>
          <a:ln>
            <a:noFill/>
          </a:ln>
        </p:spPr>
        <p:txBody>
          <a:bodyPr spcFirstLastPara="1" wrap="square" lIns="25400" tIns="25400" rIns="25400" bIns="25400" anchor="ctr" anchorCtr="0">
            <a:noAutofit/>
          </a:bodyPr>
          <a:lstStyle/>
          <a:p>
            <a:pPr marL="0" marR="0" lvl="0" indent="0" algn="ctr" rtl="0">
              <a:lnSpc>
                <a:spcPct val="100000"/>
              </a:lnSpc>
              <a:spcBef>
                <a:spcPts val="0"/>
              </a:spcBef>
              <a:spcAft>
                <a:spcPts val="0"/>
              </a:spcAft>
              <a:buNone/>
            </a:pPr>
            <a:endParaRPr sz="1200" b="0" i="0" u="none" strike="noStrike" cap="none">
              <a:solidFill>
                <a:srgbClr val="5E5E5E"/>
              </a:solidFill>
              <a:latin typeface="Arial"/>
              <a:ea typeface="Arial"/>
              <a:cs typeface="Arial"/>
              <a:sym typeface="Arial"/>
            </a:endParaRPr>
          </a:p>
        </p:txBody>
      </p:sp>
      <p:sp>
        <p:nvSpPr>
          <p:cNvPr id="224" name="Google Shape;224;p17"/>
          <p:cNvSpPr txBox="1"/>
          <p:nvPr/>
        </p:nvSpPr>
        <p:spPr>
          <a:xfrm>
            <a:off x="532009" y="465469"/>
            <a:ext cx="4831212" cy="4529333"/>
          </a:xfrm>
          <a:prstGeom prst="rect">
            <a:avLst/>
          </a:prstGeom>
          <a:noFill/>
          <a:ln>
            <a:noFill/>
          </a:ln>
        </p:spPr>
        <p:txBody>
          <a:bodyPr spcFirstLastPara="1" wrap="square" lIns="45700" tIns="45700" rIns="45700" bIns="45700" anchor="ctr" anchorCtr="0">
            <a:normAutofit/>
          </a:bodyPr>
          <a:lstStyle/>
          <a:p>
            <a:pPr marL="0" marR="0" lvl="0" indent="0" algn="l" rtl="0">
              <a:lnSpc>
                <a:spcPct val="100000"/>
              </a:lnSpc>
              <a:spcBef>
                <a:spcPts val="0"/>
              </a:spcBef>
              <a:spcAft>
                <a:spcPts val="0"/>
              </a:spcAft>
              <a:buNone/>
            </a:pPr>
            <a:r>
              <a:rPr lang="ru-RU" sz="6900" b="0" i="0" u="none" strike="noStrike" cap="none" dirty="0">
                <a:solidFill>
                  <a:srgbClr val="8F00FF"/>
                </a:solidFill>
                <a:latin typeface="Arial"/>
                <a:ea typeface="Arial"/>
                <a:cs typeface="Arial"/>
                <a:sym typeface="Arial"/>
              </a:rPr>
              <a:t>СПАСИБО</a:t>
            </a:r>
            <a:r>
              <a:rPr lang="ru-RU" sz="7200" b="0" i="0" u="none" strike="noStrike" cap="none" dirty="0">
                <a:solidFill>
                  <a:srgbClr val="8F00FF"/>
                </a:solidFill>
                <a:latin typeface="Arial"/>
                <a:ea typeface="Arial"/>
                <a:cs typeface="Arial"/>
                <a:sym typeface="Arial"/>
              </a:rPr>
              <a:t>!</a:t>
            </a:r>
            <a:endParaRPr dirty="0"/>
          </a:p>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a:p>
            <a:pPr marL="0" marR="0" lvl="0" indent="0" algn="l" rtl="0">
              <a:lnSpc>
                <a:spcPct val="150000"/>
              </a:lnSpc>
              <a:spcBef>
                <a:spcPts val="0"/>
              </a:spcBef>
              <a:spcAft>
                <a:spcPts val="0"/>
              </a:spcAft>
              <a:buNone/>
            </a:pPr>
            <a:r>
              <a:rPr lang="ru-RU" sz="2300" b="0" i="0" u="none" strike="noStrike" cap="none" dirty="0">
                <a:solidFill>
                  <a:srgbClr val="8F00FF"/>
                </a:solidFill>
                <a:latin typeface="Arial"/>
                <a:ea typeface="Arial"/>
                <a:cs typeface="Arial"/>
                <a:sym typeface="Arial"/>
              </a:rPr>
              <a:t>КОНТАКТЫ</a:t>
            </a:r>
            <a:endParaRPr sz="1400" b="0" i="0" u="none" strike="noStrike" cap="none" dirty="0">
              <a:solidFill>
                <a:srgbClr val="000000"/>
              </a:solidFill>
              <a:latin typeface="Arial"/>
              <a:ea typeface="Arial"/>
              <a:cs typeface="Arial"/>
              <a:sym typeface="Arial"/>
            </a:endParaRPr>
          </a:p>
          <a:p>
            <a:pPr marL="0" marR="0" lvl="0" indent="0" algn="l" rtl="0">
              <a:lnSpc>
                <a:spcPct val="150000"/>
              </a:lnSpc>
              <a:spcBef>
                <a:spcPts val="0"/>
              </a:spcBef>
              <a:spcAft>
                <a:spcPts val="0"/>
              </a:spcAft>
              <a:buNone/>
            </a:pPr>
            <a:r>
              <a:rPr lang="ru-RU" sz="2300" b="0" i="0" u="none" strike="noStrike" cap="none" dirty="0">
                <a:solidFill>
                  <a:srgbClr val="1B1B1B"/>
                </a:solidFill>
                <a:latin typeface="Arial"/>
                <a:ea typeface="Arial"/>
                <a:cs typeface="Arial"/>
                <a:sym typeface="Arial"/>
              </a:rPr>
              <a:t>8 904 993 61 43 </a:t>
            </a:r>
            <a:endParaRPr dirty="0"/>
          </a:p>
          <a:p>
            <a:pPr marL="0" marR="0" lvl="0" indent="0" algn="l" rtl="0">
              <a:lnSpc>
                <a:spcPct val="150000"/>
              </a:lnSpc>
              <a:spcBef>
                <a:spcPts val="0"/>
              </a:spcBef>
              <a:spcAft>
                <a:spcPts val="0"/>
              </a:spcAft>
              <a:buNone/>
            </a:pPr>
            <a:r>
              <a:rPr lang="en-US" sz="2300" b="0" i="0" u="none" strike="noStrike" cap="none" dirty="0">
                <a:solidFill>
                  <a:srgbClr val="1B1B1B"/>
                </a:solidFill>
                <a:latin typeface="Arial"/>
                <a:ea typeface="Arial"/>
                <a:cs typeface="Arial"/>
                <a:sym typeface="Arial"/>
              </a:rPr>
              <a:t>anastasiaperepelova77@gmail.com</a:t>
            </a:r>
            <a:endParaRPr dirty="0"/>
          </a:p>
        </p:txBody>
      </p:sp>
      <p:pic>
        <p:nvPicPr>
          <p:cNvPr id="12" name="Рисунок 11">
            <a:extLst>
              <a:ext uri="{FF2B5EF4-FFF2-40B4-BE49-F238E27FC236}">
                <a16:creationId xmlns:a16="http://schemas.microsoft.com/office/drawing/2014/main" xmlns="" id="{DA8B78F1-D088-4A34-BD07-A8B98A476334}"/>
              </a:ext>
            </a:extLst>
          </p:cNvPr>
          <p:cNvPicPr>
            <a:picLocks noChangeAspect="1"/>
          </p:cNvPicPr>
          <p:nvPr/>
        </p:nvPicPr>
        <p:blipFill>
          <a:blip r:embed="rId8"/>
          <a:stretch>
            <a:fillRect/>
          </a:stretch>
        </p:blipFill>
        <p:spPr>
          <a:xfrm>
            <a:off x="6136114" y="267506"/>
            <a:ext cx="4879529" cy="4879529"/>
          </a:xfrm>
          <a:prstGeom prst="rect">
            <a:avLst/>
          </a:prstGeom>
        </p:spPr>
      </p:pic>
    </p:spTree>
  </p:cSld>
  <p:clrMapOvr>
    <a:masterClrMapping/>
  </p:clrMapOvr>
</p:sld>
</file>

<file path=ppt/theme/theme1.xml><?xml version="1.0" encoding="utf-8"?>
<a:theme xmlns:a="http://schemas.openxmlformats.org/drawingml/2006/main" name="Тема Office">
  <a:themeElements>
    <a:clrScheme name="Другая 13">
      <a:dk1>
        <a:srgbClr val="000000"/>
      </a:dk1>
      <a:lt1>
        <a:srgbClr val="FFFFFF"/>
      </a:lt1>
      <a:dk2>
        <a:srgbClr val="000000"/>
      </a:dk2>
      <a:lt2>
        <a:srgbClr val="E7E6E6"/>
      </a:lt2>
      <a:accent1>
        <a:srgbClr val="8F00FF"/>
      </a:accent1>
      <a:accent2>
        <a:srgbClr val="FD493D"/>
      </a:accent2>
      <a:accent3>
        <a:srgbClr val="FCAF17"/>
      </a:accent3>
      <a:accent4>
        <a:srgbClr val="FBB3C1"/>
      </a:accent4>
      <a:accent5>
        <a:srgbClr val="B5D8E1"/>
      </a:accent5>
      <a:accent6>
        <a:srgbClr val="1B1B1B"/>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790</TotalTime>
  <Words>914</Words>
  <Application>Microsoft Office PowerPoint</Application>
  <PresentationFormat>Произвольный</PresentationFormat>
  <Paragraphs>229</Paragraphs>
  <Slides>12</Slides>
  <Notes>12</Notes>
  <HiddenSlides>0</HiddenSlides>
  <MMClips>0</MMClips>
  <ScaleCrop>false</ScaleCrop>
  <HeadingPairs>
    <vt:vector size="4" baseType="variant">
      <vt:variant>
        <vt:lpstr>Тема</vt:lpstr>
      </vt:variant>
      <vt:variant>
        <vt:i4>1</vt:i4>
      </vt:variant>
      <vt:variant>
        <vt:lpstr>Заголовки слайдов</vt:lpstr>
      </vt:variant>
      <vt:variant>
        <vt:i4>12</vt:i4>
      </vt:variant>
    </vt:vector>
  </HeadingPairs>
  <TitlesOfParts>
    <vt:vector size="13" baseType="lpstr">
      <vt:lpstr>Тема Office</vt:lpstr>
      <vt:lpstr>Слайд 1</vt:lpstr>
      <vt:lpstr>ПОЛЬЗОВАТЕЛЬ И ПРОБЛЕМА  </vt:lpstr>
      <vt:lpstr>КАК УЖЕ РЕШАЕТСЯ ПРОБЛЕМА  </vt:lpstr>
      <vt:lpstr>РЕШЕНИЕ  </vt:lpstr>
      <vt:lpstr>РЫНОК  </vt:lpstr>
      <vt:lpstr>БИЗНЕС МОДЕЛЬ  </vt:lpstr>
      <vt:lpstr>АНАЛИЗ КОНКУРЕНТОВ</vt:lpstr>
      <vt:lpstr>Road Map  на будущее</vt:lpstr>
      <vt:lpstr>Трекшн </vt:lpstr>
      <vt:lpstr>Модель монетизации</vt:lpstr>
      <vt:lpstr>КОМАНДА  </vt:lpstr>
      <vt:lpstr>Слайд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Mikely</dc:creator>
  <cp:lastModifiedBy>User Windows</cp:lastModifiedBy>
  <cp:revision>9</cp:revision>
  <dcterms:created xsi:type="dcterms:W3CDTF">2022-11-28T09:29:04Z</dcterms:created>
  <dcterms:modified xsi:type="dcterms:W3CDTF">2023-12-15T14:24:18Z</dcterms:modified>
</cp:coreProperties>
</file>