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0"/>
    <p:restoredTop sz="95859"/>
  </p:normalViewPr>
  <p:slideViewPr>
    <p:cSldViewPr snapToGrid="0" snapToObjects="1">
      <p:cViewPr varScale="1">
        <p:scale>
          <a:sx n="73" d="100"/>
          <a:sy n="73" d="100"/>
        </p:scale>
        <p:origin x="-6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F9FB95-388A-BA4A-9135-144CE60A3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52273E0-FEE6-DB48-AF8A-44B3FF3E6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FB9AEB-ECFB-0B47-B28C-1BB924C0A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008DED-5C60-994C-B460-E693D12BA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434A1F-E21C-0B49-8F13-343E58192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008BCC4-1DDB-BE46-91E4-00764A42E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5538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E085B6-96A0-0544-8BD5-249450A9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2F56FF-9495-3749-8FB1-2EEBAB43D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21123C-4707-6D48-B357-315523ACE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0532C91-C8AC-3D4B-AFC3-AA4FE15E3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AC2E70-E602-944D-B416-2436A00B9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377899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836EF1-E8B4-8D4F-B134-AEBCD7079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2E0B9E1-458D-8846-B446-4B036AAB8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1D2FE2-5020-334E-A258-5637538D0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8A0B82-F2C3-1C42-ACA1-F3163112E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3A41486-5B95-954C-AF06-08DC7B036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99764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0785DC-3D8D-BE4E-ACB7-C7DA827CA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05F68A-92C2-384C-AC0B-9FBC959C00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4A7A9A2-16FA-A046-95F5-996B1EC3F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E41D4D4-3FB7-5B44-B312-6FAF9BF0E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44F03BE-CE38-A14F-BBA7-85A7F4066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10EDD91-54DF-BC4D-BCF2-B8F1738DC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20818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F3C533-83EA-B546-B29A-D804D9669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CBEC126-DD82-1C4B-9B67-0F1CE4DCE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7C139A1-FE16-EB44-BC12-8A552CB0CD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64F3BC6-F119-9B47-8184-EFFF3B702B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826BFE7-E957-D245-BDA8-04B1A243A4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605C0C6-C0C6-9049-8D50-51E5B7BA2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F6AD74A-4213-F142-974E-00AFA5F2C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416BE6F-6373-AB4C-910D-D44910136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22964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92BD07-304C-E84C-82D7-45AD6FDC1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C6312C4-9D7E-0F4B-97F3-089546172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A5429CD-A6A5-1048-AC48-2ECF13261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6C405CE-F923-DE41-AE6A-4324253E1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911835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A830423-F538-FB45-B002-A85BCBD2F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C3B6818-2FD6-8D4B-B4BE-24277E0C1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EE3159-5369-404A-86DC-CCB6E94A5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783376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D10C5E-FAAE-494A-8300-0957EC1C6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FD1C1E-C259-2A4E-BBCD-4C7C0ED21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25291D0-8517-3643-B889-A98AE9D8A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AE7E1A0-41E6-D545-9F20-A1F746160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696FA76-4EFE-3F40-A2D1-57C0B7130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EF2095A-47AC-4D44-9F0C-1454B087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863833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DE214E-D77B-E949-93D6-333EE41F9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CF5D50E-AF1E-864E-9EE5-655D35BA57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1B40B4-C70E-1941-9394-21540DB79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83AE5B1-10ED-8E47-AFF4-FE077CAA2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67D1B64-5B94-974D-AB5A-159BF910D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1E2075D-39A7-EA47-B0E3-755CBC205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34257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965FE1-CAE0-FF42-AA31-1F8E26783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61516AB-1990-2547-B882-B6D715BA5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EF200D-4500-5A42-B00E-BB85100D2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5C44D7-CC27-7643-8A2A-EAFCAB67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DD28F3F-68E5-284D-A76C-E2543C3BC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702257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185EB3A-B092-0044-A1A2-44CEE8B9EB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0A84942-CDD1-B349-B2D6-BAE3DF45FF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206FA1-0953-5140-8512-A823F7D91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55A904B-A958-B34F-AC89-DD526E127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100FAC-AEB9-8543-BC49-7931915A8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015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DEDF7A0-46FE-1A40-9C40-BDD2C0D61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BFB0C-3D6A-0D46-B431-56C253FA0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40A32DB-C7EE-3641-8B45-BE63DE2176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6035D-BDB9-464D-9775-2B01D10B8000}" type="datetimeFigureOut">
              <a:rPr lang="x-none" smtClean="0"/>
              <a:pPr/>
              <a:t>07.06.2022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0C05E79-7C13-6546-89F0-263A307BE4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1C6089-65EF-194E-8520-5BB14D686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7E8A0-C3BA-6040-8BE2-143B3CF2C647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0E4B1A8-96BE-474D-8F07-FEEA4B21A8E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388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B5330B-4ADE-3346-9AFF-B7E466D74B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852" y="611724"/>
            <a:ext cx="6705600" cy="2387600"/>
          </a:xfrm>
        </p:spPr>
        <p:txBody>
          <a:bodyPr>
            <a:noAutofit/>
          </a:bodyPr>
          <a:lstStyle/>
          <a:p>
            <a:pPr algn="l"/>
            <a:r>
              <a:rPr lang="ru-RU" sz="4800" dirty="0"/>
              <a:t>Новый пищевой продукт- полноценный заменитель</a:t>
            </a:r>
            <a:br>
              <a:rPr lang="ru-RU" sz="4800" dirty="0"/>
            </a:br>
            <a:r>
              <a:rPr lang="ru-RU" sz="4800" dirty="0"/>
              <a:t>традиционной пищи</a:t>
            </a:r>
            <a:endParaRPr lang="x-non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F3F29CB-2039-4E4C-B364-6CA31815EB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852" y="3091399"/>
            <a:ext cx="3775034" cy="1655762"/>
          </a:xfrm>
        </p:spPr>
        <p:txBody>
          <a:bodyPr/>
          <a:lstStyle/>
          <a:p>
            <a:pPr algn="l"/>
            <a:r>
              <a:rPr lang="ru-RU" sz="2000" dirty="0"/>
              <a:t>Вуз: Ивановский Государственный Университет</a:t>
            </a:r>
          </a:p>
          <a:p>
            <a:pPr algn="l"/>
            <a:r>
              <a:rPr lang="ru-RU" sz="2000" dirty="0"/>
              <a:t>Тип разработки : заказной проект</a:t>
            </a:r>
            <a:endParaRPr lang="x-none" sz="2000" dirty="0"/>
          </a:p>
        </p:txBody>
      </p:sp>
    </p:spTree>
    <p:extLst>
      <p:ext uri="{BB962C8B-B14F-4D97-AF65-F5344CB8AC3E}">
        <p14:creationId xmlns:p14="http://schemas.microsoft.com/office/powerpoint/2010/main" xmlns="" val="75668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F5B90B0-BB18-4E1A-9FFC-07A910EB4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0736" y="2515025"/>
            <a:ext cx="2393377" cy="15863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2380A6B-8057-495E-8B95-502850EFB826}"/>
              </a:ext>
            </a:extLst>
          </p:cNvPr>
          <p:cNvSpPr txBox="1"/>
          <p:nvPr/>
        </p:nvSpPr>
        <p:spPr>
          <a:xfrm>
            <a:off x="2902857" y="170933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Какое решение предлагаем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F2C1517-B928-4D0A-9884-EC0207245F05}"/>
              </a:ext>
            </a:extLst>
          </p:cNvPr>
          <p:cNvSpPr txBox="1"/>
          <p:nvPr/>
        </p:nvSpPr>
        <p:spPr>
          <a:xfrm>
            <a:off x="290286" y="767216"/>
            <a:ext cx="11306628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Для широкой платежеспособной целевой аудитории, обладающей ограниченным количеством времени на принятие пищи (офисные работники, студенты, бизнес-сообщество и др.).</a:t>
            </a:r>
          </a:p>
          <a:p>
            <a:r>
              <a:rPr lang="ru-RU" sz="1600" dirty="0"/>
              <a:t>Наше решение – MVP-продукт, в который будут входить вкусные, полезные и натуральные ингредиенты (с различными добавками) в формате ланч-бокса, разработанный с учетом актуальных запросов потребителей и заказчика (ООО «Роял Кейк</a:t>
            </a:r>
            <a:r>
              <a:rPr lang="ru-RU" sz="1600" dirty="0" smtClean="0"/>
              <a:t>»).</a:t>
            </a:r>
            <a:endParaRPr lang="ru-RU" sz="1600" dirty="0"/>
          </a:p>
          <a:p>
            <a:r>
              <a:rPr lang="ru-RU" sz="1600" dirty="0"/>
              <a:t>Продукт будет обеспечивать быстрый и сбалансированный по всем питательным веществам приём пищи,  приближенный к идеальному обеду и соответствующий рекомендациям диетологов, который удобен для употребления «на ходу», и в отличие от зарубежных аналогов: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/>
              <a:t>Soylent (фокусируется на производстве протеиновых коктейлей и батончиков),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/>
              <a:t>Mana(производят продукт, представленный в виде порошков с разными вкусами)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/>
              <a:t>Food Pill(лекарственная форма представления продукта),</a:t>
            </a:r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 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85538BC-BB04-42C2-8B6F-F458494BA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86" y="3818706"/>
            <a:ext cx="924446" cy="26043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1D75D44-1CDB-4DCC-AF1D-109CABC0E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207" y="4024231"/>
            <a:ext cx="1960546" cy="21933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65AAAF9-0102-48AB-AEB1-F62C2FEE0ACE}"/>
              </a:ext>
            </a:extLst>
          </p:cNvPr>
          <p:cNvSpPr txBox="1"/>
          <p:nvPr/>
        </p:nvSpPr>
        <p:spPr>
          <a:xfrm>
            <a:off x="2066607" y="3537205"/>
            <a:ext cx="449161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который будет иметь ряд преимуществ: </a:t>
            </a:r>
          </a:p>
          <a:p>
            <a:r>
              <a:rPr lang="ru-RU" sz="1600" dirty="0"/>
              <a:t>основываться на цельнозерновых и пророщенных злаках, сушёных фруктах и ягодах, орехах;  </a:t>
            </a:r>
          </a:p>
          <a:p>
            <a:r>
              <a:rPr lang="ru-RU" sz="1600" dirty="0"/>
              <a:t>не будет содержать в своём составе вредных компонентов и консервантов;</a:t>
            </a:r>
          </a:p>
          <a:p>
            <a:r>
              <a:rPr lang="ru-RU" sz="1600" dirty="0"/>
              <a:t>получение гастрономического и эстетического удовлетворения потребителей;</a:t>
            </a:r>
          </a:p>
          <a:p>
            <a:r>
              <a:rPr lang="ru-RU" sz="1600" dirty="0"/>
              <a:t>полезен, вкусен и сбалансирован по калорийности, энергетической ценности и  витаминам.</a:t>
            </a:r>
          </a:p>
        </p:txBody>
      </p:sp>
    </p:spTree>
    <p:extLst>
      <p:ext uri="{BB962C8B-B14F-4D97-AF65-F5344CB8AC3E}">
        <p14:creationId xmlns:p14="http://schemas.microsoft.com/office/powerpoint/2010/main" xmlns="" val="100588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19C5DA3-6552-4189-9A6D-431E80377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677" y="2814138"/>
            <a:ext cx="2900589" cy="154974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2AD4D7E-0CCA-4B77-BBCE-AE2CBC231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532" y="2744417"/>
            <a:ext cx="2900590" cy="154974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D6D75EF0-69BA-49F0-BFCA-7DD977AB1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4227" y="2607911"/>
            <a:ext cx="3333750" cy="1781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1D676EC-0641-45DB-AE57-C1DCDF3A2F7F}"/>
              </a:ext>
            </a:extLst>
          </p:cNvPr>
          <p:cNvSpPr txBox="1"/>
          <p:nvPr/>
        </p:nvSpPr>
        <p:spPr>
          <a:xfrm>
            <a:off x="5057324" y="615087"/>
            <a:ext cx="653142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i="1" dirty="0"/>
              <a:t>Чего вы собираетесь достигнуть к концу интенсива? </a:t>
            </a:r>
          </a:p>
          <a:p>
            <a:r>
              <a:rPr lang="ru-RU" dirty="0"/>
              <a:t>Целью нашего участия в интенсиве является создание нового пищевого продукта (MVP), полноценного заменителя традиционной пищи, удобного и доступного для потребления «на ходу», а также он будет обеспечивать организм необходимыми питательными веществами, которым будет пользоваться широкая платежеспособная целевая аудитория, обладающая ограниченным количеством времени на принятие пищи.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DAF1661-DFC5-41B6-B99B-74E6517CCFC5}"/>
              </a:ext>
            </a:extLst>
          </p:cNvPr>
          <p:cNvSpPr txBox="1"/>
          <p:nvPr/>
        </p:nvSpPr>
        <p:spPr>
          <a:xfrm>
            <a:off x="667656" y="4838200"/>
            <a:ext cx="98552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u="sng" dirty="0"/>
              <a:t>К концу Хакатона мы сможем: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Научиться правильно разрабатывать MVP, полноценного заменителя традиционной пищи.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Получить консультации от экспертов по направлению проекта, с помощью которых подготовить первый прототип будущего решения для нашей целевой аудитории.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Выявить преимущества и недостатки проектного решения с целью дальнейшего совершенствования продукта.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1AF6890-CE32-447F-82C4-131516A83D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502" y="964576"/>
            <a:ext cx="4360736" cy="24529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988FA2E-1B49-4CDC-B77D-E41FDBE9075D}"/>
              </a:ext>
            </a:extLst>
          </p:cNvPr>
          <p:cNvSpPr txBox="1"/>
          <p:nvPr/>
        </p:nvSpPr>
        <p:spPr>
          <a:xfrm>
            <a:off x="667656" y="4009743"/>
            <a:ext cx="94197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Цель участия в Хакатоне: в сжатые сроки качественно и продуктивно поработать внутри команды демо-версию или mvp проектного продукта с учетом требований заказчика(OOO «Роял Кейк»).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648A9BB-D7E7-4BC8-BEA1-BB1D96ED753B}"/>
              </a:ext>
            </a:extLst>
          </p:cNvPr>
          <p:cNvSpPr txBox="1"/>
          <p:nvPr/>
        </p:nvSpPr>
        <p:spPr>
          <a:xfrm>
            <a:off x="2329542" y="10322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Цель к концу интенсива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80BB0197-B1E4-4222-86DD-C3CE31CE85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7178" y="2674697"/>
            <a:ext cx="2900592" cy="154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709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1C2BEEE-7382-4899-92D1-4BB8A1A21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051" y="514401"/>
            <a:ext cx="3745497" cy="37454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C8660A3-25E0-4885-A84E-E5279D1EFFF3}"/>
              </a:ext>
            </a:extLst>
          </p:cNvPr>
          <p:cNvSpPr txBox="1"/>
          <p:nvPr/>
        </p:nvSpPr>
        <p:spPr>
          <a:xfrm>
            <a:off x="1124452" y="173276"/>
            <a:ext cx="90714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/>
              <a:t>Как возникает и будет решаться проблема?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6F286E6-EE3A-45FA-B79A-A223E065EA4C}"/>
              </a:ext>
            </a:extLst>
          </p:cNvPr>
          <p:cNvSpPr txBox="1"/>
          <p:nvPr/>
        </p:nvSpPr>
        <p:spPr>
          <a:xfrm>
            <a:off x="391886" y="781816"/>
            <a:ext cx="736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AS IS: </a:t>
            </a:r>
          </a:p>
          <a:p>
            <a:r>
              <a:rPr lang="ru-RU" i="1" dirty="0"/>
              <a:t>Опишите по шагам, как возникает проблема у пользователя, для которого вы создаёте решение. </a:t>
            </a:r>
          </a:p>
          <a:p>
            <a:r>
              <a:rPr lang="ru-RU" dirty="0"/>
              <a:t>-Отсутствие знаний, умений, навыков и мотивации в области правильного питания.</a:t>
            </a:r>
          </a:p>
          <a:p>
            <a:r>
              <a:rPr lang="ru-RU" dirty="0"/>
              <a:t>-Многие люди не успевают полноценно пообедать во время учебы или на работе. </a:t>
            </a:r>
          </a:p>
          <a:p>
            <a:r>
              <a:rPr lang="ru-RU" dirty="0"/>
              <a:t>-В столовой и постаматах нет максимально сбалансированного, питательного и быстрого перекуса. </a:t>
            </a:r>
          </a:p>
          <a:p>
            <a:r>
              <a:rPr lang="ru-RU" dirty="0"/>
              <a:t>-Отсутствие оптимальных условий для хранения и приготовления пищи.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3D1AD87-BEDE-40DA-A682-B00B2E0D9E4D}"/>
              </a:ext>
            </a:extLst>
          </p:cNvPr>
          <p:cNvSpPr txBox="1"/>
          <p:nvPr/>
        </p:nvSpPr>
        <p:spPr>
          <a:xfrm>
            <a:off x="3817257" y="3765292"/>
            <a:ext cx="615405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TO BE (USM): </a:t>
            </a:r>
          </a:p>
          <a:p>
            <a:r>
              <a:rPr lang="ru-RU" i="1" dirty="0"/>
              <a:t>Опишите, какие шаги будет проходить пользователь, решая свою проблему, когда вообще решение появится.</a:t>
            </a:r>
          </a:p>
          <a:p>
            <a:r>
              <a:rPr lang="ru-RU" dirty="0"/>
              <a:t>-Осознание проблемы и потребности правильного питания в целях обеспечения ЗОЖ.</a:t>
            </a:r>
          </a:p>
          <a:p>
            <a:r>
              <a:rPr lang="ru-RU" dirty="0"/>
              <a:t>-Поиск альтернативы полноценного заменителя традиционной пищи, который будет вкусен, сытен и питателен, потребление которого не займет много времени.</a:t>
            </a:r>
          </a:p>
          <a:p>
            <a:r>
              <a:rPr lang="ru-RU" dirty="0"/>
              <a:t>-Выбор оптимально сбалансированного по КБЖУ продукта</a:t>
            </a:r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010A0F8-4670-4DF0-9261-DF9ABADDB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86" y="3929512"/>
            <a:ext cx="3232948" cy="242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119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35499BF-686A-4974-9F6D-2B5C74547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53" y="3652404"/>
            <a:ext cx="3695642" cy="24740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33CD902-0357-4B51-8A76-B72076066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056" y="797563"/>
            <a:ext cx="3875315" cy="25835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9359989-49B3-46EC-8E68-13D94A209EB7}"/>
              </a:ext>
            </a:extLst>
          </p:cNvPr>
          <p:cNvSpPr txBox="1"/>
          <p:nvPr/>
        </p:nvSpPr>
        <p:spPr>
          <a:xfrm>
            <a:off x="3048000" y="2718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План работы на Хакатоне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ABC1B1B-6B9A-4277-AFA3-7D73610F08F4}"/>
              </a:ext>
            </a:extLst>
          </p:cNvPr>
          <p:cNvSpPr txBox="1"/>
          <p:nvPr/>
        </p:nvSpPr>
        <p:spPr>
          <a:xfrm>
            <a:off x="348343" y="797563"/>
            <a:ext cx="7489371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dirty="0"/>
              <a:t>Нашей команде необходимо выполнить следующие задачи:</a:t>
            </a:r>
          </a:p>
          <a:p>
            <a:pPr marL="342900" indent="-342900">
              <a:buAutoNum type="arabicPeriod"/>
            </a:pPr>
            <a:r>
              <a:rPr lang="ru-RU" sz="1900" dirty="0"/>
              <a:t>Проводим </a:t>
            </a:r>
            <a:r>
              <a:rPr lang="en-US" sz="1900" dirty="0"/>
              <a:t>SWOT-</a:t>
            </a:r>
            <a:r>
              <a:rPr lang="ru-RU" sz="1900" dirty="0"/>
              <a:t>анализ существующих аналогов </a:t>
            </a:r>
          </a:p>
          <a:p>
            <a:pPr marL="342900" indent="-342900">
              <a:buAutoNum type="arabicPeriod"/>
            </a:pPr>
            <a:r>
              <a:rPr lang="ru-RU" sz="1900" dirty="0"/>
              <a:t>Разрабатываем концепцию нашего </a:t>
            </a:r>
            <a:r>
              <a:rPr lang="en-US" sz="1900" dirty="0"/>
              <a:t>MVP </a:t>
            </a:r>
            <a:r>
              <a:rPr lang="ru-RU" sz="1900" dirty="0"/>
              <a:t>продукта</a:t>
            </a:r>
          </a:p>
          <a:p>
            <a:pPr marL="342900" indent="-342900">
              <a:buAutoNum type="arabicPeriod" startAt="3"/>
            </a:pPr>
            <a:r>
              <a:rPr lang="ru-RU" sz="1900" dirty="0"/>
              <a:t>Наработка и отбор вариантов состава продукта и его рецептуры</a:t>
            </a:r>
          </a:p>
          <a:p>
            <a:pPr marL="342900" indent="-342900">
              <a:buAutoNum type="arabicPeriod" startAt="3"/>
            </a:pPr>
            <a:r>
              <a:rPr lang="ru-RU" sz="1900" dirty="0"/>
              <a:t>Расчет ингредиентов по нормам КБЖУ </a:t>
            </a:r>
          </a:p>
          <a:p>
            <a:pPr marL="342900" indent="-342900">
              <a:buAutoNum type="arabicPeriod" startAt="3"/>
            </a:pPr>
            <a:r>
              <a:rPr lang="ru-RU" sz="1900" dirty="0"/>
              <a:t>Получить оценку модели </a:t>
            </a:r>
            <a:r>
              <a:rPr lang="en-US" sz="1900" dirty="0"/>
              <a:t>MVP </a:t>
            </a:r>
            <a:r>
              <a:rPr lang="ru-RU" sz="1900" dirty="0"/>
              <a:t>продукта согласно интересов и возможностей заказчика</a:t>
            </a:r>
          </a:p>
          <a:p>
            <a:r>
              <a:rPr lang="ru-RU" sz="1900" dirty="0"/>
              <a:t>6.   Разработать вариант компактной, экологичной и экономной упаковки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8DE1029-8EB2-41B6-AE79-DC739475ADF8}"/>
              </a:ext>
            </a:extLst>
          </p:cNvPr>
          <p:cNvSpPr txBox="1"/>
          <p:nvPr/>
        </p:nvSpPr>
        <p:spPr>
          <a:xfrm>
            <a:off x="3682005" y="3336614"/>
            <a:ext cx="6096000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dirty="0"/>
              <a:t>А также: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900" dirty="0"/>
              <a:t> Посетить мастер-класс по планированию прототипирования и созданию бэклога задач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900" dirty="0"/>
              <a:t> Организовать коллективную самостоятельную работу команды по материалам с мастер-класса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900" dirty="0"/>
              <a:t> Проработать систему мотивации для участников команды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900" dirty="0"/>
              <a:t> Разработать план работы с экспертом и перечень вопросов к нему</a:t>
            </a:r>
          </a:p>
        </p:txBody>
      </p:sp>
    </p:spTree>
    <p:extLst>
      <p:ext uri="{BB962C8B-B14F-4D97-AF65-F5344CB8AC3E}">
        <p14:creationId xmlns:p14="http://schemas.microsoft.com/office/powerpoint/2010/main" xmlns="" val="209147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574</Words>
  <Application>Microsoft Office PowerPoint</Application>
  <PresentationFormat>Произвольный</PresentationFormat>
  <Paragraphs>60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Новый пищевой продукт- полноценный заменитель традиционной пищи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User</cp:lastModifiedBy>
  <cp:revision>4</cp:revision>
  <dcterms:created xsi:type="dcterms:W3CDTF">2022-01-31T14:44:07Z</dcterms:created>
  <dcterms:modified xsi:type="dcterms:W3CDTF">2022-06-07T14:50:30Z</dcterms:modified>
</cp:coreProperties>
</file>