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2" d="100"/>
          <a:sy n="112" d="100"/>
        </p:scale>
        <p:origin x="6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71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548580" y="1183109"/>
            <a:ext cx="457200" cy="19050"/>
          </a:xfrm>
          <a:prstGeom prst="rect">
            <a:avLst/>
          </a:prstGeom>
          <a:solidFill>
            <a:srgbClr val="1E7FCB"/>
          </a:solidFill>
          <a:ln/>
        </p:spPr>
      </p:sp>
      <p:sp>
        <p:nvSpPr>
          <p:cNvPr id="5" name="Text 1"/>
          <p:cNvSpPr/>
          <p:nvPr/>
        </p:nvSpPr>
        <p:spPr>
          <a:xfrm>
            <a:off x="547688" y="1317278"/>
            <a:ext cx="8048625" cy="14811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32"/>
              </a:lnSpc>
              <a:spcAft>
                <a:spcPts val="600"/>
              </a:spcAft>
              <a:buNone/>
            </a:pPr>
            <a:r>
              <a:rPr lang="en-US" sz="64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АТОМ</a:t>
            </a:r>
            <a:r>
              <a:rPr lang="en-US" sz="64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endParaRPr lang="en-US" sz="6400" dirty="0"/>
          </a:p>
          <a:p>
            <a:pPr marL="0" indent="0" algn="l">
              <a:lnSpc>
                <a:spcPts val="5832"/>
              </a:lnSpc>
              <a:spcAft>
                <a:spcPts val="600"/>
              </a:spcAft>
              <a:buNone/>
            </a:pPr>
            <a:r>
              <a:rPr lang="en-US" sz="64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КИБЕР</a:t>
            </a:r>
            <a:r>
              <a:rPr lang="en-US" sz="64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ЩИТ</a:t>
            </a:r>
            <a:endParaRPr lang="en-US" sz="6400" dirty="0"/>
          </a:p>
        </p:txBody>
      </p:sp>
      <p:sp>
        <p:nvSpPr>
          <p:cNvPr id="6" name="Text 2"/>
          <p:cNvSpPr/>
          <p:nvPr/>
        </p:nvSpPr>
        <p:spPr>
          <a:xfrm>
            <a:off x="548580" y="2988841"/>
            <a:ext cx="5029200" cy="5762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68"/>
              </a:lnSpc>
              <a:spcBef>
                <a:spcPts val="900"/>
              </a:spcBef>
              <a:buNone/>
            </a:pPr>
            <a:r>
              <a:rPr lang="en-US" sz="15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Отраслевой центр информационной безопасности</a:t>
            </a:r>
            <a:endParaRPr lang="en-US" sz="1500" dirty="0"/>
          </a:p>
          <a:p>
            <a:pPr marL="0" indent="0" algn="l">
              <a:lnSpc>
                <a:spcPts val="2268"/>
              </a:lnSpc>
              <a:spcBef>
                <a:spcPts val="900"/>
              </a:spcBef>
              <a:buNone/>
            </a:pPr>
            <a:r>
              <a:rPr lang="en-US" sz="15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предприятий ГК «Росатом»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547688" y="3755901"/>
            <a:ext cx="804862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spcBef>
                <a:spcPts val="1500"/>
              </a:spcBef>
              <a:buNone/>
            </a:pPr>
            <a:r>
              <a:rPr lang="en-US" sz="1000" dirty="0">
                <a:solidFill>
                  <a:srgbClr val="4A6A8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Пархоменко А.С. | 2026</a:t>
            </a:r>
            <a:endParaRPr lang="en-US" sz="1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34475" y="0"/>
            <a:ext cx="952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0668" y="1658652"/>
            <a:ext cx="3652838" cy="56673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46"/>
              </a:lnSpc>
              <a:spcAft>
                <a:spcPts val="300"/>
              </a:spcAft>
              <a:buNone/>
            </a:pPr>
            <a:r>
              <a:rPr lang="en-US" sz="46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АТОМ</a:t>
            </a:r>
            <a:r>
              <a:rPr lang="en-US" sz="46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endParaRPr lang="en-US" sz="4600" dirty="0"/>
          </a:p>
        </p:txBody>
      </p:sp>
      <p:sp>
        <p:nvSpPr>
          <p:cNvPr id="5" name="Text 2"/>
          <p:cNvSpPr/>
          <p:nvPr/>
        </p:nvSpPr>
        <p:spPr>
          <a:xfrm>
            <a:off x="640667" y="2261332"/>
            <a:ext cx="3767559" cy="56673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46"/>
              </a:lnSpc>
              <a:spcAft>
                <a:spcPts val="1500"/>
              </a:spcAft>
              <a:buNone/>
            </a:pPr>
            <a:r>
              <a:rPr lang="en-US" sz="46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КИБЕР</a:t>
            </a:r>
            <a:r>
              <a:rPr lang="en-US" sz="46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ЩИТ</a:t>
            </a:r>
            <a:endParaRPr lang="en-US" sz="4600" dirty="0"/>
          </a:p>
        </p:txBody>
      </p:sp>
      <p:sp>
        <p:nvSpPr>
          <p:cNvPr id="6" name="Text 3"/>
          <p:cNvSpPr/>
          <p:nvPr/>
        </p:nvSpPr>
        <p:spPr>
          <a:xfrm>
            <a:off x="291367" y="3017267"/>
            <a:ext cx="4185680" cy="4667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Готовы к пилоту через </a:t>
            </a:r>
            <a:r>
              <a:rPr lang="en-US" sz="12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6 месяцев</a:t>
            </a:r>
            <a:r>
              <a:rPr lang="en-US" sz="12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после получения инвестиций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4659883" y="228600"/>
            <a:ext cx="4763" cy="4686300"/>
          </a:xfrm>
          <a:prstGeom prst="rect">
            <a:avLst/>
          </a:prstGeom>
          <a:solidFill>
            <a:srgbClr val="1E7FCB">
              <a:alpha val="3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5122218" y="1560798"/>
            <a:ext cx="3381375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9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КОНТАКТЫ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5122219" y="1851571"/>
            <a:ext cx="3707882" cy="6048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76"/>
              </a:lnSpc>
              <a:spcAft>
                <a:spcPts val="900"/>
              </a:spcAft>
              <a:buNone/>
            </a:pPr>
            <a:r>
              <a:rPr lang="en-US" sz="15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Пархоменко Александр Сергеевич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5122776" y="2598427"/>
            <a:ext cx="638175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Телефон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5818845" y="2569852"/>
            <a:ext cx="1486829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+7 (999) 930 7889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5122218" y="2879303"/>
            <a:ext cx="3381375" cy="4763"/>
          </a:xfrm>
          <a:prstGeom prst="rect">
            <a:avLst/>
          </a:prstGeom>
          <a:solidFill>
            <a:srgbClr val="1E7FCB">
              <a:alpha val="15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5122776" y="2988729"/>
            <a:ext cx="638175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Email</a:t>
            </a:r>
            <a:endParaRPr lang="en-US" sz="900" dirty="0"/>
          </a:p>
        </p:txBody>
      </p:sp>
      <p:sp>
        <p:nvSpPr>
          <p:cNvPr id="14" name="Text 11"/>
          <p:cNvSpPr/>
          <p:nvPr/>
        </p:nvSpPr>
        <p:spPr>
          <a:xfrm>
            <a:off x="5820035" y="2960154"/>
            <a:ext cx="1176503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etronix@list.ru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5122218" y="3269605"/>
            <a:ext cx="3381375" cy="4763"/>
          </a:xfrm>
          <a:prstGeom prst="rect">
            <a:avLst/>
          </a:prstGeom>
          <a:solidFill>
            <a:srgbClr val="1E7FCB">
              <a:alpha val="15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5122776" y="3379031"/>
            <a:ext cx="638175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Telegram</a:t>
            </a:r>
            <a:endParaRPr lang="en-US" sz="900" dirty="0"/>
          </a:p>
        </p:txBody>
      </p:sp>
      <p:sp>
        <p:nvSpPr>
          <p:cNvPr id="17" name="Text 14"/>
          <p:cNvSpPr/>
          <p:nvPr/>
        </p:nvSpPr>
        <p:spPr>
          <a:xfrm>
            <a:off x="5820184" y="3350456"/>
            <a:ext cx="581025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@etr0nix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67" y="0"/>
            <a:ext cx="47625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400" y="0"/>
            <a:ext cx="36576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0556" y="1444265"/>
            <a:ext cx="78628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КОНТЕКСТ РЫНКА</a:t>
            </a:r>
            <a:endParaRPr lang="en-US" sz="900" dirty="0"/>
          </a:p>
        </p:txBody>
      </p:sp>
      <p:sp>
        <p:nvSpPr>
          <p:cNvPr id="6" name="Text 2"/>
          <p:cNvSpPr/>
          <p:nvPr/>
        </p:nvSpPr>
        <p:spPr>
          <a:xfrm>
            <a:off x="640556" y="1697794"/>
            <a:ext cx="7862887" cy="4524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64"/>
              </a:lnSpc>
              <a:spcAft>
                <a:spcPts val="1500"/>
              </a:spcAft>
              <a:buNone/>
            </a:pPr>
            <a:r>
              <a:rPr lang="en-US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Почему проект нужен сейчас</a:t>
            </a:r>
            <a:endParaRPr lang="en-US" sz="3200" dirty="0"/>
          </a:p>
        </p:txBody>
      </p:sp>
      <p:sp>
        <p:nvSpPr>
          <p:cNvPr id="7" name="Shape 3"/>
          <p:cNvSpPr/>
          <p:nvPr/>
        </p:nvSpPr>
        <p:spPr>
          <a:xfrm>
            <a:off x="640221" y="2341848"/>
            <a:ext cx="2519362" cy="1357313"/>
          </a:xfrm>
          <a:prstGeom prst="roundRect">
            <a:avLst>
              <a:gd name="adj" fmla="val 1891"/>
            </a:avLst>
          </a:prstGeom>
          <a:solidFill>
            <a:srgbClr val="1E7FCB">
              <a:alpha val="8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759284" y="2459906"/>
            <a:ext cx="2281238" cy="4572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300"/>
              </a:spcAft>
              <a:buNone/>
            </a:pPr>
            <a:r>
              <a:rPr lang="en-US" sz="36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25%</a:t>
            </a:r>
            <a:endParaRPr lang="en-US" sz="3600" dirty="0"/>
          </a:p>
        </p:txBody>
      </p:sp>
      <p:sp>
        <p:nvSpPr>
          <p:cNvPr id="9" name="Text 5"/>
          <p:cNvSpPr/>
          <p:nvPr/>
        </p:nvSpPr>
        <p:spPr>
          <a:xfrm>
            <a:off x="759284" y="2955206"/>
            <a:ext cx="2281238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13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Годовой рост рынка ИБ в РФ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759284" y="3197721"/>
            <a:ext cx="2281238" cy="35718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Bef>
                <a:spcPts val="300"/>
              </a:spcBef>
              <a:buNone/>
            </a:pPr>
            <a:r>
              <a:rPr lang="en-US" sz="9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Объём 374 млрд руб., госзаказ 21,8 млрд руб. (2025)</a:t>
            </a:r>
            <a:endParaRPr lang="en-US" sz="900" dirty="0"/>
          </a:p>
        </p:txBody>
      </p:sp>
      <p:sp>
        <p:nvSpPr>
          <p:cNvPr id="11" name="Shape 7"/>
          <p:cNvSpPr/>
          <p:nvPr/>
        </p:nvSpPr>
        <p:spPr>
          <a:xfrm>
            <a:off x="3312356" y="2341848"/>
            <a:ext cx="2519362" cy="1357313"/>
          </a:xfrm>
          <a:prstGeom prst="roundRect">
            <a:avLst>
              <a:gd name="adj" fmla="val 1891"/>
            </a:avLst>
          </a:prstGeom>
          <a:solidFill>
            <a:srgbClr val="1E7FCB">
              <a:alpha val="8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3431418" y="2459906"/>
            <a:ext cx="2281238" cy="4572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300"/>
              </a:spcAft>
              <a:buNone/>
            </a:pPr>
            <a:r>
              <a:rPr lang="en-US" sz="36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НЕТ</a:t>
            </a:r>
            <a:endParaRPr lang="en-US" sz="3600" dirty="0"/>
          </a:p>
        </p:txBody>
      </p:sp>
      <p:sp>
        <p:nvSpPr>
          <p:cNvPr id="13" name="Text 9"/>
          <p:cNvSpPr/>
          <p:nvPr/>
        </p:nvSpPr>
        <p:spPr>
          <a:xfrm>
            <a:off x="3431418" y="2955206"/>
            <a:ext cx="2281238" cy="4095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13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Отраслевого SOC для АСУ ТП атомной отрасли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3431418" y="3403885"/>
            <a:ext cx="2281238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Bef>
                <a:spcPts val="300"/>
              </a:spcBef>
              <a:buNone/>
            </a:pPr>
            <a:r>
              <a:rPr lang="en-US" sz="9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Рынок открыт. Конкуренция отсутствует</a:t>
            </a:r>
            <a:endParaRPr lang="en-US" sz="900" dirty="0"/>
          </a:p>
        </p:txBody>
      </p:sp>
      <p:sp>
        <p:nvSpPr>
          <p:cNvPr id="15" name="Shape 11"/>
          <p:cNvSpPr/>
          <p:nvPr/>
        </p:nvSpPr>
        <p:spPr>
          <a:xfrm>
            <a:off x="5984491" y="2341848"/>
            <a:ext cx="2519362" cy="1357313"/>
          </a:xfrm>
          <a:prstGeom prst="roundRect">
            <a:avLst>
              <a:gd name="adj" fmla="val 1891"/>
            </a:avLst>
          </a:prstGeom>
          <a:solidFill>
            <a:srgbClr val="DC3232">
              <a:alpha val="10000"/>
            </a:srgbClr>
          </a:solidFill>
          <a:ln w="4763">
            <a:solidFill>
              <a:srgbClr val="DC3232">
                <a:alpha val="30000"/>
              </a:srgbClr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6103553" y="2459906"/>
            <a:ext cx="2281238" cy="4572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300"/>
              </a:spcAft>
              <a:buNone/>
            </a:pPr>
            <a:r>
              <a:rPr lang="en-US" sz="3600" b="1" dirty="0">
                <a:solidFill>
                  <a:srgbClr val="E0525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КРИТ.</a:t>
            </a:r>
            <a:endParaRPr lang="en-US" sz="3600" dirty="0"/>
          </a:p>
        </p:txBody>
      </p:sp>
      <p:sp>
        <p:nvSpPr>
          <p:cNvPr id="17" name="Text 13"/>
          <p:cNvSpPr/>
          <p:nvPr/>
        </p:nvSpPr>
        <p:spPr>
          <a:xfrm>
            <a:off x="6103553" y="2955206"/>
            <a:ext cx="2281238" cy="4095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13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Риски остановки АЭС из-за кибератак</a:t>
            </a:r>
            <a:endParaRPr lang="en-US" sz="1100" dirty="0"/>
          </a:p>
        </p:txBody>
      </p:sp>
      <p:sp>
        <p:nvSpPr>
          <p:cNvPr id="18" name="Text 14"/>
          <p:cNvSpPr/>
          <p:nvPr/>
        </p:nvSpPr>
        <p:spPr>
          <a:xfrm>
            <a:off x="6103553" y="3403885"/>
            <a:ext cx="2281238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Bef>
                <a:spcPts val="300"/>
              </a:spcBef>
              <a:buNone/>
            </a:pPr>
            <a:r>
              <a:rPr lang="en-US" sz="9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Объекты КИИ требуют особой защиты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sp>
        <p:nvSpPr>
          <p:cNvPr id="3" name="Text 1"/>
          <p:cNvSpPr/>
          <p:nvPr/>
        </p:nvSpPr>
        <p:spPr>
          <a:xfrm>
            <a:off x="640556" y="789496"/>
            <a:ext cx="78628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НАШЕ РЕШЕНИЕ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40556" y="1043025"/>
            <a:ext cx="7862887" cy="4524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64"/>
              </a:lnSpc>
              <a:spcAft>
                <a:spcPts val="450"/>
              </a:spcAft>
              <a:buNone/>
            </a:pPr>
            <a:r>
              <a:rPr lang="en-US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Что мы создаём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640556" y="1552352"/>
            <a:ext cx="7862887" cy="24765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44"/>
              </a:lnSpc>
              <a:spcAft>
                <a:spcPts val="1200"/>
              </a:spcAft>
              <a:buNone/>
            </a:pPr>
            <a:r>
              <a:rPr lang="en-US" sz="12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Первый отраслевой SOC, заточенный под атомную отрасль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40482" y="1952476"/>
            <a:ext cx="319088" cy="319088"/>
          </a:xfrm>
          <a:prstGeom prst="roundRect">
            <a:avLst>
              <a:gd name="adj" fmla="val 4277"/>
            </a:avLst>
          </a:prstGeom>
          <a:solidFill>
            <a:srgbClr val="1E7FCB">
              <a:alpha val="20000"/>
            </a:srgbClr>
          </a:solidFill>
          <a:ln w="4763">
            <a:solidFill>
              <a:srgbClr val="1E7FCB"/>
            </a:solidFill>
            <a:prstDash val="solid"/>
          </a:ln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0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01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1054782" y="1951100"/>
            <a:ext cx="3833812" cy="2762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14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АСУ ТП атомных станций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1054782" y="2245891"/>
            <a:ext cx="3833812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spcBef>
                <a:spcPts val="150"/>
              </a:spcBef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Специализированный мониторинг технологических процессов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640482" y="2527771"/>
            <a:ext cx="319088" cy="319088"/>
          </a:xfrm>
          <a:prstGeom prst="roundRect">
            <a:avLst>
              <a:gd name="adj" fmla="val 4277"/>
            </a:avLst>
          </a:prstGeom>
          <a:solidFill>
            <a:srgbClr val="1E7FCB">
              <a:alpha val="20000"/>
            </a:srgbClr>
          </a:solidFill>
          <a:ln w="4763">
            <a:solidFill>
              <a:srgbClr val="1E7FCB"/>
            </a:solidFill>
            <a:prstDash val="solid"/>
          </a:ln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0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02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1054894" y="2526395"/>
            <a:ext cx="3438525" cy="2762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14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Объекты КИИ ГК «Росатом»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054894" y="2821186"/>
            <a:ext cx="343852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spcBef>
                <a:spcPts val="150"/>
              </a:spcBef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Защита критической информационной инфраструктуры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640482" y="3103066"/>
            <a:ext cx="319088" cy="319088"/>
          </a:xfrm>
          <a:prstGeom prst="roundRect">
            <a:avLst>
              <a:gd name="adj" fmla="val 4277"/>
            </a:avLst>
          </a:prstGeom>
          <a:solidFill>
            <a:srgbClr val="1E7FCB">
              <a:alpha val="20000"/>
            </a:srgbClr>
          </a:solidFill>
          <a:ln w="4763">
            <a:solidFill>
              <a:srgbClr val="1E7FCB"/>
            </a:solidFill>
            <a:prstDash val="solid"/>
          </a:ln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0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03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1054633" y="3101690"/>
            <a:ext cx="4100513" cy="2762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14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 российское ПО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1054633" y="3396481"/>
            <a:ext cx="4100513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spcBef>
                <a:spcPts val="150"/>
              </a:spcBef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Полное импортозамещение, соответствие требованиям регулятора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640035" y="3754487"/>
            <a:ext cx="6400800" cy="600075"/>
          </a:xfrm>
          <a:prstGeom prst="roundRect">
            <a:avLst>
              <a:gd name="adj" fmla="val 9675"/>
            </a:avLst>
          </a:prstGeom>
          <a:solidFill>
            <a:srgbClr val="1E7FCB">
              <a:alpha val="12000"/>
            </a:srgbClr>
          </a:solidFill>
          <a:ln w="4763">
            <a:solidFill>
              <a:srgbClr val="1E7FCB">
                <a:alpha val="25000"/>
              </a:srgbClr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20998" y="3835450"/>
            <a:ext cx="6238875" cy="43815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8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Результат: мониторинг 24/7, реагирование на инциденты, снижение рисков остановки технологических процессов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sp>
        <p:nvSpPr>
          <p:cNvPr id="3" name="Text 1"/>
          <p:cNvSpPr/>
          <p:nvPr/>
        </p:nvSpPr>
        <p:spPr>
          <a:xfrm>
            <a:off x="640556" y="1353331"/>
            <a:ext cx="78628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ДОРОЖНАЯ КАРТА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40556" y="1606860"/>
            <a:ext cx="7862887" cy="4524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64"/>
              </a:lnSpc>
              <a:spcAft>
                <a:spcPts val="1500"/>
              </a:spcAft>
              <a:buNone/>
            </a:pPr>
            <a:r>
              <a:rPr lang="en-US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План реализации — </a:t>
            </a:r>
            <a:r>
              <a:rPr lang="ru-RU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12</a:t>
            </a:r>
            <a:r>
              <a:rPr lang="en-US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месяцев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1439652" y="2249425"/>
            <a:ext cx="366712" cy="366712"/>
          </a:xfrm>
          <a:prstGeom prst="ellipse">
            <a:avLst/>
          </a:prstGeom>
          <a:solidFill>
            <a:srgbClr val="1E7FCB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28"/>
              </a:lnSpc>
              <a:spcAft>
                <a:spcPts val="45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1284870" y="2673251"/>
            <a:ext cx="67627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0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1–2 месяца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641896" y="2915692"/>
            <a:ext cx="1962150" cy="1809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11"/>
              </a:lnSpc>
              <a:spcBef>
                <a:spcPts val="300"/>
              </a:spcBef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Оформление лицензий и допусков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3405597" y="2249425"/>
            <a:ext cx="366712" cy="366712"/>
          </a:xfrm>
          <a:prstGeom prst="ellipse">
            <a:avLst/>
          </a:prstGeom>
          <a:solidFill>
            <a:srgbClr val="1E7FCB">
              <a:alpha val="40000"/>
            </a:srgbClr>
          </a:solidFill>
          <a:ln w="9525">
            <a:solidFill>
              <a:srgbClr val="1E7FCB"/>
            </a:solidFill>
            <a:prstDash val="solid"/>
          </a:ln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28"/>
              </a:lnSpc>
              <a:spcAft>
                <a:spcPts val="450"/>
              </a:spcAft>
              <a:buNone/>
            </a:pPr>
            <a:r>
              <a:rPr lang="en-US" sz="11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3317491" y="2673251"/>
            <a:ext cx="54292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0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 месяца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2795997" y="2915692"/>
            <a:ext cx="1585913" cy="1809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11"/>
              </a:lnSpc>
              <a:spcBef>
                <a:spcPts val="300"/>
              </a:spcBef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Закупка ПО и оборудования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5371542" y="2249425"/>
            <a:ext cx="366712" cy="366712"/>
          </a:xfrm>
          <a:prstGeom prst="ellipse">
            <a:avLst/>
          </a:prstGeom>
          <a:solidFill>
            <a:srgbClr val="1E7FCB">
              <a:alpha val="40000"/>
            </a:srgbClr>
          </a:solidFill>
          <a:ln w="9525">
            <a:solidFill>
              <a:srgbClr val="1E7FCB"/>
            </a:solidFill>
            <a:prstDash val="solid"/>
          </a:ln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28"/>
              </a:lnSpc>
              <a:spcAft>
                <a:spcPts val="450"/>
              </a:spcAft>
              <a:buNone/>
            </a:pPr>
            <a:r>
              <a:rPr lang="en-US" sz="11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5216761" y="2673251"/>
            <a:ext cx="67627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0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2–3 месяца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4783373" y="2915692"/>
            <a:ext cx="1543050" cy="1809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11"/>
              </a:lnSpc>
              <a:spcBef>
                <a:spcPts val="300"/>
              </a:spcBef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Набор и обучение команды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7337487" y="2249425"/>
            <a:ext cx="366712" cy="366712"/>
          </a:xfrm>
          <a:prstGeom prst="ellipse">
            <a:avLst/>
          </a:prstGeom>
          <a:solidFill>
            <a:srgbClr val="1E7FCB">
              <a:alpha val="40000"/>
            </a:srgbClr>
          </a:solidFill>
          <a:ln w="9525">
            <a:solidFill>
              <a:srgbClr val="1E7FCB"/>
            </a:solidFill>
            <a:prstDash val="solid"/>
          </a:ln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28"/>
              </a:lnSpc>
              <a:spcAft>
                <a:spcPts val="450"/>
              </a:spcAft>
              <a:buNone/>
            </a:pPr>
            <a:r>
              <a:rPr lang="en-US" sz="11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7216006" y="2673251"/>
            <a:ext cx="609600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0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6 месяцев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6599262" y="2915692"/>
            <a:ext cx="1843088" cy="1809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11"/>
              </a:lnSpc>
              <a:spcBef>
                <a:spcPts val="300"/>
              </a:spcBef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Запуск пилота на 1 предприятии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640035" y="3286274"/>
            <a:ext cx="6400800" cy="504825"/>
          </a:xfrm>
          <a:prstGeom prst="roundRect">
            <a:avLst>
              <a:gd name="adj" fmla="val 13670"/>
            </a:avLst>
          </a:prstGeom>
          <a:solidFill>
            <a:srgbClr val="1E7FCB">
              <a:alpha val="12000"/>
            </a:srgbClr>
          </a:solidFill>
          <a:ln w="4763">
            <a:solidFill>
              <a:srgbClr val="1E7FCB">
                <a:alpha val="30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1556" y="3367236"/>
            <a:ext cx="738188" cy="3429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ИТОГ: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1535981" y="3429112"/>
            <a:ext cx="3790950" cy="2190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8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Пилот готов через </a:t>
            </a:r>
            <a:r>
              <a:rPr lang="en-US" sz="1100" b="1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6 месяцев</a:t>
            </a: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после получения инвестиций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sp>
        <p:nvSpPr>
          <p:cNvPr id="3" name="Text 1"/>
          <p:cNvSpPr/>
          <p:nvPr/>
        </p:nvSpPr>
        <p:spPr>
          <a:xfrm>
            <a:off x="640519" y="1573671"/>
            <a:ext cx="37480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КОМАНДА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40519" y="1828205"/>
            <a:ext cx="3748087" cy="40005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68"/>
              </a:lnSpc>
              <a:spcAft>
                <a:spcPts val="900"/>
              </a:spcAft>
              <a:buNone/>
            </a:pPr>
            <a:r>
              <a:rPr lang="en-US" sz="28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Кто реализует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640519" y="2342852"/>
            <a:ext cx="3748087" cy="1114425"/>
          </a:xfrm>
          <a:prstGeom prst="roundRect">
            <a:avLst>
              <a:gd name="adj" fmla="val 2805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40532" y="2443014"/>
            <a:ext cx="3548062" cy="2619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2"/>
              </a:lnSpc>
              <a:spcAft>
                <a:spcPts val="150"/>
              </a:spcAft>
              <a:buNone/>
            </a:pPr>
            <a:r>
              <a:rPr lang="en-US" sz="13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Пархоменко Александр Сергеевич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740532" y="2724076"/>
            <a:ext cx="3548062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450"/>
              </a:spcAft>
              <a:buNone/>
            </a:pPr>
            <a:r>
              <a:rPr lang="en-US" sz="1000" b="1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Руководитель проекта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740532" y="2973214"/>
            <a:ext cx="3548062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12 лет в информационной безопасности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40532" y="3165202"/>
            <a:ext cx="3548062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Опыт работы с АСУ ТП и КИИ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4389090" y="304800"/>
            <a:ext cx="4763" cy="4533900"/>
          </a:xfrm>
          <a:prstGeom prst="rect">
            <a:avLst/>
          </a:prstGeom>
          <a:solidFill>
            <a:srgbClr val="1E7FCB">
              <a:alpha val="25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4760193" y="1306748"/>
            <a:ext cx="2543175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ПЛАНОВЫЙ СОСТАВ SOC (К 6 МЕС.)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4759300" y="1615194"/>
            <a:ext cx="1190625" cy="2190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8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Руководитель SOC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7212843" y="1560426"/>
            <a:ext cx="90488" cy="328613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17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4760193" y="1946449"/>
            <a:ext cx="2543175" cy="4763"/>
          </a:xfrm>
          <a:prstGeom prst="rect">
            <a:avLst/>
          </a:prstGeom>
          <a:solidFill>
            <a:srgbClr val="1E7FCB">
              <a:alpha val="15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4759003" y="2063390"/>
            <a:ext cx="895350" cy="2190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8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Инженеры ИБ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7170576" y="2008622"/>
            <a:ext cx="133350" cy="328613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17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700" dirty="0"/>
          </a:p>
        </p:txBody>
      </p:sp>
      <p:sp>
        <p:nvSpPr>
          <p:cNvPr id="17" name="Shape 15"/>
          <p:cNvSpPr/>
          <p:nvPr/>
        </p:nvSpPr>
        <p:spPr>
          <a:xfrm>
            <a:off x="4760193" y="2394645"/>
            <a:ext cx="2543175" cy="4763"/>
          </a:xfrm>
          <a:prstGeom prst="rect">
            <a:avLst/>
          </a:prstGeom>
          <a:solidFill>
            <a:srgbClr val="1E7FCB">
              <a:alpha val="15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4759858" y="2511586"/>
            <a:ext cx="1000125" cy="2190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8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Аналитик угроз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7212843" y="2456817"/>
            <a:ext cx="90488" cy="328613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17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700" dirty="0"/>
          </a:p>
        </p:txBody>
      </p:sp>
      <p:sp>
        <p:nvSpPr>
          <p:cNvPr id="20" name="Shape 18"/>
          <p:cNvSpPr/>
          <p:nvPr/>
        </p:nvSpPr>
        <p:spPr>
          <a:xfrm>
            <a:off x="4760193" y="2842840"/>
            <a:ext cx="2543175" cy="4763"/>
          </a:xfrm>
          <a:prstGeom prst="rect">
            <a:avLst/>
          </a:prstGeom>
          <a:solidFill>
            <a:srgbClr val="1E7FCB">
              <a:alpha val="15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4758928" y="2959782"/>
            <a:ext cx="1638300" cy="2190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8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Разработчик корреляций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7212843" y="2905013"/>
            <a:ext cx="90488" cy="328613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17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700" dirty="0"/>
          </a:p>
        </p:txBody>
      </p:sp>
      <p:sp>
        <p:nvSpPr>
          <p:cNvPr id="23" name="Shape 21"/>
          <p:cNvSpPr/>
          <p:nvPr/>
        </p:nvSpPr>
        <p:spPr>
          <a:xfrm>
            <a:off x="4760193" y="3291036"/>
            <a:ext cx="2543175" cy="9525"/>
          </a:xfrm>
          <a:prstGeom prst="rect">
            <a:avLst/>
          </a:prstGeom>
          <a:solidFill>
            <a:srgbClr val="1E7FCB">
              <a:alpha val="40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4760230" y="3473872"/>
            <a:ext cx="600075" cy="24765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44"/>
              </a:lnSpc>
              <a:buNone/>
            </a:pPr>
            <a:r>
              <a:rPr lang="en-US" sz="1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ИТОГО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7093409" y="3357228"/>
            <a:ext cx="209550" cy="4810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80"/>
              </a:lnSpc>
              <a:buNone/>
            </a:pPr>
            <a:r>
              <a:rPr lang="en-US" sz="25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</a:t>
            </a:r>
            <a:endParaRPr lang="en-US" sz="2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sp>
        <p:nvSpPr>
          <p:cNvPr id="3" name="Text 1"/>
          <p:cNvSpPr/>
          <p:nvPr/>
        </p:nvSpPr>
        <p:spPr>
          <a:xfrm>
            <a:off x="640556" y="493849"/>
            <a:ext cx="78628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ИНВЕСТИЦИИ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40556" y="747489"/>
            <a:ext cx="7862887" cy="90487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64"/>
              </a:lnSpc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Запрашиваем 40 млн руб.</a:t>
            </a:r>
            <a:r>
              <a:rPr lang="en-US" sz="3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200" b="1" dirty="0" err="1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</a:t>
            </a:r>
            <a:r>
              <a:rPr lang="en-US" sz="3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12 месяцев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705" y="1803797"/>
            <a:ext cx="4333875" cy="2847975"/>
          </a:xfrm>
          <a:prstGeom prst="roundRect">
            <a:avLst>
              <a:gd name="adj" fmla="val 430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59768" y="1924943"/>
            <a:ext cx="4095750" cy="28575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spcAft>
                <a:spcPts val="600"/>
              </a:spcAft>
              <a:buNone/>
            </a:pPr>
            <a:r>
              <a:rPr lang="en-US" sz="1000" b="1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Статья расходов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759916" y="2301925"/>
            <a:ext cx="957263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ФОТ (6 человек)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4313820" y="2287674"/>
            <a:ext cx="542925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 млн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759768" y="2559025"/>
            <a:ext cx="4095750" cy="4763"/>
          </a:xfrm>
          <a:prstGeom prst="rect">
            <a:avLst/>
          </a:prstGeom>
          <a:solidFill>
            <a:srgbClr val="1E7FCB">
              <a:alpha val="10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759954" y="2616026"/>
            <a:ext cx="117157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 + оборудование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4351883" y="2601776"/>
            <a:ext cx="504825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 млн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759768" y="2873127"/>
            <a:ext cx="4095750" cy="4763"/>
          </a:xfrm>
          <a:prstGeom prst="rect">
            <a:avLst/>
          </a:prstGeom>
          <a:solidFill>
            <a:srgbClr val="1E7FCB">
              <a:alpha val="10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758949" y="2930128"/>
            <a:ext cx="1504950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Лицензии, допуск, пилот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4371045" y="2915878"/>
            <a:ext cx="485775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 млн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>
            <a:off x="759768" y="3187229"/>
            <a:ext cx="4095750" cy="4763"/>
          </a:xfrm>
          <a:prstGeom prst="rect">
            <a:avLst/>
          </a:prstGeom>
          <a:solidFill>
            <a:srgbClr val="1E7FCB">
              <a:alpha val="10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758800" y="3244230"/>
            <a:ext cx="1119188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buNone/>
            </a:pPr>
            <a:r>
              <a:rPr lang="en-US" sz="10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Резерв, маркетинг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4380867" y="3229980"/>
            <a:ext cx="476250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 млн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759768" y="3527003"/>
            <a:ext cx="4095750" cy="9525"/>
          </a:xfrm>
          <a:prstGeom prst="rect">
            <a:avLst/>
          </a:prstGeom>
          <a:solidFill>
            <a:srgbClr val="1E7FCB">
              <a:alpha val="30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759656" y="3608747"/>
            <a:ext cx="566738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buNone/>
            </a:pPr>
            <a:r>
              <a:rPr lang="en-US" sz="12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ИТОГО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4061743" y="3575447"/>
            <a:ext cx="795338" cy="30003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76"/>
              </a:lnSpc>
              <a:buNone/>
            </a:pPr>
            <a:r>
              <a:rPr lang="en-US" sz="15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 млн</a:t>
            </a:r>
            <a:endParaRPr lang="en-US" sz="1500" dirty="0"/>
          </a:p>
        </p:txBody>
      </p:sp>
      <p:sp>
        <p:nvSpPr>
          <p:cNvPr id="21" name="Shape 19"/>
          <p:cNvSpPr/>
          <p:nvPr/>
        </p:nvSpPr>
        <p:spPr>
          <a:xfrm>
            <a:off x="5089327" y="1803797"/>
            <a:ext cx="3414713" cy="900113"/>
          </a:xfrm>
          <a:prstGeom prst="roundRect">
            <a:avLst>
              <a:gd name="adj" fmla="val 4300"/>
            </a:avLst>
          </a:prstGeom>
          <a:solidFill>
            <a:srgbClr val="1E7FCB">
              <a:alpha val="8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5189339" y="1905744"/>
            <a:ext cx="3214688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Окупаемость инвестиций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5189339" y="2122177"/>
            <a:ext cx="3214688" cy="4810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80"/>
              </a:lnSpc>
              <a:buNone/>
            </a:pPr>
            <a:r>
              <a:rPr lang="en-US" sz="25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2.5 года</a:t>
            </a:r>
            <a:endParaRPr lang="en-US" sz="2500" dirty="0"/>
          </a:p>
        </p:txBody>
      </p:sp>
      <p:sp>
        <p:nvSpPr>
          <p:cNvPr id="24" name="Shape 22"/>
          <p:cNvSpPr/>
          <p:nvPr/>
        </p:nvSpPr>
        <p:spPr>
          <a:xfrm>
            <a:off x="5089327" y="2777728"/>
            <a:ext cx="3414713" cy="900113"/>
          </a:xfrm>
          <a:prstGeom prst="roundRect">
            <a:avLst>
              <a:gd name="adj" fmla="val 4300"/>
            </a:avLst>
          </a:prstGeom>
          <a:solidFill>
            <a:srgbClr val="1E7FCB">
              <a:alpha val="8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189339" y="2879675"/>
            <a:ext cx="3214688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Точка безубыточности</a:t>
            </a:r>
            <a:endParaRPr lang="en-US" sz="1000" dirty="0"/>
          </a:p>
        </p:txBody>
      </p:sp>
      <p:sp>
        <p:nvSpPr>
          <p:cNvPr id="26" name="Text 24"/>
          <p:cNvSpPr/>
          <p:nvPr/>
        </p:nvSpPr>
        <p:spPr>
          <a:xfrm>
            <a:off x="5189339" y="3096109"/>
            <a:ext cx="3214688" cy="4810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80"/>
              </a:lnSpc>
              <a:buNone/>
            </a:pPr>
            <a:r>
              <a:rPr lang="en-US" sz="25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 объектов</a:t>
            </a:r>
            <a:endParaRPr lang="en-US" sz="2500" dirty="0"/>
          </a:p>
        </p:txBody>
      </p:sp>
      <p:sp>
        <p:nvSpPr>
          <p:cNvPr id="27" name="Shape 25"/>
          <p:cNvSpPr/>
          <p:nvPr/>
        </p:nvSpPr>
        <p:spPr>
          <a:xfrm>
            <a:off x="5089327" y="3751659"/>
            <a:ext cx="3414713" cy="900113"/>
          </a:xfrm>
          <a:prstGeom prst="roundRect">
            <a:avLst>
              <a:gd name="adj" fmla="val 4300"/>
            </a:avLst>
          </a:prstGeom>
          <a:solidFill>
            <a:srgbClr val="1E7FCB">
              <a:alpha val="8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5189339" y="3853607"/>
            <a:ext cx="3214688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Годовая выручка (12 мес.)</a:t>
            </a:r>
            <a:endParaRPr lang="en-US" sz="1000" dirty="0"/>
          </a:p>
        </p:txBody>
      </p:sp>
      <p:sp>
        <p:nvSpPr>
          <p:cNvPr id="29" name="Text 27"/>
          <p:cNvSpPr/>
          <p:nvPr/>
        </p:nvSpPr>
        <p:spPr>
          <a:xfrm>
            <a:off x="5189339" y="4070040"/>
            <a:ext cx="3214688" cy="4810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80"/>
              </a:lnSpc>
              <a:buNone/>
            </a:pPr>
            <a:r>
              <a:rPr lang="en-US" sz="25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24 млн руб.</a:t>
            </a:r>
            <a:endParaRPr lang="en-US" sz="2500" dirty="0"/>
          </a:p>
        </p:txBody>
      </p:sp>
      <p:pic>
        <p:nvPicPr>
          <p:cNvPr id="3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68" y="1924943"/>
            <a:ext cx="4095750" cy="285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sp>
        <p:nvSpPr>
          <p:cNvPr id="3" name="Text 1"/>
          <p:cNvSpPr/>
          <p:nvPr/>
        </p:nvSpPr>
        <p:spPr>
          <a:xfrm>
            <a:off x="640556" y="1012961"/>
            <a:ext cx="78628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ФИНАНСОВАЯ МОДЕЛЬ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40556" y="1267495"/>
            <a:ext cx="7862887" cy="40005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68"/>
              </a:lnSpc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Через 12 месяцев работы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640296" y="1821173"/>
            <a:ext cx="3738562" cy="719137"/>
          </a:xfrm>
          <a:prstGeom prst="roundRect">
            <a:avLst>
              <a:gd name="adj" fmla="val 6737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40308" y="1921818"/>
            <a:ext cx="3538538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Абонентская плата (1 АСУ ТП)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740308" y="2139553"/>
            <a:ext cx="3538538" cy="30003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76"/>
              </a:lnSpc>
              <a:buNone/>
            </a:pPr>
            <a:r>
              <a:rPr lang="en-US" sz="15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0,4 млн руб./мес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640296" y="2616733"/>
            <a:ext cx="3738562" cy="719137"/>
          </a:xfrm>
          <a:prstGeom prst="roundRect">
            <a:avLst>
              <a:gd name="adj" fmla="val 6737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40308" y="2717378"/>
            <a:ext cx="3538538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Разовое подключение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740308" y="2935114"/>
            <a:ext cx="3538538" cy="30003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76"/>
              </a:lnSpc>
              <a:buNone/>
            </a:pPr>
            <a:r>
              <a:rPr lang="en-US" sz="15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1,5 млн руб.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640296" y="3412294"/>
            <a:ext cx="3738562" cy="719137"/>
          </a:xfrm>
          <a:prstGeom prst="roundRect">
            <a:avLst>
              <a:gd name="adj" fmla="val 6737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0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40308" y="3512939"/>
            <a:ext cx="3538538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План на 12 мес.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740308" y="3730675"/>
            <a:ext cx="3538538" cy="30003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76"/>
              </a:lnSpc>
              <a:buNone/>
            </a:pPr>
            <a:r>
              <a:rPr lang="en-US" sz="15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 объектов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4569619" y="1821396"/>
            <a:ext cx="4763" cy="2309813"/>
          </a:xfrm>
          <a:prstGeom prst="rect">
            <a:avLst/>
          </a:prstGeom>
          <a:solidFill>
            <a:srgbClr val="1E7FCB">
              <a:alpha val="20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4765142" y="1993478"/>
            <a:ext cx="3738562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Годовая выручка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4765142" y="2210395"/>
            <a:ext cx="3738562" cy="4572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24 млн</a:t>
            </a:r>
            <a:endParaRPr lang="en-US" sz="3600" dirty="0"/>
          </a:p>
        </p:txBody>
      </p:sp>
      <p:sp>
        <p:nvSpPr>
          <p:cNvPr id="17" name="Text 15"/>
          <p:cNvSpPr/>
          <p:nvPr/>
        </p:nvSpPr>
        <p:spPr>
          <a:xfrm>
            <a:off x="4765142" y="2668339"/>
            <a:ext cx="3738562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руб./год</a:t>
            </a:r>
            <a:endParaRPr lang="en-US" sz="1000" dirty="0"/>
          </a:p>
        </p:txBody>
      </p:sp>
      <p:sp>
        <p:nvSpPr>
          <p:cNvPr id="18" name="Shape 16"/>
          <p:cNvSpPr/>
          <p:nvPr/>
        </p:nvSpPr>
        <p:spPr>
          <a:xfrm>
            <a:off x="4765142" y="2973884"/>
            <a:ext cx="3738562" cy="4763"/>
          </a:xfrm>
          <a:prstGeom prst="rect">
            <a:avLst/>
          </a:prstGeom>
          <a:solidFill>
            <a:srgbClr val="1E7FCB">
              <a:alpha val="20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4765142" y="3093690"/>
            <a:ext cx="3738562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spcAft>
                <a:spcPts val="203"/>
              </a:spcAft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EBITDA</a:t>
            </a:r>
            <a:endParaRPr lang="en-US" sz="1000" dirty="0"/>
          </a:p>
        </p:txBody>
      </p:sp>
      <p:sp>
        <p:nvSpPr>
          <p:cNvPr id="20" name="Text 18"/>
          <p:cNvSpPr/>
          <p:nvPr/>
        </p:nvSpPr>
        <p:spPr>
          <a:xfrm>
            <a:off x="4765142" y="3310607"/>
            <a:ext cx="3738562" cy="4572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18 млн</a:t>
            </a:r>
            <a:endParaRPr lang="en-US" sz="3600" dirty="0"/>
          </a:p>
        </p:txBody>
      </p:sp>
      <p:sp>
        <p:nvSpPr>
          <p:cNvPr id="21" name="Text 19"/>
          <p:cNvSpPr/>
          <p:nvPr/>
        </p:nvSpPr>
        <p:spPr>
          <a:xfrm>
            <a:off x="4765142" y="3768551"/>
            <a:ext cx="3738562" cy="1905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руб./год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37" y="0"/>
            <a:ext cx="3048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0556" y="1335472"/>
            <a:ext cx="78628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УПРАВЛЕНИЕ РИСКАМИ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640556" y="1589001"/>
            <a:ext cx="7862887" cy="4524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64"/>
              </a:lnSpc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Риски и их минимизация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639068" y="2194210"/>
            <a:ext cx="3476625" cy="247650"/>
          </a:xfrm>
          <a:prstGeom prst="rect">
            <a:avLst/>
          </a:prstGeom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b="1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Риск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115209" y="2194210"/>
            <a:ext cx="4205288" cy="247650"/>
          </a:xfrm>
          <a:prstGeom prst="rect">
            <a:avLst/>
          </a:prstGeom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b="1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Минимизация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639068" y="2518321"/>
            <a:ext cx="347662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13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Долгий допуск к гостайне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115209" y="2525464"/>
            <a:ext cx="4205288" cy="190500"/>
          </a:xfrm>
          <a:prstGeom prst="rect">
            <a:avLst/>
          </a:prstGeom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Начали оформление заранее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639552" y="2799308"/>
            <a:ext cx="7681912" cy="4763"/>
          </a:xfrm>
          <a:prstGeom prst="rect">
            <a:avLst/>
          </a:prstGeom>
          <a:solidFill>
            <a:srgbClr val="1E7FCB">
              <a:alpha val="1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39068" y="2880271"/>
            <a:ext cx="347662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13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Нехватка кадров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4115209" y="2887414"/>
            <a:ext cx="4205288" cy="190500"/>
          </a:xfrm>
          <a:prstGeom prst="rect">
            <a:avLst/>
          </a:prstGeom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Партнёрство с профильными вузами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639552" y="3161258"/>
            <a:ext cx="7681912" cy="4763"/>
          </a:xfrm>
          <a:prstGeom prst="rect">
            <a:avLst/>
          </a:prstGeom>
          <a:solidFill>
            <a:srgbClr val="1E7FCB">
              <a:alpha val="1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39068" y="3242221"/>
            <a:ext cx="347662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13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Сложность интеграции с legacy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4115209" y="3249364"/>
            <a:ext cx="4205288" cy="190500"/>
          </a:xfrm>
          <a:prstGeom prst="rect">
            <a:avLst/>
          </a:prstGeom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Гибкая архитектура SOC</a:t>
            </a:r>
            <a:endParaRPr lang="en-US" sz="1000" dirty="0"/>
          </a:p>
        </p:txBody>
      </p:sp>
      <p:sp>
        <p:nvSpPr>
          <p:cNvPr id="16" name="Shape 13"/>
          <p:cNvSpPr/>
          <p:nvPr/>
        </p:nvSpPr>
        <p:spPr>
          <a:xfrm>
            <a:off x="639552" y="3523208"/>
            <a:ext cx="7681912" cy="4763"/>
          </a:xfrm>
          <a:prstGeom prst="rect">
            <a:avLst/>
          </a:prstGeom>
          <a:solidFill>
            <a:srgbClr val="1E7FCB">
              <a:alpha val="10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639068" y="3604171"/>
            <a:ext cx="3476625" cy="20478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13"/>
              </a:lnSpc>
              <a:buNone/>
            </a:pPr>
            <a:r>
              <a:rPr lang="en-US" sz="1100" dirty="0">
                <a:solidFill>
                  <a:srgbClr val="E8F0F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Задержка пилота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4115209" y="3611314"/>
            <a:ext cx="4205288" cy="190500"/>
          </a:xfrm>
          <a:prstGeom prst="rect">
            <a:avLst/>
          </a:prstGeom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12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Резерв 2 месяца в плане</a:t>
            </a:r>
            <a:endParaRPr lang="en-US" sz="1000" dirty="0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068" y="2194210"/>
            <a:ext cx="3476625" cy="247650"/>
          </a:xfrm>
          <a:prstGeom prst="rect">
            <a:avLst/>
          </a:prstGeom>
        </p:spPr>
      </p:pic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5209" y="2194210"/>
            <a:ext cx="4205288" cy="247650"/>
          </a:xfrm>
          <a:prstGeom prst="rect">
            <a:avLst/>
          </a:prstGeom>
        </p:spPr>
      </p:pic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5209" y="2525464"/>
            <a:ext cx="4205288" cy="190500"/>
          </a:xfrm>
          <a:prstGeom prst="rect">
            <a:avLst/>
          </a:prstGeom>
        </p:spPr>
      </p:pic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5209" y="2887414"/>
            <a:ext cx="4205288" cy="190500"/>
          </a:xfrm>
          <a:prstGeom prst="rect">
            <a:avLst/>
          </a:prstGeom>
        </p:spPr>
      </p:pic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15209" y="3249364"/>
            <a:ext cx="4205288" cy="190500"/>
          </a:xfrm>
          <a:prstGeom prst="rect">
            <a:avLst/>
          </a:prstGeom>
        </p:spPr>
      </p:pic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5209" y="3611314"/>
            <a:ext cx="420528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101E"/>
          </a:solidFill>
          <a:ln/>
        </p:spPr>
      </p:sp>
      <p:sp>
        <p:nvSpPr>
          <p:cNvPr id="3" name="Text 1"/>
          <p:cNvSpPr/>
          <p:nvPr/>
        </p:nvSpPr>
        <p:spPr>
          <a:xfrm>
            <a:off x="640556" y="1337258"/>
            <a:ext cx="7862887" cy="17621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4"/>
              </a:lnSpc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1E7FC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ПОЧЕМУ МЫ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40556" y="1590787"/>
            <a:ext cx="7862887" cy="4524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64"/>
              </a:lnSpc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Конкурентные преимущества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73" y="2196629"/>
            <a:ext cx="1871663" cy="1609725"/>
          </a:xfrm>
          <a:prstGeom prst="roundRect">
            <a:avLst>
              <a:gd name="adj" fmla="val 1344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59135" y="2313831"/>
            <a:ext cx="1633538" cy="2762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spcAft>
                <a:spcPts val="450"/>
              </a:spcAft>
              <a:buNone/>
            </a:pPr>
            <a:r>
              <a:rPr lang="en-US" sz="21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759135" y="2646015"/>
            <a:ext cx="1633538" cy="4667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Отраслевая специализация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59135" y="3150319"/>
            <a:ext cx="1633538" cy="538163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11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Первый SOC под атомную отрасль. Нет аналогов на рынке</a:t>
            </a:r>
            <a:endParaRPr lang="en-US" sz="1000" dirty="0"/>
          </a:p>
        </p:txBody>
      </p:sp>
      <p:sp>
        <p:nvSpPr>
          <p:cNvPr id="9" name="Shape 7"/>
          <p:cNvSpPr/>
          <p:nvPr/>
        </p:nvSpPr>
        <p:spPr>
          <a:xfrm>
            <a:off x="2607059" y="2196629"/>
            <a:ext cx="1871663" cy="1609725"/>
          </a:xfrm>
          <a:prstGeom prst="roundRect">
            <a:avLst>
              <a:gd name="adj" fmla="val 1344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726122" y="2313831"/>
            <a:ext cx="1633538" cy="2762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spcAft>
                <a:spcPts val="450"/>
              </a:spcAft>
              <a:buNone/>
            </a:pPr>
            <a:r>
              <a:rPr lang="en-US" sz="21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02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2726122" y="2646127"/>
            <a:ext cx="1633538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Допуск к гостайне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2726122" y="2916287"/>
            <a:ext cx="1633538" cy="719137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11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Оформление в установленном порядке. Критически важно для работы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4574456" y="2196629"/>
            <a:ext cx="1962150" cy="1609725"/>
          </a:xfrm>
          <a:prstGeom prst="roundRect">
            <a:avLst>
              <a:gd name="adj" fmla="val 1344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693518" y="2313831"/>
            <a:ext cx="1724025" cy="2762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spcAft>
                <a:spcPts val="450"/>
              </a:spcAft>
              <a:buNone/>
            </a:pPr>
            <a:r>
              <a:rPr lang="en-US" sz="21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03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4693518" y="2646127"/>
            <a:ext cx="1724025" cy="233362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Импортозамещение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4693518" y="2917180"/>
            <a:ext cx="1724025" cy="538163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11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100% российское ПО. Полное соответствие требованиям регулятора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6632339" y="2196629"/>
            <a:ext cx="1871663" cy="1609725"/>
          </a:xfrm>
          <a:prstGeom prst="roundRect">
            <a:avLst>
              <a:gd name="adj" fmla="val 1344"/>
            </a:avLst>
          </a:prstGeom>
          <a:solidFill>
            <a:srgbClr val="1E7FCB">
              <a:alpha val="10000"/>
            </a:srgbClr>
          </a:solidFill>
          <a:ln w="4763">
            <a:solidFill>
              <a:srgbClr val="1E7FCB">
                <a:alpha val="2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751402" y="2313831"/>
            <a:ext cx="1633538" cy="2762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spcAft>
                <a:spcPts val="450"/>
              </a:spcAft>
              <a:buNone/>
            </a:pPr>
            <a:r>
              <a:rPr lang="en-US" sz="2100" b="1" dirty="0">
                <a:solidFill>
                  <a:srgbClr val="1E7FC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04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6751402" y="2646015"/>
            <a:ext cx="1633538" cy="466725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6"/>
              </a:lnSpc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E8F0F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Готовность к старту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6751402" y="3151212"/>
            <a:ext cx="1633538" cy="357188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11"/>
              </a:lnSpc>
              <a:buNone/>
            </a:pPr>
            <a:r>
              <a:rPr lang="en-US" sz="1000" dirty="0">
                <a:solidFill>
                  <a:srgbClr val="7EA3C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Концепция, дорожная карта и партнёры уже есть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447</Words>
  <Application>Microsoft Office PowerPoint</Application>
  <PresentationFormat>Экран (16:9)</PresentationFormat>
  <Paragraphs>142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Montserrat</vt:lpstr>
      <vt:lpstr>Source Sans 3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Александр</cp:lastModifiedBy>
  <cp:revision>4</cp:revision>
  <dcterms:created xsi:type="dcterms:W3CDTF">2026-04-07T17:56:50Z</dcterms:created>
  <dcterms:modified xsi:type="dcterms:W3CDTF">2026-04-07T18:17:04Z</dcterms:modified>
</cp:coreProperties>
</file>