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25"/>
  </p:notesMasterIdLst>
  <p:sldIdLst>
    <p:sldId id="359" r:id="rId6"/>
    <p:sldId id="259" r:id="rId7"/>
    <p:sldId id="360" r:id="rId8"/>
    <p:sldId id="372" r:id="rId9"/>
    <p:sldId id="373" r:id="rId10"/>
    <p:sldId id="362" r:id="rId11"/>
    <p:sldId id="371" r:id="rId12"/>
    <p:sldId id="361" r:id="rId13"/>
    <p:sldId id="268" r:id="rId14"/>
    <p:sldId id="364" r:id="rId15"/>
    <p:sldId id="374" r:id="rId16"/>
    <p:sldId id="267" r:id="rId17"/>
    <p:sldId id="378" r:id="rId18"/>
    <p:sldId id="380" r:id="rId19"/>
    <p:sldId id="377" r:id="rId20"/>
    <p:sldId id="379" r:id="rId21"/>
    <p:sldId id="381" r:id="rId22"/>
    <p:sldId id="383" r:id="rId23"/>
    <p:sldId id="368" r:id="rId2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618" userDrawn="1">
          <p15:clr>
            <a:srgbClr val="A4A3A4"/>
          </p15:clr>
        </p15:guide>
        <p15:guide id="2" pos="1905" userDrawn="1">
          <p15:clr>
            <a:srgbClr val="A4A3A4"/>
          </p15:clr>
        </p15:guide>
        <p15:guide id="3" pos="3855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orient="horz" pos="12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00FE"/>
    <a:srgbClr val="387CBE"/>
    <a:srgbClr val="3E7FC1"/>
    <a:srgbClr val="FFCD00"/>
    <a:srgbClr val="0543E8"/>
    <a:srgbClr val="F43162"/>
    <a:srgbClr val="008000"/>
    <a:srgbClr val="7E36B4"/>
    <a:srgbClr val="BEE395"/>
    <a:srgbClr val="C59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2618"/>
        <p:guide pos="1905"/>
        <p:guide pos="3855"/>
        <p:guide pos="2880"/>
        <p:guide orient="horz" pos="12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3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/>
              <a:t>Использовали бы Вы цифровую</a:t>
            </a:r>
            <a:r>
              <a:rPr lang="ru-RU" sz="1600" baseline="0" dirty="0"/>
              <a:t> карту?</a:t>
            </a:r>
            <a:endParaRPr lang="ru-RU" sz="1600" dirty="0"/>
          </a:p>
        </c:rich>
      </c:tx>
      <c:layout>
        <c:manualLayout>
          <c:xMode val="edge"/>
          <c:yMode val="edge"/>
          <c:x val="0.2004565377142124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6426204728692509"/>
          <c:y val="0.25602022769432292"/>
          <c:w val="0.73790041031515008"/>
          <c:h val="0.5876194140466164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5C-4A67-93E3-8F0E78165C81}"/>
              </c:ext>
            </c:extLst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5C-4A67-93E3-8F0E78165C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63-485D-9758-F5EF6FB80F5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849647871669944"/>
          <c:y val="0.84638885258908958"/>
          <c:w val="0.28791590500772773"/>
          <c:h val="6.76543798643538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/>
              <a:t>Как</a:t>
            </a:r>
            <a:r>
              <a:rPr lang="ru-RU" sz="1600" baseline="0" dirty="0"/>
              <a:t> часто Вам удается организовывать детский досуг?</a:t>
            </a:r>
            <a:endParaRPr lang="ru-RU" sz="1600" dirty="0"/>
          </a:p>
        </c:rich>
      </c:tx>
      <c:layout>
        <c:manualLayout>
          <c:xMode val="edge"/>
          <c:yMode val="edge"/>
          <c:x val="0.12742917103882476"/>
          <c:y val="1.25821871822409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877973411770537"/>
          <c:y val="0.2671572033177454"/>
          <c:w val="0.73809850368913754"/>
          <c:h val="0.5800522309851033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649-46C8-9604-0ABD51CB2E3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649-46C8-9604-0ABD51CB2E3B}"/>
              </c:ext>
            </c:extLst>
          </c:dPt>
          <c:dPt>
            <c:idx val="2"/>
            <c:bubble3D val="0"/>
            <c:spPr>
              <a:solidFill>
                <a:schemeClr val="accent3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649-46C8-9604-0ABD51CB2E3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Каждый день</c:v>
                </c:pt>
                <c:pt idx="1">
                  <c:v>1-2 раза в неделю</c:v>
                </c:pt>
                <c:pt idx="2">
                  <c:v>1-2 раза в месяц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</c:v>
                </c:pt>
                <c:pt idx="1">
                  <c:v>15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04-4762-A1F3-CDD9F1948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i="0" u="none" strike="noStrike" baseline="0" dirty="0">
                <a:effectLst/>
              </a:rPr>
              <a:t>Был ли Ваш ребенок в детских лагерях, пансионатах?</a:t>
            </a:r>
            <a:endParaRPr lang="ru-RU" sz="1600" dirty="0"/>
          </a:p>
        </c:rich>
      </c:tx>
      <c:layout>
        <c:manualLayout>
          <c:xMode val="edge"/>
          <c:yMode val="edge"/>
          <c:x val="0.15637761698519867"/>
          <c:y val="1.05378691214700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912310287793146"/>
          <c:y val="0.21084355104580599"/>
          <c:w val="0.74794804287831507"/>
          <c:h val="0.579781194138041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CF4-4D62-8672-0E6D0634B07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CF4-4D62-8672-0E6D0634B078}"/>
              </c:ext>
            </c:extLst>
          </c:dPt>
          <c:dPt>
            <c:idx val="2"/>
            <c:bubble3D val="0"/>
            <c:spPr>
              <a:solidFill>
                <a:schemeClr val="accent1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CF4-4D62-8672-0E6D0634B0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Да, был один раз</c:v>
                </c:pt>
                <c:pt idx="1">
                  <c:v>Да, был несколько раз</c:v>
                </c:pt>
                <c:pt idx="2">
                  <c:v>Нет, ни разу не был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ED-47F5-B48B-2260EFA9270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421698268558881"/>
          <c:y val="0.77456890138674495"/>
          <c:w val="0.64295714615437005"/>
          <c:h val="0.194964420081417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26759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02223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16071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7211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3131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76300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34784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40873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84941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83978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6493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08739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0873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836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439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354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077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147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760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960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5982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8146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3579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880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42900" lvl="0" indent="-25717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677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CD6E5-A53F-4445-B79E-0C0113F1F240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34FDF-7FD5-432F-AC5F-5A0491900D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08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DB9A056-041D-6504-7381-D38D77015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56" y="325041"/>
            <a:ext cx="831850" cy="56911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2934269"/>
            <a:ext cx="9144001" cy="457204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41" y="263730"/>
            <a:ext cx="683419" cy="63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D4B0DA0-1E2A-F4DA-36D4-042692419E6C}"/>
              </a:ext>
            </a:extLst>
          </p:cNvPr>
          <p:cNvSpPr/>
          <p:nvPr/>
        </p:nvSpPr>
        <p:spPr>
          <a:xfrm>
            <a:off x="0" y="1379547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858195" y="1379547"/>
            <a:ext cx="5262826" cy="93543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/>
            <a:r>
              <a:rPr lang="en-US" sz="2400" b="1" dirty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rPr>
              <a:t>SBS </a:t>
            </a:r>
            <a:r>
              <a:rPr lang="ru-RU" sz="2400" b="1" dirty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rPr>
              <a:t>2 </a:t>
            </a:r>
            <a:r>
              <a:rPr lang="ru-RU" sz="1800" b="1" dirty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rPr>
              <a:t>а3 Цифровая карта детского туризма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858195" y="3604031"/>
            <a:ext cx="36518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543E8"/>
                </a:solidFill>
                <a:latin typeface="+mn-lt"/>
                <a:cs typeface="Calibri" panose="020F0502020204030204" pitchFamily="34" charset="0"/>
              </a:rPr>
              <a:t>ЮФУ</a:t>
            </a:r>
          </a:p>
          <a:p>
            <a:r>
              <a:rPr lang="ru-RU" sz="1600" dirty="0">
                <a:solidFill>
                  <a:srgbClr val="0543E8"/>
                </a:solidFill>
                <a:latin typeface="+mn-lt"/>
                <a:cs typeface="Calibri" panose="020F0502020204030204" pitchFamily="34" charset="0"/>
              </a:rPr>
              <a:t>Институт туризма, сервиса и креативных индустрий</a:t>
            </a:r>
          </a:p>
          <a:p>
            <a:endParaRPr lang="ru-RU" sz="1600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E2EB5-BFFF-067A-0008-5AD57E39D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93" y="2429323"/>
            <a:ext cx="4031479" cy="2486401"/>
          </a:xfrm>
          <a:prstGeom prst="rect">
            <a:avLst/>
          </a:prstGeom>
        </p:spPr>
      </p:pic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379547"/>
            <a:ext cx="2688610" cy="93543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EED26C-A5A3-4601-9657-989A482D14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2490" y="328050"/>
            <a:ext cx="948226" cy="57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8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5174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Краткое описание проекта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1930C21-6C5F-A749-62E4-CEBCB8E1F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7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86B90752-735D-E95D-FDCF-65373928E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3785" y="997907"/>
            <a:ext cx="7788246" cy="3820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1700" b="1" dirty="0">
                <a:solidFill>
                  <a:srgbClr val="0543E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Какую проблему решаем:</a:t>
            </a:r>
            <a:endParaRPr lang="ru" sz="17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Courier New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Наш </a:t>
            </a:r>
            <a:r>
              <a:rPr lang="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пользователь</a:t>
            </a: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 хочет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узнать обо всех возможностях отдыха для детей на территории РФ</a:t>
            </a: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.  Но из-за того, что нет единой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информационной платформы</a:t>
            </a: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 всех вариантов отдыха для детей, пользователю проблематично найти подходящее место, удовлетворяющее его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запросам</a:t>
            </a: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. Также существующие ресурсы, на которых находится информация о возможных вариантах детского туризма, обладают недостаточным качеством проработки информации и недостаточной достоверностью, поэтому та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к</a:t>
            </a: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же могут вызвать дискомфорт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у </a:t>
            </a: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пользовател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я</a:t>
            </a: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. </a:t>
            </a:r>
          </a:p>
          <a:p>
            <a:pPr marL="0" lvl="0" indent="0" algn="just">
              <a:buNone/>
            </a:pPr>
            <a:r>
              <a:rPr lang="ru-RU" sz="1700" b="1" dirty="0">
                <a:solidFill>
                  <a:srgbClr val="00B050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Какое решение предлагаем:</a:t>
            </a:r>
          </a:p>
          <a:p>
            <a:pPr marL="0" lvl="0" indent="0" algn="just">
              <a:buNone/>
            </a:pP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  <a:p>
            <a:pPr marL="0" lvl="0" indent="0" algn="just">
              <a:buNone/>
            </a:pP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Для пользователей наша цифровая карта детского туризма будет являться главным помощником при планировании отдыха для детей.</a:t>
            </a:r>
          </a:p>
          <a:p>
            <a:pPr marL="0" lvl="0" indent="0" algn="just">
              <a:buNone/>
            </a:pP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В отличие от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альтернативных ресурсов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она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будет иметь единую информационную платформу с информацией о туристических объектах для проведения отдыха для детей на территории РФ и будет визуально представлена в виде карты РФ, что позволит облегчить быстрый поиск подходящего варианта.    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endParaRPr lang="ru" sz="16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  <a:p>
            <a:pPr marL="0" indent="0">
              <a:spcAft>
                <a:spcPts val="1200"/>
              </a:spcAft>
              <a:buNone/>
            </a:pP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  <a:p>
            <a:pPr marL="0" indent="0">
              <a:spcAft>
                <a:spcPts val="1200"/>
              </a:spcAft>
              <a:buNone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6499DE-D1D2-85A3-116C-D9D2C4BF3E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Целевая аудитория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0671" y="1078786"/>
            <a:ext cx="8342658" cy="374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just">
              <a:buNone/>
            </a:pP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1) Туроператоры с годовым оборотом продаж от 20 млн. рублей (мелкий и средний  сегмент), которые постоянно расширяют свою туристическую  специализацию и смещают ориентацию на внутренний туризм.</a:t>
            </a:r>
          </a:p>
          <a:p>
            <a:pPr marL="114300" lvl="0" indent="0" algn="just">
              <a:buNone/>
            </a:pP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2)  Туроператоры, специализирующиеся на детском туризме по России – </a:t>
            </a:r>
            <a:r>
              <a:rPr lang="ru-RU" sz="15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Алеан</a:t>
            </a: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, Библио-Глобус, Русский экспресс, заинтересованные в поддержке детского туризма на территории РФ.</a:t>
            </a:r>
          </a:p>
          <a:p>
            <a:pPr marL="114300" lvl="0" indent="0" algn="just">
              <a:buNone/>
            </a:pP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3) Родители в возрасте от 25 до 45 лет, с семейным бюджетом от 80 тыс. рублей в месяц, увлекающиеся активным образом жизни и заинтересованные в качественном отдыхе для их детей.</a:t>
            </a:r>
          </a:p>
          <a:p>
            <a:pPr marL="114300" lvl="0" indent="0" algn="just">
              <a:buNone/>
            </a:pP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4) Образовательные организации (школы, детские школы искусств, спортивные секции и др.), планирующие коллективные поездки для детей на каникулы или праздничные дни.</a:t>
            </a:r>
          </a:p>
          <a:p>
            <a:pPr marL="0" lvl="0" indent="0" algn="just">
              <a:buNone/>
            </a:pP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   5) Экскурсионные бюро, сотрудничающие с образовательными учреждениями или занимающиеся просветительской деятельностью для детей и молодежи, заинтересованные в организации историко-культурных, досуговых и развлекающих мероприятий.</a:t>
            </a: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9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11700" y="11904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Проблемное интервью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849218B9-AD64-0D96-D4AB-878B812DC9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7407073"/>
              </p:ext>
            </p:extLst>
          </p:nvPr>
        </p:nvGraphicFramePr>
        <p:xfrm>
          <a:off x="6116637" y="941319"/>
          <a:ext cx="3059112" cy="3841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9576F85C-644D-AD73-51BA-1EE2515B8C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512382"/>
              </p:ext>
            </p:extLst>
          </p:nvPr>
        </p:nvGraphicFramePr>
        <p:xfrm>
          <a:off x="0" y="902417"/>
          <a:ext cx="3025775" cy="3850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A5161786-2B96-B68A-7466-23549C6A44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6141849"/>
              </p:ext>
            </p:extLst>
          </p:nvPr>
        </p:nvGraphicFramePr>
        <p:xfrm>
          <a:off x="3092451" y="902416"/>
          <a:ext cx="3024186" cy="4241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042631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8630CC-F5A3-19A7-D215-C331D7EA82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692"/>
          <a:stretch/>
        </p:blipFill>
        <p:spPr>
          <a:xfrm>
            <a:off x="3147945" y="154065"/>
            <a:ext cx="5996055" cy="4979633"/>
          </a:xfrm>
          <a:prstGeom prst="rect">
            <a:avLst/>
          </a:prstGeom>
        </p:spPr>
      </p:pic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11700" y="11904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Проблемное интервью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C9A1913-A0B8-B5EF-D1DE-572094935AE5}"/>
              </a:ext>
            </a:extLst>
          </p:cNvPr>
          <p:cNvSpPr/>
          <p:nvPr/>
        </p:nvSpPr>
        <p:spPr>
          <a:xfrm>
            <a:off x="311700" y="811659"/>
            <a:ext cx="4178107" cy="409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Опрос прошли 40 участников: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Возраст от 23 и более лет,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Имеют 1-3 ребенка в семье до 18 лет,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Респонденты интересуются детским туризмом и часто организовывают досуг своему чаду,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 большинства (62%) дети часто посещают детские лагеря и пансионаты,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 вариантах детского отдыха узнают через знакомых (60%) или в муниципальных учреждениях (50%),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Для большинства опрошенных при выборе отдыха для детей важно: программа лагеря (60%) и оздоровление ребенка (60%),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Большинство (30%) опрошенных готовы потратить от 16 тыс. руб. до 20 тыс. </a:t>
            </a:r>
            <a:r>
              <a:rPr lang="ru-RU" dirty="0" err="1"/>
              <a:t>руб</a:t>
            </a:r>
            <a:r>
              <a:rPr lang="ru-RU" dirty="0"/>
              <a:t> за недельную путевку</a:t>
            </a:r>
          </a:p>
        </p:txBody>
      </p:sp>
    </p:spTree>
    <p:extLst>
      <p:ext uri="{BB962C8B-B14F-4D97-AF65-F5344CB8AC3E}">
        <p14:creationId xmlns:p14="http://schemas.microsoft.com/office/powerpoint/2010/main" val="1886497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168448" y="86566"/>
            <a:ext cx="8520600" cy="3603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Конкурентный анализ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28DD2F49-E5D8-6276-55B1-C4870961A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467" y="57117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5448C692-0E88-B959-8A69-F7D7C44A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840" y="33224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4E954F-6B06-77A1-35B0-985C50FB5A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9866" y="59894"/>
            <a:ext cx="599182" cy="360361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092C592-CEB0-4DEF-ABFF-F5DF3B8C5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713717"/>
              </p:ext>
            </p:extLst>
          </p:nvPr>
        </p:nvGraphicFramePr>
        <p:xfrm>
          <a:off x="0" y="542263"/>
          <a:ext cx="9144000" cy="4601331"/>
        </p:xfrm>
        <a:graphic>
          <a:graphicData uri="http://schemas.openxmlformats.org/drawingml/2006/table">
            <a:tbl>
              <a:tblPr>
                <a:tableStyleId>{7123E036-C889-4DE9-9E9D-3321D5F19301}</a:tableStyleId>
              </a:tblPr>
              <a:tblGrid>
                <a:gridCol w="866773">
                  <a:extLst>
                    <a:ext uri="{9D8B030D-6E8A-4147-A177-3AD203B41FA5}">
                      <a16:colId xmlns:a16="http://schemas.microsoft.com/office/drawing/2014/main" val="2958066244"/>
                    </a:ext>
                  </a:extLst>
                </a:gridCol>
                <a:gridCol w="1423744">
                  <a:extLst>
                    <a:ext uri="{9D8B030D-6E8A-4147-A177-3AD203B41FA5}">
                      <a16:colId xmlns:a16="http://schemas.microsoft.com/office/drawing/2014/main" val="1371084220"/>
                    </a:ext>
                  </a:extLst>
                </a:gridCol>
                <a:gridCol w="1434906">
                  <a:extLst>
                    <a:ext uri="{9D8B030D-6E8A-4147-A177-3AD203B41FA5}">
                      <a16:colId xmlns:a16="http://schemas.microsoft.com/office/drawing/2014/main" val="3102185854"/>
                    </a:ext>
                  </a:extLst>
                </a:gridCol>
                <a:gridCol w="1653647">
                  <a:extLst>
                    <a:ext uri="{9D8B030D-6E8A-4147-A177-3AD203B41FA5}">
                      <a16:colId xmlns:a16="http://schemas.microsoft.com/office/drawing/2014/main" val="1022598172"/>
                    </a:ext>
                  </a:extLst>
                </a:gridCol>
                <a:gridCol w="1555224">
                  <a:extLst>
                    <a:ext uri="{9D8B030D-6E8A-4147-A177-3AD203B41FA5}">
                      <a16:colId xmlns:a16="http://schemas.microsoft.com/office/drawing/2014/main" val="1188537356"/>
                    </a:ext>
                  </a:extLst>
                </a:gridCol>
                <a:gridCol w="2209706">
                  <a:extLst>
                    <a:ext uri="{9D8B030D-6E8A-4147-A177-3AD203B41FA5}">
                      <a16:colId xmlns:a16="http://schemas.microsoft.com/office/drawing/2014/main" val="3754258815"/>
                    </a:ext>
                  </a:extLst>
                </a:gridCol>
              </a:tblGrid>
              <a:tr h="75052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chemeClr val="tx1"/>
                          </a:solidFill>
                        </a:rPr>
                        <a:t>Название</a:t>
                      </a:r>
                      <a:endParaRPr sz="13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/>
                        <a:t>Преимущества</a:t>
                      </a:r>
                      <a:endParaRPr sz="13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/>
                        <a:t>(с точки зрения пользователя)</a:t>
                      </a:r>
                      <a:endParaRPr sz="1300" dirty="0">
                        <a:solidFill>
                          <a:schemeClr val="bg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Важность для потребителя </a:t>
                      </a:r>
                      <a:endParaRPr sz="1300" dirty="0">
                        <a:solidFill>
                          <a:schemeClr val="bg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/>
                        <a:t>Недостатки</a:t>
                      </a:r>
                      <a:endParaRPr sz="13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/>
                        <a:t>(с точки зрения пользователя)</a:t>
                      </a:r>
                      <a:endParaRPr sz="1300" dirty="0">
                        <a:solidFill>
                          <a:schemeClr val="bg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Важность для потребителя </a:t>
                      </a:r>
                      <a:endParaRPr sz="1300" dirty="0">
                        <a:solidFill>
                          <a:schemeClr val="bg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/>
                        <a:t>Отличия</a:t>
                      </a:r>
                      <a:endParaRPr sz="13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/>
                        <a:t>(от нашего решения)</a:t>
                      </a:r>
                      <a:endParaRPr sz="1300" dirty="0">
                        <a:solidFill>
                          <a:schemeClr val="bg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838019"/>
                  </a:ext>
                </a:extLst>
              </a:tr>
              <a:tr h="142450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/>
                        <a:t>Федеральные органы власти</a:t>
                      </a:r>
                      <a:r>
                        <a:rPr lang="ru" sz="1200" baseline="0" dirty="0"/>
                        <a:t> (</a:t>
                      </a:r>
                      <a:r>
                        <a:rPr lang="ru-RU" sz="1200" baseline="0" dirty="0"/>
                        <a:t>«</a:t>
                      </a:r>
                      <a:r>
                        <a:rPr lang="ru" sz="1200" dirty="0"/>
                        <a:t>Больше,</a:t>
                      </a:r>
                      <a:r>
                        <a:rPr lang="ru" sz="1200" baseline="0" dirty="0"/>
                        <a:t> чем путешествие»</a:t>
                      </a:r>
                      <a:r>
                        <a:rPr lang="ru-RU" sz="1200" baseline="0" dirty="0"/>
                        <a:t>)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Уникальные</a:t>
                      </a:r>
                      <a:r>
                        <a:rPr lang="ru-RU" sz="1200" baseline="0" dirty="0"/>
                        <a:t> программы туров по всей стране с целью не только отдыха, но и образования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Уникальность туров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Конкурсная основа программы (путевки </a:t>
                      </a:r>
                      <a:r>
                        <a:rPr lang="ru-RU" sz="1200" baseline="0" dirty="0"/>
                        <a:t>только победителям), отсутствие подробной инфо. о программах и  об их наличии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Ограниченное количество путевок 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Отсутствие</a:t>
                      </a:r>
                      <a:r>
                        <a:rPr lang="ru-RU" sz="1200" baseline="0" dirty="0"/>
                        <a:t> конкурсной основы, наличие подробных описаний туристских объектов и перечень всех доступных для детского туризма объектов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2071439"/>
                  </a:ext>
                </a:extLst>
              </a:tr>
              <a:tr h="124477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/>
                        <a:t>Региональные</a:t>
                      </a:r>
                      <a:r>
                        <a:rPr lang="ru" sz="1200" baseline="0" dirty="0"/>
                        <a:t> площадки («Вольный  Дон»)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Собраны туры</a:t>
                      </a:r>
                      <a:r>
                        <a:rPr lang="ru-RU" sz="1200" baseline="0" dirty="0"/>
                        <a:t> от разных туроператоров и есть краткая информация о деталях программ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Лаконичность и разнообразие 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Наличие только программ</a:t>
                      </a:r>
                      <a:r>
                        <a:rPr lang="ru-RU" sz="1200" baseline="0" dirty="0"/>
                        <a:t> туров, только региональное применение (только в Ростовской области)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Действительно только на территории РО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Информация по всем</a:t>
                      </a:r>
                      <a:r>
                        <a:rPr lang="ru-RU" sz="1200" baseline="0" dirty="0"/>
                        <a:t> регионам России, наличие перечня всех доступных для детского туризма объектов, наличие более развернутых описаний тур. объектов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392383"/>
                  </a:ext>
                </a:extLst>
              </a:tr>
              <a:tr h="112152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Туроператор «Согласие»</a:t>
                      </a:r>
                      <a:endParaRPr lang="ru-RU" sz="12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Наличие эксклюзивных </a:t>
                      </a:r>
                      <a:r>
                        <a:rPr lang="ru-RU" sz="1200" dirty="0" err="1">
                          <a:latin typeface="+mn-lt"/>
                        </a:rPr>
                        <a:t>предложений,наличие</a:t>
                      </a:r>
                      <a:r>
                        <a:rPr lang="ru-RU" sz="1200" dirty="0">
                          <a:latin typeface="+mn-lt"/>
                        </a:rPr>
                        <a:t> туров за границу</a:t>
                      </a:r>
                      <a:endParaRPr lang="ru-RU" sz="12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Эксклюзив</a:t>
                      </a:r>
                      <a:endParaRPr lang="ru-RU" sz="12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Ограниченный, выборочный спектр регионов РФ</a:t>
                      </a:r>
                      <a:endParaRPr lang="ru-RU" sz="12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  <a:cs typeface="Calibri" panose="020F0502020204030204" pitchFamily="34" charset="0"/>
                        </a:rPr>
                        <a:t>Ограниченность выбора</a:t>
                      </a: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Структурированность по регионам с предоставлением упорядоченной информации обо всех видах детского отдыха</a:t>
                      </a:r>
                      <a:endParaRPr lang="ru-RU" sz="12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4948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23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41392-FCF8-4402-A186-CF62D1D80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83517"/>
            <a:ext cx="8520600" cy="491108"/>
          </a:xfrm>
        </p:spPr>
        <p:txBody>
          <a:bodyPr>
            <a:normAutofit/>
          </a:bodyPr>
          <a:lstStyle/>
          <a:p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Конкурентный анализ</a:t>
            </a:r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6FBBE4-2793-4505-B4D7-AF5D606F7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526" y="48047"/>
            <a:ext cx="524301" cy="3657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BF4F71-F0CD-4745-80F6-7C40FEE6F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810" y="48047"/>
            <a:ext cx="445047" cy="4206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632ED9-0398-4AFB-B935-8931D9616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4840" y="83517"/>
            <a:ext cx="597460" cy="359695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B79F6C0-E788-491A-8E85-E330B46B31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774152"/>
              </p:ext>
            </p:extLst>
          </p:nvPr>
        </p:nvGraphicFramePr>
        <p:xfrm>
          <a:off x="0" y="650464"/>
          <a:ext cx="9144000" cy="4256152"/>
        </p:xfrm>
        <a:graphic>
          <a:graphicData uri="http://schemas.openxmlformats.org/drawingml/2006/table">
            <a:tbl>
              <a:tblPr>
                <a:tableStyleId>{7123E036-C889-4DE9-9E9D-3321D5F19301}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429872845"/>
                    </a:ext>
                  </a:extLst>
                </a:gridCol>
                <a:gridCol w="1648188">
                  <a:extLst>
                    <a:ext uri="{9D8B030D-6E8A-4147-A177-3AD203B41FA5}">
                      <a16:colId xmlns:a16="http://schemas.microsoft.com/office/drawing/2014/main" val="211896942"/>
                    </a:ext>
                  </a:extLst>
                </a:gridCol>
                <a:gridCol w="1454284">
                  <a:extLst>
                    <a:ext uri="{9D8B030D-6E8A-4147-A177-3AD203B41FA5}">
                      <a16:colId xmlns:a16="http://schemas.microsoft.com/office/drawing/2014/main" val="4018640964"/>
                    </a:ext>
                  </a:extLst>
                </a:gridCol>
                <a:gridCol w="1745140">
                  <a:extLst>
                    <a:ext uri="{9D8B030D-6E8A-4147-A177-3AD203B41FA5}">
                      <a16:colId xmlns:a16="http://schemas.microsoft.com/office/drawing/2014/main" val="4214016505"/>
                    </a:ext>
                  </a:extLst>
                </a:gridCol>
                <a:gridCol w="1357331">
                  <a:extLst>
                    <a:ext uri="{9D8B030D-6E8A-4147-A177-3AD203B41FA5}">
                      <a16:colId xmlns:a16="http://schemas.microsoft.com/office/drawing/2014/main" val="887267085"/>
                    </a:ext>
                  </a:extLst>
                </a:gridCol>
                <a:gridCol w="1686387">
                  <a:extLst>
                    <a:ext uri="{9D8B030D-6E8A-4147-A177-3AD203B41FA5}">
                      <a16:colId xmlns:a16="http://schemas.microsoft.com/office/drawing/2014/main" val="3451142711"/>
                    </a:ext>
                  </a:extLst>
                </a:gridCol>
              </a:tblGrid>
              <a:tr h="8429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chemeClr val="tx1"/>
                          </a:solidFill>
                          <a:latin typeface="+mn-lt"/>
                        </a:rPr>
                        <a:t>Название</a:t>
                      </a:r>
                      <a:endParaRPr sz="13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chemeClr val="tx1"/>
                          </a:solidFill>
                          <a:latin typeface="+mn-lt"/>
                        </a:rPr>
                        <a:t>Преимущества</a:t>
                      </a:r>
                      <a:endParaRPr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chemeClr val="tx1"/>
                          </a:solidFill>
                          <a:latin typeface="+mn-lt"/>
                        </a:rPr>
                        <a:t>(с точки зрения пользователя)</a:t>
                      </a:r>
                      <a:endParaRPr sz="13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+mn-lt"/>
                        </a:rPr>
                        <a:t>Важность для потребителя</a:t>
                      </a:r>
                      <a:endParaRPr sz="13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chemeClr val="tx1"/>
                          </a:solidFill>
                          <a:latin typeface="+mn-lt"/>
                        </a:rPr>
                        <a:t>Недостатки</a:t>
                      </a:r>
                      <a:endParaRPr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chemeClr val="tx1"/>
                          </a:solidFill>
                          <a:latin typeface="+mn-lt"/>
                        </a:rPr>
                        <a:t>(с точки зрения пользователя)</a:t>
                      </a:r>
                      <a:endParaRPr sz="13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+mn-lt"/>
                        </a:rPr>
                        <a:t>Важность для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+mn-lt"/>
                        </a:rPr>
                        <a:t>Потребителя </a:t>
                      </a:r>
                      <a:endParaRPr sz="13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chemeClr val="tx1"/>
                          </a:solidFill>
                          <a:latin typeface="+mn-lt"/>
                        </a:rPr>
                        <a:t>Отличия</a:t>
                      </a:r>
                      <a:endParaRPr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chemeClr val="tx1"/>
                          </a:solidFill>
                          <a:latin typeface="+mn-lt"/>
                        </a:rPr>
                        <a:t>(от вашего решения)</a:t>
                      </a:r>
                      <a:endParaRPr sz="13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654355"/>
                  </a:ext>
                </a:extLst>
              </a:tr>
              <a:tr h="163236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Рекламные</a:t>
                      </a:r>
                      <a:r>
                        <a:rPr lang="ru-RU" sz="1200" baseline="0" dirty="0">
                          <a:latin typeface="+mn-lt"/>
                        </a:rPr>
                        <a:t> интеграции (карта «</a:t>
                      </a:r>
                      <a:r>
                        <a:rPr lang="ru-RU" sz="1200" baseline="0" dirty="0" err="1">
                          <a:latin typeface="+mn-lt"/>
                        </a:rPr>
                        <a:t>Смешарики</a:t>
                      </a:r>
                      <a:r>
                        <a:rPr lang="ru-RU" sz="1200" baseline="0" dirty="0">
                          <a:latin typeface="+mn-lt"/>
                        </a:rPr>
                        <a:t> в Нижнем»)</a:t>
                      </a:r>
                      <a:endParaRPr lang="ru-RU"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</a:rPr>
                        <a:t>Подробная</a:t>
                      </a:r>
                      <a:r>
                        <a:rPr lang="ru-RU" sz="1200" baseline="0" dirty="0">
                          <a:latin typeface="+mn-lt"/>
                        </a:rPr>
                        <a:t> информация о каждом тур. объекте, которая представлена в игровой форме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</a:rPr>
                        <a:t>Подробность изложения.</a:t>
                      </a: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</a:rPr>
                        <a:t>Игровая форма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</a:rPr>
                        <a:t>Локальное применение (только в Нижнем Новгороде), сезонность (только зимой)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</a:rPr>
                        <a:t>Отсутствие других регионов.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</a:rPr>
                        <a:t>Информация по всем регионам России, предоставление</a:t>
                      </a:r>
                      <a:r>
                        <a:rPr lang="ru-RU" sz="1200" baseline="0" dirty="0">
                          <a:latin typeface="+mn-lt"/>
                        </a:rPr>
                        <a:t> всех туристских объектов с указанием сезонности, </a:t>
                      </a:r>
                      <a:r>
                        <a:rPr lang="ru-RU" sz="1200" baseline="0" dirty="0" err="1">
                          <a:latin typeface="+mn-lt"/>
                        </a:rPr>
                        <a:t>цифровизация</a:t>
                      </a:r>
                      <a:r>
                        <a:rPr lang="ru-RU" sz="1200" baseline="0" dirty="0">
                          <a:latin typeface="+mn-lt"/>
                        </a:rPr>
                        <a:t> контента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522965"/>
                  </a:ext>
                </a:extLst>
              </a:tr>
              <a:tr h="178082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Информационные порталы («</a:t>
                      </a:r>
                      <a:r>
                        <a:rPr lang="ru-RU" sz="1200" dirty="0" err="1">
                          <a:latin typeface="+mn-lt"/>
                        </a:rPr>
                        <a:t>Каникулы.ру</a:t>
                      </a:r>
                      <a:r>
                        <a:rPr lang="ru-RU" sz="1200" dirty="0">
                          <a:latin typeface="+mn-lt"/>
                        </a:rPr>
                        <a:t>»)</a:t>
                      </a: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</a:rPr>
                        <a:t>Наличие различных туристических</a:t>
                      </a:r>
                      <a:r>
                        <a:rPr lang="ru-RU" sz="1200" baseline="0" dirty="0">
                          <a:latin typeface="+mn-lt"/>
                        </a:rPr>
                        <a:t> программ в регионах и контактов с региональными туроператорами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</a:rPr>
                        <a:t>Разнообразие выбора 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</a:rPr>
                        <a:t>Отсутствие</a:t>
                      </a:r>
                      <a:r>
                        <a:rPr lang="ru-RU" sz="1200" baseline="0" dirty="0">
                          <a:latin typeface="+mn-lt"/>
                        </a:rPr>
                        <a:t> подробной информации о турах, малый перечень доступных программ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latin typeface="+mn-lt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</a:rPr>
                        <a:t>Маленький перечень 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+mn-lt"/>
                        </a:rPr>
                        <a:t>Информация по всем регионам России,</a:t>
                      </a:r>
                      <a:r>
                        <a:rPr lang="ru-RU" sz="1200" baseline="0" dirty="0">
                          <a:latin typeface="+mn-lt"/>
                        </a:rPr>
                        <a:t> наличие подробных описаний туристских объектов и перечень всех доступных для детского туризма объектов</a:t>
                      </a:r>
                      <a:endParaRPr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84667" marB="84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121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597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2F8B29-11DE-E53C-10B6-130B10C10F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39"/>
          <a:stretch/>
        </p:blipFill>
        <p:spPr>
          <a:xfrm>
            <a:off x="4119011" y="1336839"/>
            <a:ext cx="5024989" cy="3540731"/>
          </a:xfrm>
          <a:prstGeom prst="rect">
            <a:avLst/>
          </a:prstGeom>
        </p:spPr>
      </p:pic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Конкурентное преимущество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2278" y="1275235"/>
            <a:ext cx="4725213" cy="3868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Главное конкурентное преимущество заключается в том, что «Цифровая карта» специализируется именно на </a:t>
            </a:r>
            <a:r>
              <a:rPr lang="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детском туризме</a:t>
            </a: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, затрагивая разные целевые группы и интересы.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Цифровая карта детского туризма представлена в виде интерактивной карты РФ, с удобными </a:t>
            </a:r>
            <a:r>
              <a:rPr lang="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фильтрами поиска </a:t>
            </a: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(цена, категория и тд.). У пользователя будет своя вкладка </a:t>
            </a:r>
            <a:r>
              <a:rPr lang="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«избранное» </a:t>
            </a: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для того, чтобы постоянно не искать понравившиеся варианты. 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При поиске через нашу цифровую карту пользователю возможна </a:t>
            </a:r>
            <a:r>
              <a:rPr lang="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скидка</a:t>
            </a:r>
            <a:r>
              <a:rPr lang="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 на оформление детского тура у партнеров. 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ru-RU" sz="16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ru-RU" sz="16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6DE765-2FD7-32E6-F8AB-C70402BAE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4518873B-9183-8026-B42C-D8A1B710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89DB1E-9940-892E-1FA5-C27B1945DC9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27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2E2F38C-B781-8BB7-1835-64F390644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762" y="0"/>
            <a:ext cx="9144000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2372" y="167390"/>
            <a:ext cx="7739256" cy="461666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solidFill>
                  <a:srgbClr val="7030A0"/>
                </a:solidFill>
                <a:latin typeface="+mn-lt"/>
              </a:rPr>
              <a:t>MVP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сайта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63168" y="745366"/>
            <a:ext cx="3635444" cy="2177958"/>
          </a:xfrm>
          <a:prstGeom prst="rect">
            <a:avLst/>
          </a:prstGeom>
          <a:solidFill>
            <a:schemeClr val="accent4">
              <a:lumMod val="60000"/>
              <a:lumOff val="40000"/>
              <a:alpha val="22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ru-RU" sz="1350" b="0" i="0" u="none" strike="noStrike" kern="1200" cap="none" spc="0" normalizeH="0" baseline="0" noProof="0">
              <a:ln>
                <a:solidFill>
                  <a:schemeClr val="accent4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0041" y="2532024"/>
            <a:ext cx="2481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Первая страница сайта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6604" y="934908"/>
            <a:ext cx="308857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Логотип и название</a:t>
            </a:r>
          </a:p>
          <a:p>
            <a:pPr marL="342900" marR="0" lvl="0" indent="-34290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Краткое описание детского туризма в России</a:t>
            </a:r>
          </a:p>
          <a:p>
            <a:pPr marL="342900" marR="0" lvl="0" indent="-34290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Возможности и функции сайта</a:t>
            </a:r>
          </a:p>
          <a:p>
            <a:pPr marL="342900" marR="0" lvl="0" indent="-34290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Фото и видео с детских туров</a:t>
            </a:r>
          </a:p>
          <a:p>
            <a:pPr marL="342900" marR="0" lvl="0" indent="-34290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Краткая информация о команде</a:t>
            </a:r>
          </a:p>
          <a:p>
            <a:pPr marL="342900" marR="0" lvl="0" indent="-34290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Контактные данные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40589" y="2558911"/>
            <a:ext cx="3635443" cy="2302390"/>
          </a:xfrm>
          <a:prstGeom prst="rect">
            <a:avLst/>
          </a:prstGeom>
          <a:solidFill>
            <a:schemeClr val="accent4">
              <a:lumMod val="60000"/>
              <a:lumOff val="40000"/>
              <a:alpha val="22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ru-RU" sz="1350" b="0" i="0" u="none" strike="noStrike" kern="1200" cap="none" spc="0" normalizeH="0" baseline="0" noProof="0">
              <a:ln>
                <a:solidFill>
                  <a:schemeClr val="accent4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4495" y="4504808"/>
            <a:ext cx="2446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Вторая страница сайта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74863" y="2589869"/>
            <a:ext cx="34590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Интерактивная карта России с отмеченными точками мест детского туризма.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228600" marR="0" lvl="0" indent="-22860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Пользователи смогут наводить курсор на каждую точку или щелкнуть по ней, чтобы получить дополнительную информацию о месте: название, краткое описание, фотографии, ссылки на дополнительные ресурсы.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7191D3-09C6-7334-D847-31AFE3E53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346" y="269360"/>
            <a:ext cx="1981372" cy="3718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91CDC21-AA9D-AB68-A435-ABEF69BA6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2548" y="238878"/>
            <a:ext cx="445047" cy="40846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F190D4E-BCEF-C05A-1CB2-83BDA6DDA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87" y="3513145"/>
            <a:ext cx="3056916" cy="16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80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557C2BE-C015-43CB-8F99-F6DD68955A8C}"/>
              </a:ext>
            </a:extLst>
          </p:cNvPr>
          <p:cNvSpPr/>
          <p:nvPr/>
        </p:nvSpPr>
        <p:spPr>
          <a:xfrm>
            <a:off x="3380831" y="893691"/>
            <a:ext cx="2382337" cy="72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монетизации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707EB0F-E15E-C90D-AF25-0D15BADEF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12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BD67D44-AB1B-B76B-1005-286BD2B4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1FBE13-6E33-CDD4-853E-5468A94719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EC0855B-EE56-4E4A-AB94-EF1E8AD38A45}"/>
              </a:ext>
            </a:extLst>
          </p:cNvPr>
          <p:cNvSpPr/>
          <p:nvPr/>
        </p:nvSpPr>
        <p:spPr>
          <a:xfrm>
            <a:off x="3531484" y="923239"/>
            <a:ext cx="20810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accent5"/>
                </a:solidFill>
                <a:latin typeface="+mj-lt"/>
              </a:rPr>
              <a:t>Смешанный вид монетизации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E36FE-57B3-C7FF-7EB5-96E79B485BFC}"/>
              </a:ext>
            </a:extLst>
          </p:cNvPr>
          <p:cNvSpPr txBox="1"/>
          <p:nvPr/>
        </p:nvSpPr>
        <p:spPr>
          <a:xfrm>
            <a:off x="349322" y="2319669"/>
            <a:ext cx="360459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Транзакционная модель:</a:t>
            </a:r>
          </a:p>
          <a:p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Комиссия 10%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в случае, если с помощью нашего продукта был продан детский тур.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Условно если тур стоит 45000р., то наш процент  - 4500р.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98B051-96D6-5116-8071-18CC95DB72CE}"/>
              </a:ext>
            </a:extLst>
          </p:cNvPr>
          <p:cNvSpPr txBox="1"/>
          <p:nvPr/>
        </p:nvSpPr>
        <p:spPr>
          <a:xfrm>
            <a:off x="4943510" y="2340193"/>
            <a:ext cx="401629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Модель </a:t>
            </a:r>
            <a:r>
              <a:rPr lang="ru-RU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freemium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Демо-версия с ограниченным функционалом – бесплатно. Можно просматривать доступные туры и их стоимость.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PRO-версия дает доступ к эксклюзивным турам, а также делает возможным покупку тура прямо с нашего сайта с 10% скидкой.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Цена PRO-версии: 990р.</a:t>
            </a: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A4BC96CB-A4F4-1B26-2E0A-94FC3749C874}"/>
              </a:ext>
            </a:extLst>
          </p:cNvPr>
          <p:cNvSpPr/>
          <p:nvPr/>
        </p:nvSpPr>
        <p:spPr>
          <a:xfrm rot="7925168">
            <a:off x="3756021" y="1885802"/>
            <a:ext cx="678094" cy="209133"/>
          </a:xfrm>
          <a:prstGeom prst="rightArrow">
            <a:avLst/>
          </a:prstGeom>
          <a:solidFill>
            <a:srgbClr val="8D00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041497C-CE38-9D1E-568E-0CB623EA6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406898">
            <a:off x="4777101" y="1707199"/>
            <a:ext cx="506012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22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184194" y="304447"/>
            <a:ext cx="8520600" cy="3827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Каналы продвижения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9F55D1-4FA2-41F9-A2B4-8EA5F2BF5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58728"/>
            <a:ext cx="8520600" cy="3710147"/>
          </a:xfrm>
        </p:spPr>
        <p:txBody>
          <a:bodyPr>
            <a:normAutofit fontScale="55000" lnSpcReduction="20000"/>
          </a:bodyPr>
          <a:lstStyle/>
          <a:p>
            <a:pPr marL="114300" indent="0">
              <a:buNone/>
            </a:pPr>
            <a:r>
              <a:rPr lang="ru-RU" sz="2300" dirty="0">
                <a:latin typeface="+mj-lt"/>
              </a:rPr>
              <a:t>Мы планируем продвигать наш продукт в социальных сетях и у блогеров. Тематика: </a:t>
            </a:r>
            <a:r>
              <a:rPr lang="ru-RU" sz="2300" b="1" dirty="0">
                <a:latin typeface="+mj-lt"/>
              </a:rPr>
              <a:t>дети, семейное, детское развитие, туризм.</a:t>
            </a:r>
          </a:p>
          <a:p>
            <a:endParaRPr lang="ru-RU" sz="2300" dirty="0">
              <a:latin typeface="+mj-lt"/>
            </a:endParaRPr>
          </a:p>
          <a:p>
            <a:pPr marL="114300" indent="0">
              <a:buNone/>
            </a:pPr>
            <a:r>
              <a:rPr lang="ru-RU" sz="2300" dirty="0">
                <a:latin typeface="+mj-lt"/>
              </a:rPr>
              <a:t>1</a:t>
            </a:r>
            <a:r>
              <a:rPr lang="ru-RU" sz="2300" b="1" dirty="0">
                <a:latin typeface="+mj-lt"/>
              </a:rPr>
              <a:t>. Реклама в </a:t>
            </a:r>
            <a:r>
              <a:rPr lang="ru-RU" sz="2300" b="1" dirty="0" err="1">
                <a:latin typeface="+mj-lt"/>
              </a:rPr>
              <a:t>Вконтакте</a:t>
            </a:r>
            <a:r>
              <a:rPr lang="ru-RU" sz="2300" dirty="0">
                <a:latin typeface="+mj-lt"/>
              </a:rPr>
              <a:t>. Подходящие нам группы (например , «</a:t>
            </a:r>
            <a:r>
              <a:rPr lang="ru-RU" sz="2300" dirty="0" err="1">
                <a:latin typeface="+mj-lt"/>
              </a:rPr>
              <a:t>Мультиляндия</a:t>
            </a:r>
            <a:r>
              <a:rPr lang="ru-RU" sz="2300" dirty="0">
                <a:latin typeface="+mj-lt"/>
              </a:rPr>
              <a:t>», «Просто Шарик», «</a:t>
            </a:r>
            <a:r>
              <a:rPr lang="ru-RU" sz="2300" dirty="0" err="1">
                <a:latin typeface="+mj-lt"/>
              </a:rPr>
              <a:t>Смешарики</a:t>
            </a:r>
            <a:r>
              <a:rPr lang="ru-RU" sz="2300" dirty="0">
                <a:latin typeface="+mj-lt"/>
              </a:rPr>
              <a:t>», «Орленок») насчитывают около 5000 - 7000 человек. Реклама в подобных сообществах стоит 5 000 руб. Количество человек, которые видят рекламный пост, около 2000 человек. Мы предполагаем, что из 2 000 просмотров на нашу посадочную страницу перейдет 300 человек и 30 человек оформят заказ на детский тур. Таким образом, стоимость привлечения 1 клиента из данного канала составит </a:t>
            </a:r>
            <a:r>
              <a:rPr lang="ru-RU" sz="2300" b="1" dirty="0">
                <a:latin typeface="+mj-lt"/>
              </a:rPr>
              <a:t>167 руб.</a:t>
            </a:r>
          </a:p>
          <a:p>
            <a:pPr marL="114300" indent="0">
              <a:buNone/>
            </a:pPr>
            <a:endParaRPr lang="ru-RU" sz="2300" dirty="0">
              <a:latin typeface="+mj-lt"/>
            </a:endParaRPr>
          </a:p>
          <a:p>
            <a:pPr marL="114300" indent="0">
              <a:buNone/>
            </a:pPr>
            <a:r>
              <a:rPr lang="ru-RU" sz="2300" dirty="0">
                <a:latin typeface="+mj-lt"/>
              </a:rPr>
              <a:t>2. </a:t>
            </a:r>
            <a:r>
              <a:rPr lang="ru-RU" sz="2300" b="1" dirty="0">
                <a:latin typeface="+mj-lt"/>
              </a:rPr>
              <a:t>Реклама у блогеров</a:t>
            </a:r>
            <a:r>
              <a:rPr lang="ru-RU" sz="2300" dirty="0">
                <a:latin typeface="+mj-lt"/>
              </a:rPr>
              <a:t>. Тематика: семейные блоги, развитие детей, материнство, туризм.  Примеры: Диана Пешкова, Вика Дмитриева, Ирина Дружинина. </a:t>
            </a:r>
          </a:p>
          <a:p>
            <a:pPr marL="114300" indent="0">
              <a:buNone/>
            </a:pPr>
            <a:r>
              <a:rPr lang="ru-RU" sz="2300" dirty="0">
                <a:latin typeface="+mj-lt"/>
              </a:rPr>
              <a:t>Мы берем блогеров с суммарной аудиторией (социальные сети и</a:t>
            </a:r>
            <a:r>
              <a:rPr lang="en-US" sz="2300" dirty="0">
                <a:latin typeface="+mj-lt"/>
              </a:rPr>
              <a:t> YouTube</a:t>
            </a:r>
            <a:r>
              <a:rPr lang="ru-RU" sz="2300" dirty="0">
                <a:latin typeface="+mj-lt"/>
              </a:rPr>
              <a:t>) около </a:t>
            </a:r>
            <a:r>
              <a:rPr lang="ru-RU" sz="2300" b="1" dirty="0">
                <a:latin typeface="+mj-lt"/>
              </a:rPr>
              <a:t>100 000</a:t>
            </a:r>
            <a:r>
              <a:rPr lang="ru-RU" sz="2300" dirty="0">
                <a:latin typeface="+mj-lt"/>
              </a:rPr>
              <a:t> человек. Реклама у подобных блогеров стоит в среднем </a:t>
            </a:r>
            <a:r>
              <a:rPr lang="ru-RU" sz="2300" b="1" dirty="0">
                <a:latin typeface="+mj-lt"/>
              </a:rPr>
              <a:t>20 000 руб</a:t>
            </a:r>
            <a:r>
              <a:rPr lang="ru-RU" sz="2300" dirty="0">
                <a:latin typeface="+mj-lt"/>
              </a:rPr>
              <a:t>. Мы предполагаем, что  </a:t>
            </a:r>
            <a:r>
              <a:rPr lang="ru-RU" sz="2300" b="1" dirty="0">
                <a:latin typeface="+mj-lt"/>
              </a:rPr>
              <a:t>3 000 </a:t>
            </a:r>
            <a:r>
              <a:rPr lang="ru-RU" sz="2300" dirty="0">
                <a:latin typeface="+mj-lt"/>
              </a:rPr>
              <a:t>перейдет по рекламе, а финально оформят туры 100 человек. Таким образом стоимость привлечения 1 клиента составляет </a:t>
            </a:r>
            <a:r>
              <a:rPr lang="ru-RU" sz="2300" b="1" dirty="0">
                <a:latin typeface="+mj-lt"/>
              </a:rPr>
              <a:t>200 руб.</a:t>
            </a:r>
          </a:p>
          <a:p>
            <a:endParaRPr lang="ru-RU" sz="2300" dirty="0">
              <a:latin typeface="+mj-lt"/>
            </a:endParaRPr>
          </a:p>
          <a:p>
            <a:pPr marL="114300" indent="0">
              <a:buNone/>
            </a:pPr>
            <a:r>
              <a:rPr lang="ru-RU" sz="2300" dirty="0">
                <a:latin typeface="+mj-lt"/>
              </a:rPr>
              <a:t>Так, мы получаем, что средняя стоимость привлечения 1 клиента составляет: </a:t>
            </a:r>
            <a:r>
              <a:rPr lang="ru-RU" sz="2300" b="1" dirty="0">
                <a:latin typeface="+mj-lt"/>
              </a:rPr>
              <a:t>183,5 рублей.</a:t>
            </a:r>
          </a:p>
          <a:p>
            <a:endParaRPr lang="ru-RU" dirty="0"/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B0D10A-9F5A-DCFF-5DBD-2F9946538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F325EBDA-68FB-29D6-CF24-B34539587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3C53CB-D286-229C-A7EF-4CDCAC8CEB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39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-1289"/>
            <a:ext cx="6172200" cy="857250"/>
          </a:xfrm>
        </p:spPr>
        <p:txBody>
          <a:bodyPr/>
          <a:lstStyle/>
          <a:p>
            <a:r>
              <a:rPr lang="ru-RU" dirty="0"/>
              <a:t>Анализ рынка</a:t>
            </a:r>
          </a:p>
        </p:txBody>
      </p:sp>
      <p:sp>
        <p:nvSpPr>
          <p:cNvPr id="3" name="Овал 2"/>
          <p:cNvSpPr/>
          <p:nvPr/>
        </p:nvSpPr>
        <p:spPr>
          <a:xfrm>
            <a:off x="2411761" y="681540"/>
            <a:ext cx="4401489" cy="44014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4" name="TextBox 3"/>
          <p:cNvSpPr txBox="1"/>
          <p:nvPr/>
        </p:nvSpPr>
        <p:spPr>
          <a:xfrm>
            <a:off x="4132499" y="622814"/>
            <a:ext cx="96001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/>
              <a:t>TAM</a:t>
            </a:r>
            <a:endParaRPr lang="ru-RU" sz="2100" dirty="0"/>
          </a:p>
        </p:txBody>
      </p:sp>
      <p:sp>
        <p:nvSpPr>
          <p:cNvPr id="5" name="TextBox 4"/>
          <p:cNvSpPr txBox="1"/>
          <p:nvPr/>
        </p:nvSpPr>
        <p:spPr>
          <a:xfrm>
            <a:off x="3275856" y="942502"/>
            <a:ext cx="267329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Общий объем туристических услуг, оказанных населению в России, в денежном выражении по итогу 2022 года оценивался в 207,5 млрд. руб.</a:t>
            </a:r>
          </a:p>
          <a:p>
            <a:endParaRPr lang="ru-RU" sz="1050" dirty="0"/>
          </a:p>
        </p:txBody>
      </p:sp>
      <p:sp>
        <p:nvSpPr>
          <p:cNvPr id="6" name="Овал 5"/>
          <p:cNvSpPr/>
          <p:nvPr/>
        </p:nvSpPr>
        <p:spPr>
          <a:xfrm>
            <a:off x="2897814" y="1653648"/>
            <a:ext cx="3429381" cy="34293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4150984" y="1615713"/>
            <a:ext cx="842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SAM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3581243" y="1913357"/>
            <a:ext cx="206252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Общий объем туристических услуг в России по детскому туризму в денежном выражении по итогу 2022 года оценивался в примерно 90 млрд. руб.</a:t>
            </a:r>
          </a:p>
        </p:txBody>
      </p:sp>
      <p:sp>
        <p:nvSpPr>
          <p:cNvPr id="9" name="Овал 8"/>
          <p:cNvSpPr/>
          <p:nvPr/>
        </p:nvSpPr>
        <p:spPr>
          <a:xfrm>
            <a:off x="3413234" y="3029871"/>
            <a:ext cx="2317530" cy="20427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50" dirty="0">
                <a:solidFill>
                  <a:schemeClr val="tx1"/>
                </a:solidFill>
              </a:rPr>
              <a:t>За первый год работы сайта после запуска мы планируем реализовать 3000 туров по средней цене – 18 </a:t>
            </a:r>
            <a:r>
              <a:rPr lang="ru-RU" sz="1050" dirty="0" err="1">
                <a:solidFill>
                  <a:schemeClr val="tx1"/>
                </a:solidFill>
              </a:rPr>
              <a:t>тыс.руб</a:t>
            </a:r>
            <a:r>
              <a:rPr lang="ru-RU" sz="1050" dirty="0">
                <a:solidFill>
                  <a:schemeClr val="tx1"/>
                </a:solidFill>
              </a:rPr>
              <a:t>.</a:t>
            </a:r>
          </a:p>
          <a:p>
            <a:r>
              <a:rPr lang="ru-RU" sz="1050" dirty="0">
                <a:solidFill>
                  <a:schemeClr val="tx1"/>
                </a:solidFill>
              </a:rPr>
              <a:t>Согласно нашей модели монетизации выручка составит 4 849 500 руб.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50480" y="3052428"/>
            <a:ext cx="6229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SOM</a:t>
            </a:r>
            <a:endParaRPr lang="ru-RU" sz="1500" dirty="0"/>
          </a:p>
        </p:txBody>
      </p:sp>
      <p:sp>
        <p:nvSpPr>
          <p:cNvPr id="11" name="TextBox 10"/>
          <p:cNvSpPr txBox="1"/>
          <p:nvPr/>
        </p:nvSpPr>
        <p:spPr>
          <a:xfrm>
            <a:off x="3815915" y="3284251"/>
            <a:ext cx="15121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.</a:t>
            </a:r>
          </a:p>
        </p:txBody>
      </p:sp>
      <p:pic>
        <p:nvPicPr>
          <p:cNvPr id="12" name="Рисунок 1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9CA457B-491E-4C65-A317-F88FA7163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13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18634989-53AD-4A7C-8AC4-96DBF2B10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85BF5D4-EB34-4075-AA17-6AFBE2C49B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19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en-US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UNIT-</a:t>
            </a: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экономика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72E44437-D426-48DE-BEF6-55FBAE0A5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84829"/>
            <a:ext cx="8520600" cy="976000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ru-RU" sz="2600" dirty="0">
                <a:latin typeface="+mn-lt"/>
              </a:rPr>
              <a:t>Первоначальные инвестиции – </a:t>
            </a:r>
            <a:r>
              <a:rPr lang="ru-RU" sz="2600" b="1" dirty="0">
                <a:latin typeface="+mn-lt"/>
              </a:rPr>
              <a:t>1 000 000 </a:t>
            </a:r>
            <a:r>
              <a:rPr lang="ru-RU" sz="2600" dirty="0">
                <a:latin typeface="+mn-lt"/>
              </a:rPr>
              <a:t>рублей (создание сайта, закупка компьютеров и оргтехники и зарплата сотрудников на этапе разработки)</a:t>
            </a: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D1441251-57AA-76F2-F2CF-E4261664E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5103E35-B94C-B366-FB98-9310C106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EE5969-6B88-594D-76EE-3F73A8E03C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E80B917-4D40-AA69-5017-3AA296C00B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166983"/>
              </p:ext>
            </p:extLst>
          </p:nvPr>
        </p:nvGraphicFramePr>
        <p:xfrm>
          <a:off x="524540" y="1729479"/>
          <a:ext cx="6096000" cy="2529192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1523198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330130423"/>
                    </a:ext>
                  </a:extLst>
                </a:gridCol>
              </a:tblGrid>
              <a:tr h="335172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Постоянные затраты в месяц: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051369"/>
                  </a:ext>
                </a:extLst>
              </a:tr>
              <a:tr h="335172"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Аренда офиса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20 000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65681"/>
                  </a:ext>
                </a:extLst>
              </a:tr>
              <a:tr h="335172"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Хостинг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2000 руб.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745997"/>
                  </a:ext>
                </a:extLst>
              </a:tr>
              <a:tr h="335172"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Зарплата программиста: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40 000 руб.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632211"/>
                  </a:ext>
                </a:extLst>
              </a:tr>
              <a:tr h="335172"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Зарплата маркетолога: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30 000 руб.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725948"/>
                  </a:ext>
                </a:extLst>
              </a:tr>
              <a:tr h="335172"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Зарплата дизайнера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35 000 руб.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833556"/>
                  </a:ext>
                </a:extLst>
              </a:tr>
              <a:tr h="365177"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Зарплата руководителя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45 000 руб. </a:t>
                      </a:r>
                    </a:p>
                    <a:p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41567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5FC3B8A-DB6F-4620-B106-85C1E910E6CF}"/>
              </a:ext>
            </a:extLst>
          </p:cNvPr>
          <p:cNvSpPr txBox="1"/>
          <p:nvPr/>
        </p:nvSpPr>
        <p:spPr>
          <a:xfrm>
            <a:off x="524540" y="4390698"/>
            <a:ext cx="4954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+mn-lt"/>
              </a:rPr>
              <a:t>Итого</a:t>
            </a:r>
            <a:r>
              <a:rPr lang="ru-RU" dirty="0"/>
              <a:t>: </a:t>
            </a:r>
            <a:r>
              <a:rPr lang="ru-RU" dirty="0">
                <a:latin typeface="+mn-lt"/>
              </a:rPr>
              <a:t>172 000 руб.</a:t>
            </a:r>
          </a:p>
        </p:txBody>
      </p:sp>
    </p:spTree>
    <p:extLst>
      <p:ext uri="{BB962C8B-B14F-4D97-AF65-F5344CB8AC3E}">
        <p14:creationId xmlns:p14="http://schemas.microsoft.com/office/powerpoint/2010/main" val="2219414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en-US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UNIT-</a:t>
            </a: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экономика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72E44437-D426-48DE-BEF6-55FBAE0A5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84829"/>
            <a:ext cx="8520600" cy="4094804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ru-RU" dirty="0">
                <a:latin typeface="+mn-lt"/>
              </a:rPr>
              <a:t>Для расчета </a:t>
            </a:r>
            <a:r>
              <a:rPr lang="ru-RU" dirty="0" err="1">
                <a:latin typeface="+mn-lt"/>
              </a:rPr>
              <a:t>Unit</a:t>
            </a:r>
            <a:r>
              <a:rPr lang="ru-RU" dirty="0">
                <a:latin typeface="+mn-lt"/>
              </a:rPr>
              <a:t>-экономики мы будем брать розничную продажу для 1 клиента. Проблемное интервью показало, что заказчики в среднем за детский тур готовы платить 18 000 руб.</a:t>
            </a:r>
          </a:p>
          <a:p>
            <a:pPr marL="114300" indent="0">
              <a:buNone/>
            </a:pPr>
            <a:endParaRPr lang="ru-RU" dirty="0">
              <a:latin typeface="+mn-lt"/>
            </a:endParaRPr>
          </a:p>
          <a:p>
            <a:pPr marL="114300" indent="0">
              <a:buNone/>
            </a:pPr>
            <a:r>
              <a:rPr lang="ru-RU" dirty="0">
                <a:latin typeface="+mn-lt"/>
              </a:rPr>
              <a:t>Наша комиссия при покупке составляет 10%. Получается 18 000 руб. * 0,1 - 183,5 руб. (стоимость привлечения 1 клиента) = 1 616,5 руб. (выручка с 1 клиента) </a:t>
            </a:r>
          </a:p>
          <a:p>
            <a:pPr marL="114300" indent="0">
              <a:buNone/>
            </a:pPr>
            <a:endParaRPr lang="ru-RU" dirty="0">
              <a:latin typeface="+mn-lt"/>
            </a:endParaRPr>
          </a:p>
          <a:p>
            <a:pPr marL="114300" indent="0">
              <a:buNone/>
            </a:pPr>
            <a:r>
              <a:rPr lang="ru-RU" dirty="0">
                <a:latin typeface="+mn-lt"/>
              </a:rPr>
              <a:t>172 000 руб. (постоянные затраты за месяц) / 1 616,5 руб. (выручка с 1 клиента) = 106 клиентов (количество клиентов, которое нам необходимо привлекать для окупаемости постоянных затрат) </a:t>
            </a:r>
          </a:p>
          <a:p>
            <a:pPr marL="114300" indent="0">
              <a:buNone/>
            </a:pPr>
            <a:endParaRPr lang="ru-RU" dirty="0">
              <a:latin typeface="+mn-lt"/>
            </a:endParaRPr>
          </a:p>
          <a:p>
            <a:pPr marL="114300" indent="0">
              <a:buNone/>
            </a:pPr>
            <a:r>
              <a:rPr lang="ru-RU" dirty="0">
                <a:latin typeface="+mn-lt"/>
              </a:rPr>
              <a:t>За первый год, после запуск нашей онлайн-платформы, мы планируем каждый месяц привлекать минимум 250 клиентов к покупке туров.</a:t>
            </a:r>
          </a:p>
          <a:p>
            <a:pPr marL="114300" indent="0">
              <a:buNone/>
            </a:pPr>
            <a:r>
              <a:rPr lang="ru-RU" dirty="0">
                <a:latin typeface="+mn-lt"/>
              </a:rPr>
              <a:t> 250 * 1 616,5 руб. (выручка) - 172 000 руб.(постоянные затраты за месяц) = 232 125 руб. (прибыль за месяц) </a:t>
            </a:r>
          </a:p>
          <a:p>
            <a:pPr marL="114300" indent="0">
              <a:buNone/>
            </a:pPr>
            <a:endParaRPr lang="ru-RU" dirty="0">
              <a:latin typeface="+mn-lt"/>
            </a:endParaRPr>
          </a:p>
          <a:p>
            <a:pPr marL="114300" indent="0">
              <a:buNone/>
            </a:pPr>
            <a:r>
              <a:rPr lang="ru-RU" dirty="0">
                <a:latin typeface="+mn-lt"/>
              </a:rPr>
              <a:t>1 000 000 руб. (первоначальные инвестиции) / 232 125 руб. = 4 месяца (срок окупаемости) </a:t>
            </a:r>
          </a:p>
          <a:p>
            <a:pPr marL="114300" indent="0">
              <a:buNone/>
            </a:pPr>
            <a:endParaRPr lang="ru-RU" dirty="0">
              <a:latin typeface="+mn-lt"/>
            </a:endParaRPr>
          </a:p>
          <a:p>
            <a:pPr marL="114300" indent="0">
              <a:buNone/>
            </a:pPr>
            <a:r>
              <a:rPr lang="ru-RU" dirty="0">
                <a:latin typeface="+mn-lt"/>
              </a:rPr>
              <a:t>Таким образом, на 5 месяц работы нашего сайта мы окупаем первоначальные инвестиции и выходим на чистую прибыль.</a:t>
            </a: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D1441251-57AA-76F2-F2CF-E4261664E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5103E35-B94C-B366-FB98-9310C106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EE5969-6B88-594D-76EE-3F73A8E03C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4" y="5769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Календарный план реализации </a:t>
            </a:r>
            <a:r>
              <a:rPr lang="ru-RU" sz="2000" b="1" dirty="0" err="1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стартап</a:t>
            </a: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-проекта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D1441251-57AA-76F2-F2CF-E4261664E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884" y="745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5103E35-B94C-B366-FB98-9310C106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305" y="576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EE5969-6B88-594D-76EE-3F73A8E03C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5202" y="84367"/>
            <a:ext cx="599182" cy="360361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03907" y="526836"/>
          <a:ext cx="8900477" cy="4572000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2459244">
                  <a:extLst>
                    <a:ext uri="{9D8B030D-6E8A-4147-A177-3AD203B41FA5}">
                      <a16:colId xmlns:a16="http://schemas.microsoft.com/office/drawing/2014/main" val="3793634738"/>
                    </a:ext>
                  </a:extLst>
                </a:gridCol>
                <a:gridCol w="643409">
                  <a:extLst>
                    <a:ext uri="{9D8B030D-6E8A-4147-A177-3AD203B41FA5}">
                      <a16:colId xmlns:a16="http://schemas.microsoft.com/office/drawing/2014/main" val="852404340"/>
                    </a:ext>
                  </a:extLst>
                </a:gridCol>
                <a:gridCol w="564769">
                  <a:extLst>
                    <a:ext uri="{9D8B030D-6E8A-4147-A177-3AD203B41FA5}">
                      <a16:colId xmlns:a16="http://schemas.microsoft.com/office/drawing/2014/main" val="1825491415"/>
                    </a:ext>
                  </a:extLst>
                </a:gridCol>
                <a:gridCol w="500429">
                  <a:extLst>
                    <a:ext uri="{9D8B030D-6E8A-4147-A177-3AD203B41FA5}">
                      <a16:colId xmlns:a16="http://schemas.microsoft.com/office/drawing/2014/main" val="113737352"/>
                    </a:ext>
                  </a:extLst>
                </a:gridCol>
                <a:gridCol w="614814">
                  <a:extLst>
                    <a:ext uri="{9D8B030D-6E8A-4147-A177-3AD203B41FA5}">
                      <a16:colId xmlns:a16="http://schemas.microsoft.com/office/drawing/2014/main" val="2185674948"/>
                    </a:ext>
                  </a:extLst>
                </a:gridCol>
                <a:gridCol w="557620">
                  <a:extLst>
                    <a:ext uri="{9D8B030D-6E8A-4147-A177-3AD203B41FA5}">
                      <a16:colId xmlns:a16="http://schemas.microsoft.com/office/drawing/2014/main" val="515211224"/>
                    </a:ext>
                  </a:extLst>
                </a:gridCol>
                <a:gridCol w="500429">
                  <a:extLst>
                    <a:ext uri="{9D8B030D-6E8A-4147-A177-3AD203B41FA5}">
                      <a16:colId xmlns:a16="http://schemas.microsoft.com/office/drawing/2014/main" val="4146296600"/>
                    </a:ext>
                  </a:extLst>
                </a:gridCol>
                <a:gridCol w="579067">
                  <a:extLst>
                    <a:ext uri="{9D8B030D-6E8A-4147-A177-3AD203B41FA5}">
                      <a16:colId xmlns:a16="http://schemas.microsoft.com/office/drawing/2014/main" val="120773342"/>
                    </a:ext>
                  </a:extLst>
                </a:gridCol>
                <a:gridCol w="486131">
                  <a:extLst>
                    <a:ext uri="{9D8B030D-6E8A-4147-A177-3AD203B41FA5}">
                      <a16:colId xmlns:a16="http://schemas.microsoft.com/office/drawing/2014/main" val="2569456163"/>
                    </a:ext>
                  </a:extLst>
                </a:gridCol>
                <a:gridCol w="514726">
                  <a:extLst>
                    <a:ext uri="{9D8B030D-6E8A-4147-A177-3AD203B41FA5}">
                      <a16:colId xmlns:a16="http://schemas.microsoft.com/office/drawing/2014/main" val="3805280066"/>
                    </a:ext>
                  </a:extLst>
                </a:gridCol>
                <a:gridCol w="529026">
                  <a:extLst>
                    <a:ext uri="{9D8B030D-6E8A-4147-A177-3AD203B41FA5}">
                      <a16:colId xmlns:a16="http://schemas.microsoft.com/office/drawing/2014/main" val="748680466"/>
                    </a:ext>
                  </a:extLst>
                </a:gridCol>
                <a:gridCol w="486130">
                  <a:extLst>
                    <a:ext uri="{9D8B030D-6E8A-4147-A177-3AD203B41FA5}">
                      <a16:colId xmlns:a16="http://schemas.microsoft.com/office/drawing/2014/main" val="11730640"/>
                    </a:ext>
                  </a:extLst>
                </a:gridCol>
                <a:gridCol w="464683">
                  <a:extLst>
                    <a:ext uri="{9D8B030D-6E8A-4147-A177-3AD203B41FA5}">
                      <a16:colId xmlns:a16="http://schemas.microsoft.com/office/drawing/2014/main" val="1336504798"/>
                    </a:ext>
                  </a:extLst>
                </a:gridCol>
              </a:tblGrid>
              <a:tr h="503159"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Январь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Февраль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Апрель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Июль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Август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Сентябрь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Декабрь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488490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Согласование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674537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Разработка интерфейса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69222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Дизайн страниц</a:t>
                      </a:r>
                      <a:r>
                        <a:rPr lang="ru-RU" sz="1050" baseline="0" dirty="0"/>
                        <a:t> сайта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025848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Разработка технического задания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67720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Организационные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982009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Разработка ПО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25337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Тестирование и устранение ошибок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497624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Сбор обратной связи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512407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Доработка</a:t>
                      </a:r>
                      <a:r>
                        <a:rPr lang="ru-RU" sz="1050" baseline="0" dirty="0"/>
                        <a:t> продукта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798782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Пусконаладочные</a:t>
                      </a:r>
                      <a:r>
                        <a:rPr lang="ru-RU" sz="1050" baseline="0" dirty="0"/>
                        <a:t> работы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330449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Рекламная</a:t>
                      </a:r>
                      <a:r>
                        <a:rPr lang="ru-RU" sz="1050" baseline="0" dirty="0"/>
                        <a:t> компания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63365"/>
                  </a:ext>
                </a:extLst>
              </a:tr>
              <a:tr h="503159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Сотрудничество с туроператорами/площадками по детскому туризму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406686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Начало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325965"/>
                  </a:ext>
                </a:extLst>
              </a:tr>
              <a:tr h="221390">
                <a:tc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Расширение количества</a:t>
                      </a:r>
                      <a:r>
                        <a:rPr lang="ru-RU" sz="1050" baseline="0" dirty="0"/>
                        <a:t> объектов и мест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024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580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0F130F-8371-4D42-8912-0E4C4F586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928" y="79233"/>
            <a:ext cx="524301" cy="365792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0F8F622-F6DA-4996-BF4A-1AD85E36A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b="1" dirty="0">
                <a:solidFill>
                  <a:srgbClr val="7E36B4"/>
                </a:solidFill>
                <a:latin typeface="+mj-lt"/>
              </a:rPr>
              <a:t>Планы</a:t>
            </a:r>
            <a:r>
              <a:rPr lang="ru-RU" b="1" dirty="0">
                <a:solidFill>
                  <a:srgbClr val="7E36B4"/>
                </a:solidFill>
              </a:rPr>
              <a:t> по развитию проекта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CCCE0E2-A699-4E95-8F61-9BFB00047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714" y="1200150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ru-RU" dirty="0">
                <a:latin typeface="+mn-lt"/>
              </a:rPr>
              <a:t>1) расширение команды: </a:t>
            </a:r>
            <a:r>
              <a:rPr lang="en-US" dirty="0">
                <a:latin typeface="+mn-lt"/>
              </a:rPr>
              <a:t>SMM-</a:t>
            </a:r>
            <a:r>
              <a:rPr lang="ru-RU" dirty="0">
                <a:latin typeface="+mn-lt"/>
              </a:rPr>
              <a:t>специалист для развития проекта в социальных сетях, менеджер по маркетингу для организации процессов продвижения и предоставления продукта покупателям.</a:t>
            </a:r>
          </a:p>
          <a:p>
            <a:pPr marL="114300" indent="0">
              <a:buNone/>
            </a:pPr>
            <a:r>
              <a:rPr lang="ru-RU" dirty="0">
                <a:latin typeface="+mn-lt"/>
              </a:rPr>
              <a:t>2) расширение технического функционала: анимационные картинки и видео-презентации</a:t>
            </a:r>
          </a:p>
          <a:p>
            <a:pPr marL="114300" indent="0">
              <a:buNone/>
            </a:pPr>
            <a:r>
              <a:rPr lang="ru-RU" dirty="0">
                <a:latin typeface="+mn-lt"/>
              </a:rPr>
              <a:t>3) источник финансирования : победы в грантах, частные инвестиции, заемные средства</a:t>
            </a:r>
          </a:p>
          <a:p>
            <a:pPr marL="114300" indent="0">
              <a:buNone/>
            </a:pPr>
            <a:r>
              <a:rPr lang="ru-RU" dirty="0">
                <a:latin typeface="+mn-lt"/>
              </a:rPr>
              <a:t>4) партнерства : представители туроператоров, общеобразовательные учреждения, экскурсионные бюро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79531F-27AA-4844-B7C7-D2DF83AEB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717" y="71662"/>
            <a:ext cx="445047" cy="4145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D7944F-1467-4FEB-9249-2A5AD47D2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8584" y="126531"/>
            <a:ext cx="597460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64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/>
        </p:nvSpPr>
        <p:spPr>
          <a:xfrm>
            <a:off x="183422" y="145368"/>
            <a:ext cx="6927061" cy="4551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30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ru" sz="2000" dirty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  <a:sym typeface="PT Sans"/>
              </a:rPr>
              <a:t>Команда «По следам»</a:t>
            </a:r>
            <a:endParaRPr sz="2000" b="0" dirty="0">
              <a:solidFill>
                <a:srgbClr val="FF6600"/>
              </a:solidFill>
              <a:latin typeface="Calibri" panose="020F0502020204030204" pitchFamily="34" charset="0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112" name="Google Shape;112;p26"/>
          <p:cNvSpPr txBox="1"/>
          <p:nvPr/>
        </p:nvSpPr>
        <p:spPr>
          <a:xfrm>
            <a:off x="5356600" y="3460593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114;p26"/>
          <p:cNvSpPr txBox="1"/>
          <p:nvPr/>
        </p:nvSpPr>
        <p:spPr>
          <a:xfrm>
            <a:off x="295708" y="600499"/>
            <a:ext cx="8369058" cy="43976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rgbClr val="FF6600"/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/>
            <a:endParaRPr lang="ru" sz="16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/>
            <a:endParaRPr lang="ru" sz="16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pic>
        <p:nvPicPr>
          <p:cNvPr id="4" name="Рисунок 15">
            <a:extLst>
              <a:ext uri="{FF2B5EF4-FFF2-40B4-BE49-F238E27FC236}">
                <a16:creationId xmlns:a16="http://schemas.microsoft.com/office/drawing/2014/main" id="{FD04FEB2-E74F-F38C-29D8-F74673EE9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648" y="85512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C0A19C-3AA7-B9C9-EB98-3C1A434A7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587" y="108892"/>
            <a:ext cx="551453" cy="36748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7B7F38-653F-4F45-9DE8-6D87E0C8E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9105" y="741034"/>
            <a:ext cx="1171190" cy="156158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9FB6DB1-6C2F-4E37-9714-DA54D7BB663B}"/>
              </a:ext>
            </a:extLst>
          </p:cNvPr>
          <p:cNvSpPr/>
          <p:nvPr/>
        </p:nvSpPr>
        <p:spPr>
          <a:xfrm>
            <a:off x="4696935" y="2398828"/>
            <a:ext cx="1538243" cy="71784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 Корсикова Диана -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лидер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57F45CD-E3A1-491B-8366-810CC9B9A8F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>
            <a:off x="2880755" y="760293"/>
            <a:ext cx="1171190" cy="156158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3C0BE1-F4BF-4E03-8CD1-E8FD645D3843}"/>
              </a:ext>
            </a:extLst>
          </p:cNvPr>
          <p:cNvSpPr/>
          <p:nvPr/>
        </p:nvSpPr>
        <p:spPr>
          <a:xfrm>
            <a:off x="2748958" y="2437269"/>
            <a:ext cx="1538243" cy="71784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Зайцева Екатерина – генератор идей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A3823A-E172-4BCE-99CB-6DCE3DC2D9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902" t="20877" r="41944" b="26920"/>
          <a:stretch/>
        </p:blipFill>
        <p:spPr>
          <a:xfrm>
            <a:off x="882405" y="754576"/>
            <a:ext cx="1171190" cy="156158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C05398C-C995-4082-A17C-39CB6EB1DD6F}"/>
              </a:ext>
            </a:extLst>
          </p:cNvPr>
          <p:cNvSpPr/>
          <p:nvPr/>
        </p:nvSpPr>
        <p:spPr>
          <a:xfrm>
            <a:off x="6813636" y="2394698"/>
            <a:ext cx="1538242" cy="71784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Тихонова Елизавета -  исследователь  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21DEB82-0C46-49E5-8A03-E33C17501133}"/>
              </a:ext>
            </a:extLst>
          </p:cNvPr>
          <p:cNvSpPr/>
          <p:nvPr/>
        </p:nvSpPr>
        <p:spPr>
          <a:xfrm>
            <a:off x="698879" y="2452157"/>
            <a:ext cx="1538242" cy="71784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Трушин Дмитрий –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технический исполнитель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370AA4D-CE5F-4F26-8733-CB44ED7185A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209" t="20746" r="59492" b="57965"/>
          <a:stretch/>
        </p:blipFill>
        <p:spPr>
          <a:xfrm>
            <a:off x="6876653" y="741033"/>
            <a:ext cx="1171191" cy="156158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0ABD45C-76A7-4383-85DD-5606264CD8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1084" y="108892"/>
            <a:ext cx="597460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330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Контакты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34;p29">
            <a:extLst>
              <a:ext uri="{FF2B5EF4-FFF2-40B4-BE49-F238E27FC236}">
                <a16:creationId xmlns:a16="http://schemas.microsoft.com/office/drawing/2014/main" id="{165BD204-0C2D-5A3C-9A4B-717E6898D6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843" y="1053056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Лидер: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Корсикова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Диана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Телефон: +7905566182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Почта: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Korsikova@sfedu.ru</a:t>
            </a:r>
          </a:p>
          <a:p>
            <a:pPr marL="0" indent="0">
              <a:spcAft>
                <a:spcPts val="1200"/>
              </a:spcAft>
              <a:buNone/>
            </a:pPr>
            <a:endParaRPr lang="ru-RU" sz="16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E2EC3E4-3F96-AB98-8223-4B3CA4989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A6C0566E-C4AE-A010-A804-449A44D0D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3D21E7-51D9-294B-B3CE-FE8556A01A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E36C9B-5DCF-4CD6-BEA2-BD55732A93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9303" y="917836"/>
            <a:ext cx="2789053" cy="36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12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2DF3D25-793E-4107-887D-81D29754D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93" y="1830600"/>
            <a:ext cx="4045200" cy="1482300"/>
          </a:xfrm>
        </p:spPr>
        <p:txBody>
          <a:bodyPr/>
          <a:lstStyle/>
          <a:p>
            <a:r>
              <a:rPr lang="ru-RU" dirty="0">
                <a:latin typeface="+mn-lt"/>
              </a:rPr>
              <a:t>Спасибо за внимание!</a:t>
            </a: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E2EC3E4-3F96-AB98-8223-4B3CA4989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A6C0566E-C4AE-A010-A804-449A44D0D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3D21E7-51D9-294B-B3CE-FE8556A01A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2052" name="Picture 4" descr="https://i.pinimg.com/originals/50/8c/74/508c742c00eaad9407cb775ef9ef3325.jpg">
            <a:extLst>
              <a:ext uri="{FF2B5EF4-FFF2-40B4-BE49-F238E27FC236}">
                <a16:creationId xmlns:a16="http://schemas.microsoft.com/office/drawing/2014/main" id="{86DCACD5-18F0-4769-8FFB-B6A39D47D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606" y="1182939"/>
            <a:ext cx="4045200" cy="3240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33254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F3AE45-FB6F-499A-AA23-E55470A89E07}">
  <ds:schemaRefs>
    <ds:schemaRef ds:uri="http://purl.org/dc/dcmitype/"/>
    <ds:schemaRef ds:uri="9a71a08f-077a-41a9-aad3-034e276f8716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1cfccc0c-9394-48fd-a069-91e59a4312bb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A13C1E8-CD8B-40E0-8A3A-7B33CD95B153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66DFF57-3B17-4585-A9FA-3D206974B7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2130</TotalTime>
  <Words>2063</Words>
  <Application>Microsoft Office PowerPoint</Application>
  <PresentationFormat>Экран (16:9)</PresentationFormat>
  <Paragraphs>240</Paragraphs>
  <Slides>19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Calibri</vt:lpstr>
      <vt:lpstr>Arial</vt:lpstr>
      <vt:lpstr>Calibri Light</vt:lpstr>
      <vt:lpstr>Simple Light</vt:lpstr>
      <vt:lpstr>Тема Office</vt:lpstr>
      <vt:lpstr>SBS 2 а3 Цифровая карта детского туризма</vt:lpstr>
      <vt:lpstr>Краткое описание проекта</vt:lpstr>
      <vt:lpstr>Целевая аудитория</vt:lpstr>
      <vt:lpstr>Проблемное интервью</vt:lpstr>
      <vt:lpstr>Проблемное интервью</vt:lpstr>
      <vt:lpstr>Конкурентный анализ</vt:lpstr>
      <vt:lpstr>Конкурентный анализ</vt:lpstr>
      <vt:lpstr>Конкурентное преимущество</vt:lpstr>
      <vt:lpstr>MVP сайта</vt:lpstr>
      <vt:lpstr>Модели монетизации</vt:lpstr>
      <vt:lpstr>Каналы продвижения</vt:lpstr>
      <vt:lpstr>Анализ рынка</vt:lpstr>
      <vt:lpstr>UNIT- экономика</vt:lpstr>
      <vt:lpstr>UNIT- экономика</vt:lpstr>
      <vt:lpstr>Календарный план реализации стартап-проекта</vt:lpstr>
      <vt:lpstr>Планы по развитию проекта</vt:lpstr>
      <vt:lpstr>Презентация PowerPoint</vt:lpstr>
      <vt:lpstr>Контакты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Зайцева Екатерина Андреевна</cp:lastModifiedBy>
  <cp:revision>89</cp:revision>
  <dcterms:modified xsi:type="dcterms:W3CDTF">2023-12-05T15:32:32Z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</Properties>
</file>