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8" r:id="rId11"/>
    <p:sldId id="265" r:id="rId12"/>
    <p:sldId id="267" r:id="rId13"/>
    <p:sldId id="269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EB804B"/>
    <a:srgbClr val="DEE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20DA6-C5E9-4827-ADBC-C752DA8CFBF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E2F291-1C50-46E9-BD7B-0B6BFD3AD80A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Масштабирование</a:t>
          </a:r>
        </a:p>
      </dgm:t>
    </dgm:pt>
    <dgm:pt modelId="{D8C34B3D-CD28-4168-A611-CE2DCA3D8607}" type="parTrans" cxnId="{F6F6BF02-4EEC-44D4-BF1A-6F76083F714D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5C0A28F1-521D-4B92-878F-AB1C3D8B1A37}" type="sibTrans" cxnId="{F6F6BF02-4EEC-44D4-BF1A-6F76083F714D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163781D8-E7A5-4A0A-BEFB-1FFC6FBF5E55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Комплексный подход</a:t>
          </a:r>
        </a:p>
      </dgm:t>
    </dgm:pt>
    <dgm:pt modelId="{91DF91C0-E0DD-45D7-99D1-0DFDD78EC4B2}" type="parTrans" cxnId="{BA8FAD2F-1E94-4E54-832C-73C60E0B67AE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1281D097-A01C-40F8-AC20-C15D76389593}" type="sibTrans" cxnId="{BA8FAD2F-1E94-4E54-832C-73C60E0B67AE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DCF084FD-7C53-4389-9C72-546831EB8371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Свежие идеи</a:t>
          </a:r>
        </a:p>
      </dgm:t>
    </dgm:pt>
    <dgm:pt modelId="{0EE62DFF-410A-4969-9DC7-E7B81CE7366F}" type="parTrans" cxnId="{34B66A76-61A8-49BB-97CA-D1647163CDFC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39ADF7A1-A89F-4FD7-8A8C-438DD9021624}" type="sibTrans" cxnId="{34B66A76-61A8-49BB-97CA-D1647163CDFC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78E829AE-DEC3-4129-BFD8-3579444208DB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Думать не о материальной выгоде, а о будущем нации</a:t>
          </a:r>
        </a:p>
      </dgm:t>
    </dgm:pt>
    <dgm:pt modelId="{950DFE56-FF8A-41AE-A8EA-91E92AA341F4}" type="parTrans" cxnId="{659E08D7-DB00-403B-8215-DF8448B67E08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CE16C58D-5E98-4C76-A42C-BF4A0CA8D0DC}" type="sibTrans" cxnId="{659E08D7-DB00-403B-8215-DF8448B67E08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3D0579E6-1DB2-4860-9B3D-0308E094F5CD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Работа не только с детьми, но и их родителями</a:t>
          </a:r>
        </a:p>
      </dgm:t>
    </dgm:pt>
    <dgm:pt modelId="{DA276F7A-DB33-4A58-A472-BB61A8459B23}" type="parTrans" cxnId="{36C172BB-634D-44ED-8051-2D14AABAA1BB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FA8A036B-0A9D-4AD1-90E4-F4A4A6E2C98E}" type="sibTrans" cxnId="{36C172BB-634D-44ED-8051-2D14AABAA1BB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96AB9647-BF8A-438C-906C-D19D416524CC}">
      <dgm:prSet custT="1"/>
      <dgm:spPr/>
      <dgm:t>
        <a:bodyPr/>
        <a:lstStyle/>
        <a:p>
          <a:pPr algn="ctr"/>
          <a:r>
            <a:rPr lang="en-US" sz="1800">
              <a:latin typeface="Comic Sans MS" panose="030F0702030302020204" pitchFamily="66" charset="0"/>
            </a:rPr>
            <a:t>Добиться не просто интереса к чтению, а формирование сообщества</a:t>
          </a:r>
        </a:p>
      </dgm:t>
    </dgm:pt>
    <dgm:pt modelId="{061606EC-5C75-4F8D-88BA-A5F1270B367C}" type="parTrans" cxnId="{DD58880C-F0DB-441B-9126-2356FE9F50B7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A2EFCBD4-5D9C-43D2-84EA-A5AD58C01587}" type="sibTrans" cxnId="{DD58880C-F0DB-441B-9126-2356FE9F50B7}">
      <dgm:prSet/>
      <dgm:spPr/>
      <dgm:t>
        <a:bodyPr/>
        <a:lstStyle/>
        <a:p>
          <a:pPr algn="ctr"/>
          <a:endParaRPr lang="en-US" sz="1800">
            <a:latin typeface="Comic Sans MS" panose="030F0702030302020204" pitchFamily="66" charset="0"/>
          </a:endParaRPr>
        </a:p>
      </dgm:t>
    </dgm:pt>
    <dgm:pt modelId="{34AF711B-6E46-40EF-9A53-EBF89B90C4DF}" type="pres">
      <dgm:prSet presAssocID="{40320DA6-C5E9-4827-ADBC-C752DA8CFBF8}" presName="vert0" presStyleCnt="0">
        <dgm:presLayoutVars>
          <dgm:dir/>
          <dgm:animOne val="branch"/>
          <dgm:animLvl val="lvl"/>
        </dgm:presLayoutVars>
      </dgm:prSet>
      <dgm:spPr/>
    </dgm:pt>
    <dgm:pt modelId="{8388ECC7-6EB1-439A-88AD-3B866B2B9453}" type="pres">
      <dgm:prSet presAssocID="{44E2F291-1C50-46E9-BD7B-0B6BFD3AD80A}" presName="thickLine" presStyleLbl="alignNode1" presStyleIdx="0" presStyleCnt="6"/>
      <dgm:spPr/>
    </dgm:pt>
    <dgm:pt modelId="{7944C61E-7CA1-4373-9F67-79447F4638CA}" type="pres">
      <dgm:prSet presAssocID="{44E2F291-1C50-46E9-BD7B-0B6BFD3AD80A}" presName="horz1" presStyleCnt="0"/>
      <dgm:spPr/>
    </dgm:pt>
    <dgm:pt modelId="{DC546609-65F9-49E4-A53E-DD36F5D0A5C5}" type="pres">
      <dgm:prSet presAssocID="{44E2F291-1C50-46E9-BD7B-0B6BFD3AD80A}" presName="tx1" presStyleLbl="revTx" presStyleIdx="0" presStyleCnt="6"/>
      <dgm:spPr/>
    </dgm:pt>
    <dgm:pt modelId="{10C80219-F889-49B9-9D39-96D7710EA451}" type="pres">
      <dgm:prSet presAssocID="{44E2F291-1C50-46E9-BD7B-0B6BFD3AD80A}" presName="vert1" presStyleCnt="0"/>
      <dgm:spPr/>
    </dgm:pt>
    <dgm:pt modelId="{4408A50F-F249-4449-8B3B-C6353FDE1B49}" type="pres">
      <dgm:prSet presAssocID="{163781D8-E7A5-4A0A-BEFB-1FFC6FBF5E55}" presName="thickLine" presStyleLbl="alignNode1" presStyleIdx="1" presStyleCnt="6"/>
      <dgm:spPr/>
    </dgm:pt>
    <dgm:pt modelId="{56D56A81-1DD9-46B7-8FED-4820387BA82A}" type="pres">
      <dgm:prSet presAssocID="{163781D8-E7A5-4A0A-BEFB-1FFC6FBF5E55}" presName="horz1" presStyleCnt="0"/>
      <dgm:spPr/>
    </dgm:pt>
    <dgm:pt modelId="{8F130407-E509-4F2C-9C1E-0B7642C470D1}" type="pres">
      <dgm:prSet presAssocID="{163781D8-E7A5-4A0A-BEFB-1FFC6FBF5E55}" presName="tx1" presStyleLbl="revTx" presStyleIdx="1" presStyleCnt="6"/>
      <dgm:spPr/>
    </dgm:pt>
    <dgm:pt modelId="{D8FAA3FD-B413-42FB-9384-4F6B1DCB2606}" type="pres">
      <dgm:prSet presAssocID="{163781D8-E7A5-4A0A-BEFB-1FFC6FBF5E55}" presName="vert1" presStyleCnt="0"/>
      <dgm:spPr/>
    </dgm:pt>
    <dgm:pt modelId="{C92F5154-9F4B-46E5-8CED-BDD4B0CC9A3A}" type="pres">
      <dgm:prSet presAssocID="{DCF084FD-7C53-4389-9C72-546831EB8371}" presName="thickLine" presStyleLbl="alignNode1" presStyleIdx="2" presStyleCnt="6"/>
      <dgm:spPr/>
    </dgm:pt>
    <dgm:pt modelId="{5E883618-687E-4CBD-90ED-3E47F0C3F0BE}" type="pres">
      <dgm:prSet presAssocID="{DCF084FD-7C53-4389-9C72-546831EB8371}" presName="horz1" presStyleCnt="0"/>
      <dgm:spPr/>
    </dgm:pt>
    <dgm:pt modelId="{A975DA91-E840-4545-82A4-BEB730208697}" type="pres">
      <dgm:prSet presAssocID="{DCF084FD-7C53-4389-9C72-546831EB8371}" presName="tx1" presStyleLbl="revTx" presStyleIdx="2" presStyleCnt="6"/>
      <dgm:spPr/>
    </dgm:pt>
    <dgm:pt modelId="{617649AB-EE20-4D49-B4CD-51FD8F842D50}" type="pres">
      <dgm:prSet presAssocID="{DCF084FD-7C53-4389-9C72-546831EB8371}" presName="vert1" presStyleCnt="0"/>
      <dgm:spPr/>
    </dgm:pt>
    <dgm:pt modelId="{3DE6C0EB-254E-4106-A083-01CCC3EE1917}" type="pres">
      <dgm:prSet presAssocID="{78E829AE-DEC3-4129-BFD8-3579444208DB}" presName="thickLine" presStyleLbl="alignNode1" presStyleIdx="3" presStyleCnt="6"/>
      <dgm:spPr/>
    </dgm:pt>
    <dgm:pt modelId="{1DBF5D1E-1ED5-444D-B2F4-6F0BB8C9DE22}" type="pres">
      <dgm:prSet presAssocID="{78E829AE-DEC3-4129-BFD8-3579444208DB}" presName="horz1" presStyleCnt="0"/>
      <dgm:spPr/>
    </dgm:pt>
    <dgm:pt modelId="{F0ED9147-2872-4E5B-88A8-D83DE8D55032}" type="pres">
      <dgm:prSet presAssocID="{78E829AE-DEC3-4129-BFD8-3579444208DB}" presName="tx1" presStyleLbl="revTx" presStyleIdx="3" presStyleCnt="6"/>
      <dgm:spPr/>
    </dgm:pt>
    <dgm:pt modelId="{EB248360-AD21-4D81-81F6-E6ADBCF1BAB4}" type="pres">
      <dgm:prSet presAssocID="{78E829AE-DEC3-4129-BFD8-3579444208DB}" presName="vert1" presStyleCnt="0"/>
      <dgm:spPr/>
    </dgm:pt>
    <dgm:pt modelId="{73B952EA-6169-4F4B-8D80-851C41FA2DB1}" type="pres">
      <dgm:prSet presAssocID="{3D0579E6-1DB2-4860-9B3D-0308E094F5CD}" presName="thickLine" presStyleLbl="alignNode1" presStyleIdx="4" presStyleCnt="6"/>
      <dgm:spPr/>
    </dgm:pt>
    <dgm:pt modelId="{65D081DA-1632-4C1D-8570-F0C5FE84A5C6}" type="pres">
      <dgm:prSet presAssocID="{3D0579E6-1DB2-4860-9B3D-0308E094F5CD}" presName="horz1" presStyleCnt="0"/>
      <dgm:spPr/>
    </dgm:pt>
    <dgm:pt modelId="{7F15E17E-7E0F-4CF9-9976-5D3C2E6DDB38}" type="pres">
      <dgm:prSet presAssocID="{3D0579E6-1DB2-4860-9B3D-0308E094F5CD}" presName="tx1" presStyleLbl="revTx" presStyleIdx="4" presStyleCnt="6"/>
      <dgm:spPr/>
    </dgm:pt>
    <dgm:pt modelId="{63795201-4584-4375-BC7A-5A4C5C2CE6A3}" type="pres">
      <dgm:prSet presAssocID="{3D0579E6-1DB2-4860-9B3D-0308E094F5CD}" presName="vert1" presStyleCnt="0"/>
      <dgm:spPr/>
    </dgm:pt>
    <dgm:pt modelId="{71F1C505-8254-4C4E-8DA2-A596ACCD5ABB}" type="pres">
      <dgm:prSet presAssocID="{96AB9647-BF8A-438C-906C-D19D416524CC}" presName="thickLine" presStyleLbl="alignNode1" presStyleIdx="5" presStyleCnt="6"/>
      <dgm:spPr/>
    </dgm:pt>
    <dgm:pt modelId="{E2D7C1DE-6B91-4B13-9C2B-50CF62416DC6}" type="pres">
      <dgm:prSet presAssocID="{96AB9647-BF8A-438C-906C-D19D416524CC}" presName="horz1" presStyleCnt="0"/>
      <dgm:spPr/>
    </dgm:pt>
    <dgm:pt modelId="{C347BED1-ED6D-435E-A576-ED7E2A97C286}" type="pres">
      <dgm:prSet presAssocID="{96AB9647-BF8A-438C-906C-D19D416524CC}" presName="tx1" presStyleLbl="revTx" presStyleIdx="5" presStyleCnt="6"/>
      <dgm:spPr/>
    </dgm:pt>
    <dgm:pt modelId="{2EDFE3B0-F416-42FD-AA6D-8B3162C8F73B}" type="pres">
      <dgm:prSet presAssocID="{96AB9647-BF8A-438C-906C-D19D416524CC}" presName="vert1" presStyleCnt="0"/>
      <dgm:spPr/>
    </dgm:pt>
  </dgm:ptLst>
  <dgm:cxnLst>
    <dgm:cxn modelId="{F6F6BF02-4EEC-44D4-BF1A-6F76083F714D}" srcId="{40320DA6-C5E9-4827-ADBC-C752DA8CFBF8}" destId="{44E2F291-1C50-46E9-BD7B-0B6BFD3AD80A}" srcOrd="0" destOrd="0" parTransId="{D8C34B3D-CD28-4168-A611-CE2DCA3D8607}" sibTransId="{5C0A28F1-521D-4B92-878F-AB1C3D8B1A37}"/>
    <dgm:cxn modelId="{AE10460C-AA3E-48B4-B732-D82724F497D9}" type="presOf" srcId="{163781D8-E7A5-4A0A-BEFB-1FFC6FBF5E55}" destId="{8F130407-E509-4F2C-9C1E-0B7642C470D1}" srcOrd="0" destOrd="0" presId="urn:microsoft.com/office/officeart/2008/layout/LinedList"/>
    <dgm:cxn modelId="{DD58880C-F0DB-441B-9126-2356FE9F50B7}" srcId="{40320DA6-C5E9-4827-ADBC-C752DA8CFBF8}" destId="{96AB9647-BF8A-438C-906C-D19D416524CC}" srcOrd="5" destOrd="0" parTransId="{061606EC-5C75-4F8D-88BA-A5F1270B367C}" sibTransId="{A2EFCBD4-5D9C-43D2-84EA-A5AD58C01587}"/>
    <dgm:cxn modelId="{BA8FAD2F-1E94-4E54-832C-73C60E0B67AE}" srcId="{40320DA6-C5E9-4827-ADBC-C752DA8CFBF8}" destId="{163781D8-E7A5-4A0A-BEFB-1FFC6FBF5E55}" srcOrd="1" destOrd="0" parTransId="{91DF91C0-E0DD-45D7-99D1-0DFDD78EC4B2}" sibTransId="{1281D097-A01C-40F8-AC20-C15D76389593}"/>
    <dgm:cxn modelId="{34B66A76-61A8-49BB-97CA-D1647163CDFC}" srcId="{40320DA6-C5E9-4827-ADBC-C752DA8CFBF8}" destId="{DCF084FD-7C53-4389-9C72-546831EB8371}" srcOrd="2" destOrd="0" parTransId="{0EE62DFF-410A-4969-9DC7-E7B81CE7366F}" sibTransId="{39ADF7A1-A89F-4FD7-8A8C-438DD9021624}"/>
    <dgm:cxn modelId="{59520679-2334-4FD7-B61D-0F4E4605F60E}" type="presOf" srcId="{40320DA6-C5E9-4827-ADBC-C752DA8CFBF8}" destId="{34AF711B-6E46-40EF-9A53-EBF89B90C4DF}" srcOrd="0" destOrd="0" presId="urn:microsoft.com/office/officeart/2008/layout/LinedList"/>
    <dgm:cxn modelId="{A69E9859-93F2-43CC-B9FB-2471DECCB3D7}" type="presOf" srcId="{DCF084FD-7C53-4389-9C72-546831EB8371}" destId="{A975DA91-E840-4545-82A4-BEB730208697}" srcOrd="0" destOrd="0" presId="urn:microsoft.com/office/officeart/2008/layout/LinedList"/>
    <dgm:cxn modelId="{FAFD8D94-358E-4B67-92EA-2E6075A997B8}" type="presOf" srcId="{3D0579E6-1DB2-4860-9B3D-0308E094F5CD}" destId="{7F15E17E-7E0F-4CF9-9976-5D3C2E6DDB38}" srcOrd="0" destOrd="0" presId="urn:microsoft.com/office/officeart/2008/layout/LinedList"/>
    <dgm:cxn modelId="{2EBE9F95-E067-4792-A8F8-FD7D72ABA314}" type="presOf" srcId="{96AB9647-BF8A-438C-906C-D19D416524CC}" destId="{C347BED1-ED6D-435E-A576-ED7E2A97C286}" srcOrd="0" destOrd="0" presId="urn:microsoft.com/office/officeart/2008/layout/LinedList"/>
    <dgm:cxn modelId="{DA8499A8-5405-4516-A4CE-174C6D7C22F1}" type="presOf" srcId="{78E829AE-DEC3-4129-BFD8-3579444208DB}" destId="{F0ED9147-2872-4E5B-88A8-D83DE8D55032}" srcOrd="0" destOrd="0" presId="urn:microsoft.com/office/officeart/2008/layout/LinedList"/>
    <dgm:cxn modelId="{36C172BB-634D-44ED-8051-2D14AABAA1BB}" srcId="{40320DA6-C5E9-4827-ADBC-C752DA8CFBF8}" destId="{3D0579E6-1DB2-4860-9B3D-0308E094F5CD}" srcOrd="4" destOrd="0" parTransId="{DA276F7A-DB33-4A58-A472-BB61A8459B23}" sibTransId="{FA8A036B-0A9D-4AD1-90E4-F4A4A6E2C98E}"/>
    <dgm:cxn modelId="{659E08D7-DB00-403B-8215-DF8448B67E08}" srcId="{40320DA6-C5E9-4827-ADBC-C752DA8CFBF8}" destId="{78E829AE-DEC3-4129-BFD8-3579444208DB}" srcOrd="3" destOrd="0" parTransId="{950DFE56-FF8A-41AE-A8EA-91E92AA341F4}" sibTransId="{CE16C58D-5E98-4C76-A42C-BF4A0CA8D0DC}"/>
    <dgm:cxn modelId="{F59713EE-56C6-424B-ACE3-EFE096341146}" type="presOf" srcId="{44E2F291-1C50-46E9-BD7B-0B6BFD3AD80A}" destId="{DC546609-65F9-49E4-A53E-DD36F5D0A5C5}" srcOrd="0" destOrd="0" presId="urn:microsoft.com/office/officeart/2008/layout/LinedList"/>
    <dgm:cxn modelId="{9AE37EF4-DDE8-4A26-B839-0EF1CF5754EC}" type="presParOf" srcId="{34AF711B-6E46-40EF-9A53-EBF89B90C4DF}" destId="{8388ECC7-6EB1-439A-88AD-3B866B2B9453}" srcOrd="0" destOrd="0" presId="urn:microsoft.com/office/officeart/2008/layout/LinedList"/>
    <dgm:cxn modelId="{1AF813E2-009E-4210-BC36-A5CF5E7206F8}" type="presParOf" srcId="{34AF711B-6E46-40EF-9A53-EBF89B90C4DF}" destId="{7944C61E-7CA1-4373-9F67-79447F4638CA}" srcOrd="1" destOrd="0" presId="urn:microsoft.com/office/officeart/2008/layout/LinedList"/>
    <dgm:cxn modelId="{35E898C0-59C3-4579-9CFB-C05EC4007BB8}" type="presParOf" srcId="{7944C61E-7CA1-4373-9F67-79447F4638CA}" destId="{DC546609-65F9-49E4-A53E-DD36F5D0A5C5}" srcOrd="0" destOrd="0" presId="urn:microsoft.com/office/officeart/2008/layout/LinedList"/>
    <dgm:cxn modelId="{BEDBFE94-5B7E-4FA3-8AC9-B34F68A63076}" type="presParOf" srcId="{7944C61E-7CA1-4373-9F67-79447F4638CA}" destId="{10C80219-F889-49B9-9D39-96D7710EA451}" srcOrd="1" destOrd="0" presId="urn:microsoft.com/office/officeart/2008/layout/LinedList"/>
    <dgm:cxn modelId="{8F11E906-DB4F-4BBF-9D2F-689DBD665EF6}" type="presParOf" srcId="{34AF711B-6E46-40EF-9A53-EBF89B90C4DF}" destId="{4408A50F-F249-4449-8B3B-C6353FDE1B49}" srcOrd="2" destOrd="0" presId="urn:microsoft.com/office/officeart/2008/layout/LinedList"/>
    <dgm:cxn modelId="{B9788B1D-0932-4397-B0A9-EAFE069DCD83}" type="presParOf" srcId="{34AF711B-6E46-40EF-9A53-EBF89B90C4DF}" destId="{56D56A81-1DD9-46B7-8FED-4820387BA82A}" srcOrd="3" destOrd="0" presId="urn:microsoft.com/office/officeart/2008/layout/LinedList"/>
    <dgm:cxn modelId="{A126C6A8-8EE5-46AC-A524-D339B9831B3A}" type="presParOf" srcId="{56D56A81-1DD9-46B7-8FED-4820387BA82A}" destId="{8F130407-E509-4F2C-9C1E-0B7642C470D1}" srcOrd="0" destOrd="0" presId="urn:microsoft.com/office/officeart/2008/layout/LinedList"/>
    <dgm:cxn modelId="{482DFAD6-AF59-43A1-8E5E-E79BAF8042F6}" type="presParOf" srcId="{56D56A81-1DD9-46B7-8FED-4820387BA82A}" destId="{D8FAA3FD-B413-42FB-9384-4F6B1DCB2606}" srcOrd="1" destOrd="0" presId="urn:microsoft.com/office/officeart/2008/layout/LinedList"/>
    <dgm:cxn modelId="{DFC09A9A-4F27-417D-B140-8A05F88C2C64}" type="presParOf" srcId="{34AF711B-6E46-40EF-9A53-EBF89B90C4DF}" destId="{C92F5154-9F4B-46E5-8CED-BDD4B0CC9A3A}" srcOrd="4" destOrd="0" presId="urn:microsoft.com/office/officeart/2008/layout/LinedList"/>
    <dgm:cxn modelId="{CD19A669-DC85-42BF-893F-131D631437A4}" type="presParOf" srcId="{34AF711B-6E46-40EF-9A53-EBF89B90C4DF}" destId="{5E883618-687E-4CBD-90ED-3E47F0C3F0BE}" srcOrd="5" destOrd="0" presId="urn:microsoft.com/office/officeart/2008/layout/LinedList"/>
    <dgm:cxn modelId="{819F72F0-85E5-4D7A-9BF7-8ED5A81C2F30}" type="presParOf" srcId="{5E883618-687E-4CBD-90ED-3E47F0C3F0BE}" destId="{A975DA91-E840-4545-82A4-BEB730208697}" srcOrd="0" destOrd="0" presId="urn:microsoft.com/office/officeart/2008/layout/LinedList"/>
    <dgm:cxn modelId="{597FCEC9-A4C4-4E86-810D-FC9EC86D1C83}" type="presParOf" srcId="{5E883618-687E-4CBD-90ED-3E47F0C3F0BE}" destId="{617649AB-EE20-4D49-B4CD-51FD8F842D50}" srcOrd="1" destOrd="0" presId="urn:microsoft.com/office/officeart/2008/layout/LinedList"/>
    <dgm:cxn modelId="{2242CE42-EF2F-449A-9657-C8F89F299E57}" type="presParOf" srcId="{34AF711B-6E46-40EF-9A53-EBF89B90C4DF}" destId="{3DE6C0EB-254E-4106-A083-01CCC3EE1917}" srcOrd="6" destOrd="0" presId="urn:microsoft.com/office/officeart/2008/layout/LinedList"/>
    <dgm:cxn modelId="{66663A51-BD0E-4208-AD4D-838769143995}" type="presParOf" srcId="{34AF711B-6E46-40EF-9A53-EBF89B90C4DF}" destId="{1DBF5D1E-1ED5-444D-B2F4-6F0BB8C9DE22}" srcOrd="7" destOrd="0" presId="urn:microsoft.com/office/officeart/2008/layout/LinedList"/>
    <dgm:cxn modelId="{7F3D6E83-5B37-4E84-A16F-5EAB8E9F56AD}" type="presParOf" srcId="{1DBF5D1E-1ED5-444D-B2F4-6F0BB8C9DE22}" destId="{F0ED9147-2872-4E5B-88A8-D83DE8D55032}" srcOrd="0" destOrd="0" presId="urn:microsoft.com/office/officeart/2008/layout/LinedList"/>
    <dgm:cxn modelId="{DE52EF0A-B2BD-4B95-AE4B-38398364E4BF}" type="presParOf" srcId="{1DBF5D1E-1ED5-444D-B2F4-6F0BB8C9DE22}" destId="{EB248360-AD21-4D81-81F6-E6ADBCF1BAB4}" srcOrd="1" destOrd="0" presId="urn:microsoft.com/office/officeart/2008/layout/LinedList"/>
    <dgm:cxn modelId="{8981598F-D93F-4495-98DF-7FB1EA303374}" type="presParOf" srcId="{34AF711B-6E46-40EF-9A53-EBF89B90C4DF}" destId="{73B952EA-6169-4F4B-8D80-851C41FA2DB1}" srcOrd="8" destOrd="0" presId="urn:microsoft.com/office/officeart/2008/layout/LinedList"/>
    <dgm:cxn modelId="{178AD61B-806E-4C24-A02B-F5062B3DF0EC}" type="presParOf" srcId="{34AF711B-6E46-40EF-9A53-EBF89B90C4DF}" destId="{65D081DA-1632-4C1D-8570-F0C5FE84A5C6}" srcOrd="9" destOrd="0" presId="urn:microsoft.com/office/officeart/2008/layout/LinedList"/>
    <dgm:cxn modelId="{D3D9DB4C-315D-4E31-A518-EC31E63030D7}" type="presParOf" srcId="{65D081DA-1632-4C1D-8570-F0C5FE84A5C6}" destId="{7F15E17E-7E0F-4CF9-9976-5D3C2E6DDB38}" srcOrd="0" destOrd="0" presId="urn:microsoft.com/office/officeart/2008/layout/LinedList"/>
    <dgm:cxn modelId="{56B8D8B2-E159-402B-8DE5-AC5930D59490}" type="presParOf" srcId="{65D081DA-1632-4C1D-8570-F0C5FE84A5C6}" destId="{63795201-4584-4375-BC7A-5A4C5C2CE6A3}" srcOrd="1" destOrd="0" presId="urn:microsoft.com/office/officeart/2008/layout/LinedList"/>
    <dgm:cxn modelId="{79213D80-AEFE-4CBE-A2B8-EE96882B2C43}" type="presParOf" srcId="{34AF711B-6E46-40EF-9A53-EBF89B90C4DF}" destId="{71F1C505-8254-4C4E-8DA2-A596ACCD5ABB}" srcOrd="10" destOrd="0" presId="urn:microsoft.com/office/officeart/2008/layout/LinedList"/>
    <dgm:cxn modelId="{0B4C84BC-58CD-47EE-9909-9468A53DF75B}" type="presParOf" srcId="{34AF711B-6E46-40EF-9A53-EBF89B90C4DF}" destId="{E2D7C1DE-6B91-4B13-9C2B-50CF62416DC6}" srcOrd="11" destOrd="0" presId="urn:microsoft.com/office/officeart/2008/layout/LinedList"/>
    <dgm:cxn modelId="{2099D0B1-3181-4B02-8C99-A2BC5A5310D0}" type="presParOf" srcId="{E2D7C1DE-6B91-4B13-9C2B-50CF62416DC6}" destId="{C347BED1-ED6D-435E-A576-ED7E2A97C286}" srcOrd="0" destOrd="0" presId="urn:microsoft.com/office/officeart/2008/layout/LinedList"/>
    <dgm:cxn modelId="{9AE44FA0-7372-4734-8782-07FCA1CB79BD}" type="presParOf" srcId="{E2D7C1DE-6B91-4B13-9C2B-50CF62416DC6}" destId="{2EDFE3B0-F416-42FD-AA6D-8B3162C8F7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847C61-7B92-481F-A38C-6A620A5C7031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5A7F113-EEB5-401F-812B-C933BBE2F8E0}">
      <dgm:prSet custT="1"/>
      <dgm:spPr/>
      <dgm:t>
        <a:bodyPr/>
        <a:lstStyle/>
        <a:p>
          <a:r>
            <a:rPr lang="en-US" sz="2000" dirty="0">
              <a:latin typeface="Comic Sans MS" panose="030F0702030302020204" pitchFamily="66" charset="0"/>
              <a:cs typeface="Arial"/>
            </a:rPr>
            <a:t>проведение читательских форумов</a:t>
          </a:r>
          <a:r>
            <a:rPr lang="ru-RU" sz="2000" dirty="0">
              <a:latin typeface="Comic Sans MS" panose="030F0702030302020204" pitchFamily="66" charset="0"/>
              <a:cs typeface="Arial"/>
            </a:rPr>
            <a:t> (нерегулярны)</a:t>
          </a:r>
          <a:endParaRPr lang="en-US" sz="2000" dirty="0">
            <a:latin typeface="Comic Sans MS" panose="030F0702030302020204" pitchFamily="66" charset="0"/>
            <a:cs typeface="Arial"/>
          </a:endParaRPr>
        </a:p>
      </dgm:t>
    </dgm:pt>
    <dgm:pt modelId="{234E7C04-F71E-4E37-B1B6-DA8A59837B79}" type="parTrans" cxnId="{AE212D2F-D8DA-4ADA-ADC3-92FF0EA336C6}">
      <dgm:prSet/>
      <dgm:spPr/>
      <dgm:t>
        <a:bodyPr/>
        <a:lstStyle/>
        <a:p>
          <a:endParaRPr lang="en-US" sz="2000"/>
        </a:p>
      </dgm:t>
    </dgm:pt>
    <dgm:pt modelId="{08CCAC7E-9D50-42E5-84B7-64E764ABC429}" type="sibTrans" cxnId="{AE212D2F-D8DA-4ADA-ADC3-92FF0EA336C6}">
      <dgm:prSet/>
      <dgm:spPr/>
      <dgm:t>
        <a:bodyPr/>
        <a:lstStyle/>
        <a:p>
          <a:endParaRPr lang="en-US" sz="2000"/>
        </a:p>
      </dgm:t>
    </dgm:pt>
    <dgm:pt modelId="{C9955270-556B-4D38-A87A-E93B7196DC72}">
      <dgm:prSet custT="1"/>
      <dgm:spPr/>
      <dgm:t>
        <a:bodyPr/>
        <a:lstStyle/>
        <a:p>
          <a:r>
            <a:rPr lang="en-US" sz="2000" dirty="0">
              <a:latin typeface="Comic Sans MS" panose="030F0702030302020204" pitchFamily="66" charset="0"/>
              <a:cs typeface="Arial"/>
            </a:rPr>
            <a:t>проведение литературных викторин</a:t>
          </a:r>
          <a:r>
            <a:rPr lang="ru-RU" sz="2000" dirty="0">
              <a:latin typeface="Comic Sans MS" panose="030F0702030302020204" pitchFamily="66" charset="0"/>
              <a:cs typeface="Arial"/>
            </a:rPr>
            <a:t>, </a:t>
          </a:r>
          <a:r>
            <a:rPr lang="en-US" sz="2000" dirty="0">
              <a:latin typeface="Comic Sans MS" panose="030F0702030302020204" pitchFamily="66" charset="0"/>
              <a:cs typeface="Arial"/>
            </a:rPr>
            <a:t>олимпи</a:t>
          </a:r>
          <a:r>
            <a:rPr lang="ru-RU" sz="2000" dirty="0">
              <a:latin typeface="Comic Sans MS" panose="030F0702030302020204" pitchFamily="66" charset="0"/>
              <a:cs typeface="Arial"/>
            </a:rPr>
            <a:t>ад, конкурсов</a:t>
          </a:r>
          <a:endParaRPr lang="en-US" sz="2000" dirty="0">
            <a:latin typeface="Comic Sans MS" panose="030F0702030302020204" pitchFamily="66" charset="0"/>
            <a:cs typeface="Arial"/>
          </a:endParaRPr>
        </a:p>
      </dgm:t>
    </dgm:pt>
    <dgm:pt modelId="{FEA39614-303D-47B2-8A4A-C46A9BDB8E88}" type="parTrans" cxnId="{14409909-C102-46CE-A315-B8E0047458AF}">
      <dgm:prSet/>
      <dgm:spPr/>
      <dgm:t>
        <a:bodyPr/>
        <a:lstStyle/>
        <a:p>
          <a:endParaRPr lang="en-US" sz="2000"/>
        </a:p>
      </dgm:t>
    </dgm:pt>
    <dgm:pt modelId="{889577CF-6CC4-49B9-9797-628803EF8F5C}" type="sibTrans" cxnId="{14409909-C102-46CE-A315-B8E0047458AF}">
      <dgm:prSet/>
      <dgm:spPr/>
      <dgm:t>
        <a:bodyPr/>
        <a:lstStyle/>
        <a:p>
          <a:endParaRPr lang="en-US" sz="2000"/>
        </a:p>
      </dgm:t>
    </dgm:pt>
    <dgm:pt modelId="{3A70FE5F-874D-4618-9176-61CE931389C1}">
      <dgm:prSet custT="1"/>
      <dgm:spPr/>
      <dgm:t>
        <a:bodyPr/>
        <a:lstStyle/>
        <a:p>
          <a:r>
            <a:rPr lang="en-US" sz="2000" dirty="0" err="1">
              <a:latin typeface="Comic Sans MS" panose="030F0702030302020204" pitchFamily="66" charset="0"/>
              <a:cs typeface="Arial"/>
            </a:rPr>
            <a:t>книжный</a:t>
          </a:r>
          <a:r>
            <a:rPr lang="en-US" sz="2000" dirty="0">
              <a:latin typeface="Comic Sans MS" panose="030F0702030302020204" pitchFamily="66" charset="0"/>
              <a:cs typeface="Arial"/>
            </a:rPr>
            <a:t> </a:t>
          </a:r>
          <a:r>
            <a:rPr lang="en-US" sz="2000" dirty="0" err="1">
              <a:latin typeface="Comic Sans MS" panose="030F0702030302020204" pitchFamily="66" charset="0"/>
              <a:cs typeface="Arial"/>
            </a:rPr>
            <a:t>клуб</a:t>
          </a:r>
          <a:r>
            <a:rPr lang="en-US" sz="2000" dirty="0">
              <a:latin typeface="Comic Sans MS" panose="030F0702030302020204" pitchFamily="66" charset="0"/>
              <a:cs typeface="Arial"/>
            </a:rPr>
            <a:t> "</a:t>
          </a:r>
          <a:r>
            <a:rPr lang="en-US" sz="2000" dirty="0" err="1">
              <a:latin typeface="Comic Sans MS" panose="030F0702030302020204" pitchFamily="66" charset="0"/>
              <a:cs typeface="Arial"/>
            </a:rPr>
            <a:t>Знал</a:t>
          </a:r>
          <a:r>
            <a:rPr lang="en-US" sz="2000" dirty="0">
              <a:latin typeface="Comic Sans MS" panose="030F0702030302020204" pitchFamily="66" charset="0"/>
              <a:cs typeface="Arial"/>
            </a:rPr>
            <a:t> </a:t>
          </a:r>
          <a:r>
            <a:rPr lang="en-US" sz="2000" dirty="0" err="1">
              <a:latin typeface="Comic Sans MS" panose="030F0702030302020204" pitchFamily="66" charset="0"/>
              <a:cs typeface="Arial"/>
            </a:rPr>
            <a:t>Шагал</a:t>
          </a:r>
          <a:r>
            <a:rPr lang="en-US" sz="2000" dirty="0">
              <a:latin typeface="Comic Sans MS" panose="030F0702030302020204" pitchFamily="66" charset="0"/>
              <a:cs typeface="Arial"/>
            </a:rPr>
            <a:t>" (</a:t>
          </a:r>
          <a:r>
            <a:rPr lang="en-US" sz="2000" dirty="0" err="1">
              <a:latin typeface="Comic Sans MS" panose="030F0702030302020204" pitchFamily="66" charset="0"/>
              <a:cs typeface="Arial"/>
            </a:rPr>
            <a:t>Ростов</a:t>
          </a:r>
          <a:r>
            <a:rPr lang="en-US" sz="2000" dirty="0">
              <a:latin typeface="Comic Sans MS" panose="030F0702030302020204" pitchFamily="66" charset="0"/>
              <a:cs typeface="Arial"/>
            </a:rPr>
            <a:t>/</a:t>
          </a:r>
          <a:r>
            <a:rPr lang="en-US" sz="2000" dirty="0" err="1">
              <a:latin typeface="Comic Sans MS" panose="030F0702030302020204" pitchFamily="66" charset="0"/>
              <a:cs typeface="Arial"/>
            </a:rPr>
            <a:t>Москва</a:t>
          </a:r>
          <a:r>
            <a:rPr lang="en-US" sz="2000" dirty="0">
              <a:latin typeface="Comic Sans MS" panose="030F0702030302020204" pitchFamily="66" charset="0"/>
              <a:cs typeface="Arial"/>
            </a:rPr>
            <a:t>)</a:t>
          </a:r>
        </a:p>
      </dgm:t>
    </dgm:pt>
    <dgm:pt modelId="{7CAD668A-15CB-42F0-AEE3-1818B0E205C3}" type="parTrans" cxnId="{0FBF7B5A-DA90-46D0-8D85-59D3040B9E20}">
      <dgm:prSet/>
      <dgm:spPr/>
      <dgm:t>
        <a:bodyPr/>
        <a:lstStyle/>
        <a:p>
          <a:endParaRPr lang="en-US" sz="2000"/>
        </a:p>
      </dgm:t>
    </dgm:pt>
    <dgm:pt modelId="{84388F79-B2FF-40F1-8D53-79BFC3CC0B0F}" type="sibTrans" cxnId="{0FBF7B5A-DA90-46D0-8D85-59D3040B9E20}">
      <dgm:prSet/>
      <dgm:spPr/>
      <dgm:t>
        <a:bodyPr/>
        <a:lstStyle/>
        <a:p>
          <a:endParaRPr lang="en-US" sz="2000"/>
        </a:p>
      </dgm:t>
    </dgm:pt>
    <dgm:pt modelId="{E4701285-003E-4CFD-8AFF-7D4DBA64A14D}">
      <dgm:prSet custT="1"/>
      <dgm:spPr/>
      <dgm:t>
        <a:bodyPr/>
        <a:lstStyle/>
        <a:p>
          <a:pPr rtl="0"/>
          <a:r>
            <a:rPr lang="en-US" sz="2000" dirty="0">
              <a:latin typeface="Comic Sans MS" panose="030F0702030302020204" pitchFamily="66" charset="0"/>
              <a:cs typeface="Arial"/>
            </a:rPr>
            <a:t>различные кружки в библиотеках</a:t>
          </a:r>
          <a:endParaRPr lang="ru-RU" sz="2000" dirty="0">
            <a:latin typeface="Comic Sans MS" panose="030F0702030302020204" pitchFamily="66" charset="0"/>
            <a:cs typeface="Arial"/>
          </a:endParaRPr>
        </a:p>
        <a:p>
          <a:pPr rtl="0"/>
          <a:endParaRPr lang="ru-RU" sz="2000" dirty="0">
            <a:latin typeface="Comic Sans MS" panose="030F0702030302020204" pitchFamily="66" charset="0"/>
            <a:cs typeface="Arial"/>
          </a:endParaRPr>
        </a:p>
        <a:p>
          <a:pPr rtl="0"/>
          <a:r>
            <a:rPr lang="ru-RU" sz="2000" dirty="0">
              <a:latin typeface="Comic Sans MS" panose="030F0702030302020204" pitchFamily="66" charset="0"/>
              <a:cs typeface="Arial"/>
            </a:rPr>
            <a:t>литературные клубы/ встречи для взрослых</a:t>
          </a:r>
          <a:endParaRPr lang="en-US" sz="2000" dirty="0">
            <a:latin typeface="Comic Sans MS" panose="030F0702030302020204" pitchFamily="66" charset="0"/>
            <a:cs typeface="Arial"/>
          </a:endParaRPr>
        </a:p>
      </dgm:t>
    </dgm:pt>
    <dgm:pt modelId="{0990737E-A2BB-4234-B2F6-C49BBC3511CF}" type="parTrans" cxnId="{259FF519-2741-4E04-B1A6-9AA189AE4E6F}">
      <dgm:prSet/>
      <dgm:spPr/>
      <dgm:t>
        <a:bodyPr/>
        <a:lstStyle/>
        <a:p>
          <a:endParaRPr lang="ru-RU" sz="2000"/>
        </a:p>
      </dgm:t>
    </dgm:pt>
    <dgm:pt modelId="{5D8872D1-A3FB-4EE7-957B-8DCBBFBEEFA8}" type="sibTrans" cxnId="{259FF519-2741-4E04-B1A6-9AA189AE4E6F}">
      <dgm:prSet/>
      <dgm:spPr/>
      <dgm:t>
        <a:bodyPr/>
        <a:lstStyle/>
        <a:p>
          <a:endParaRPr lang="ru-RU" sz="2000"/>
        </a:p>
      </dgm:t>
    </dgm:pt>
    <dgm:pt modelId="{4DAB25B7-E831-4F18-AB27-74C8AC80FAEB}" type="pres">
      <dgm:prSet presAssocID="{30847C61-7B92-481F-A38C-6A620A5C7031}" presName="vert0" presStyleCnt="0">
        <dgm:presLayoutVars>
          <dgm:dir/>
          <dgm:animOne val="branch"/>
          <dgm:animLvl val="lvl"/>
        </dgm:presLayoutVars>
      </dgm:prSet>
      <dgm:spPr/>
    </dgm:pt>
    <dgm:pt modelId="{91B4D95C-1FCD-499E-BD82-287CD8202F9E}" type="pres">
      <dgm:prSet presAssocID="{35A7F113-EEB5-401F-812B-C933BBE2F8E0}" presName="thickLine" presStyleLbl="alignNode1" presStyleIdx="0" presStyleCnt="4"/>
      <dgm:spPr/>
    </dgm:pt>
    <dgm:pt modelId="{00A7E62D-BA9F-4759-91B0-7D30B4E354CA}" type="pres">
      <dgm:prSet presAssocID="{35A7F113-EEB5-401F-812B-C933BBE2F8E0}" presName="horz1" presStyleCnt="0"/>
      <dgm:spPr/>
    </dgm:pt>
    <dgm:pt modelId="{06DE5F99-7C60-4C5C-BB92-96756CC70A6D}" type="pres">
      <dgm:prSet presAssocID="{35A7F113-EEB5-401F-812B-C933BBE2F8E0}" presName="tx1" presStyleLbl="revTx" presStyleIdx="0" presStyleCnt="4"/>
      <dgm:spPr/>
    </dgm:pt>
    <dgm:pt modelId="{BE8673FE-CABD-4E75-963E-37E000FD5192}" type="pres">
      <dgm:prSet presAssocID="{35A7F113-EEB5-401F-812B-C933BBE2F8E0}" presName="vert1" presStyleCnt="0"/>
      <dgm:spPr/>
    </dgm:pt>
    <dgm:pt modelId="{DFEA2794-0262-4F27-9FF6-052A2EAE647C}" type="pres">
      <dgm:prSet presAssocID="{C9955270-556B-4D38-A87A-E93B7196DC72}" presName="thickLine" presStyleLbl="alignNode1" presStyleIdx="1" presStyleCnt="4"/>
      <dgm:spPr/>
    </dgm:pt>
    <dgm:pt modelId="{8E99EE9F-687B-4AC1-A533-00FC73AE383B}" type="pres">
      <dgm:prSet presAssocID="{C9955270-556B-4D38-A87A-E93B7196DC72}" presName="horz1" presStyleCnt="0"/>
      <dgm:spPr/>
    </dgm:pt>
    <dgm:pt modelId="{7C09B3AA-4AD2-4816-9B15-7735DF8D6FBF}" type="pres">
      <dgm:prSet presAssocID="{C9955270-556B-4D38-A87A-E93B7196DC72}" presName="tx1" presStyleLbl="revTx" presStyleIdx="1" presStyleCnt="4"/>
      <dgm:spPr/>
    </dgm:pt>
    <dgm:pt modelId="{3BB9BFD5-5DAC-47CA-B591-D9F2CFFCA0B9}" type="pres">
      <dgm:prSet presAssocID="{C9955270-556B-4D38-A87A-E93B7196DC72}" presName="vert1" presStyleCnt="0"/>
      <dgm:spPr/>
    </dgm:pt>
    <dgm:pt modelId="{E8E23027-51C3-4969-95E7-409C35520DCF}" type="pres">
      <dgm:prSet presAssocID="{3A70FE5F-874D-4618-9176-61CE931389C1}" presName="thickLine" presStyleLbl="alignNode1" presStyleIdx="2" presStyleCnt="4"/>
      <dgm:spPr/>
    </dgm:pt>
    <dgm:pt modelId="{8C444790-DBF3-470F-B201-86C48300314C}" type="pres">
      <dgm:prSet presAssocID="{3A70FE5F-874D-4618-9176-61CE931389C1}" presName="horz1" presStyleCnt="0"/>
      <dgm:spPr/>
    </dgm:pt>
    <dgm:pt modelId="{D560FE6D-B5CB-4019-8896-5334A913C5C7}" type="pres">
      <dgm:prSet presAssocID="{3A70FE5F-874D-4618-9176-61CE931389C1}" presName="tx1" presStyleLbl="revTx" presStyleIdx="2" presStyleCnt="4"/>
      <dgm:spPr/>
    </dgm:pt>
    <dgm:pt modelId="{003D421E-CEB6-437D-B2A2-2F169BB5832B}" type="pres">
      <dgm:prSet presAssocID="{3A70FE5F-874D-4618-9176-61CE931389C1}" presName="vert1" presStyleCnt="0"/>
      <dgm:spPr/>
    </dgm:pt>
    <dgm:pt modelId="{A8804606-974A-49FD-8FEC-FF8C8B623ABA}" type="pres">
      <dgm:prSet presAssocID="{E4701285-003E-4CFD-8AFF-7D4DBA64A14D}" presName="thickLine" presStyleLbl="alignNode1" presStyleIdx="3" presStyleCnt="4"/>
      <dgm:spPr/>
    </dgm:pt>
    <dgm:pt modelId="{6E1D367B-5D9D-4449-850E-DECE17240236}" type="pres">
      <dgm:prSet presAssocID="{E4701285-003E-4CFD-8AFF-7D4DBA64A14D}" presName="horz1" presStyleCnt="0"/>
      <dgm:spPr/>
    </dgm:pt>
    <dgm:pt modelId="{86C251A1-B2A8-461D-994B-B62E5F6143B0}" type="pres">
      <dgm:prSet presAssocID="{E4701285-003E-4CFD-8AFF-7D4DBA64A14D}" presName="tx1" presStyleLbl="revTx" presStyleIdx="3" presStyleCnt="4" custScaleY="196892"/>
      <dgm:spPr/>
    </dgm:pt>
    <dgm:pt modelId="{4AF1C6DA-B200-4AFB-A500-1E916DE9623E}" type="pres">
      <dgm:prSet presAssocID="{E4701285-003E-4CFD-8AFF-7D4DBA64A14D}" presName="vert1" presStyleCnt="0"/>
      <dgm:spPr/>
    </dgm:pt>
  </dgm:ptLst>
  <dgm:cxnLst>
    <dgm:cxn modelId="{14409909-C102-46CE-A315-B8E0047458AF}" srcId="{30847C61-7B92-481F-A38C-6A620A5C7031}" destId="{C9955270-556B-4D38-A87A-E93B7196DC72}" srcOrd="1" destOrd="0" parTransId="{FEA39614-303D-47B2-8A4A-C46A9BDB8E88}" sibTransId="{889577CF-6CC4-49B9-9797-628803EF8F5C}"/>
    <dgm:cxn modelId="{259FF519-2741-4E04-B1A6-9AA189AE4E6F}" srcId="{30847C61-7B92-481F-A38C-6A620A5C7031}" destId="{E4701285-003E-4CFD-8AFF-7D4DBA64A14D}" srcOrd="3" destOrd="0" parTransId="{0990737E-A2BB-4234-B2F6-C49BBC3511CF}" sibTransId="{5D8872D1-A3FB-4EE7-957B-8DCBBFBEEFA8}"/>
    <dgm:cxn modelId="{D4B3832D-74DD-4C70-B411-05CE2440223C}" type="presOf" srcId="{E4701285-003E-4CFD-8AFF-7D4DBA64A14D}" destId="{86C251A1-B2A8-461D-994B-B62E5F6143B0}" srcOrd="0" destOrd="0" presId="urn:microsoft.com/office/officeart/2008/layout/LinedList"/>
    <dgm:cxn modelId="{AE212D2F-D8DA-4ADA-ADC3-92FF0EA336C6}" srcId="{30847C61-7B92-481F-A38C-6A620A5C7031}" destId="{35A7F113-EEB5-401F-812B-C933BBE2F8E0}" srcOrd="0" destOrd="0" parTransId="{234E7C04-F71E-4E37-B1B6-DA8A59837B79}" sibTransId="{08CCAC7E-9D50-42E5-84B7-64E764ABC429}"/>
    <dgm:cxn modelId="{BE123642-7F18-44E5-8A54-AA3E42057A97}" type="presOf" srcId="{3A70FE5F-874D-4618-9176-61CE931389C1}" destId="{D560FE6D-B5CB-4019-8896-5334A913C5C7}" srcOrd="0" destOrd="0" presId="urn:microsoft.com/office/officeart/2008/layout/LinedList"/>
    <dgm:cxn modelId="{26CE0C63-E602-44DD-A157-70F7BE75CD0D}" type="presOf" srcId="{35A7F113-EEB5-401F-812B-C933BBE2F8E0}" destId="{06DE5F99-7C60-4C5C-BB92-96756CC70A6D}" srcOrd="0" destOrd="0" presId="urn:microsoft.com/office/officeart/2008/layout/LinedList"/>
    <dgm:cxn modelId="{0FBF7B5A-DA90-46D0-8D85-59D3040B9E20}" srcId="{30847C61-7B92-481F-A38C-6A620A5C7031}" destId="{3A70FE5F-874D-4618-9176-61CE931389C1}" srcOrd="2" destOrd="0" parTransId="{7CAD668A-15CB-42F0-AEE3-1818B0E205C3}" sibTransId="{84388F79-B2FF-40F1-8D53-79BFC3CC0B0F}"/>
    <dgm:cxn modelId="{84926B91-58BC-4D2F-8B17-6286AB9C57BE}" type="presOf" srcId="{30847C61-7B92-481F-A38C-6A620A5C7031}" destId="{4DAB25B7-E831-4F18-AB27-74C8AC80FAEB}" srcOrd="0" destOrd="0" presId="urn:microsoft.com/office/officeart/2008/layout/LinedList"/>
    <dgm:cxn modelId="{F575CEBF-B0CF-4A79-B3F7-48E56245D797}" type="presOf" srcId="{C9955270-556B-4D38-A87A-E93B7196DC72}" destId="{7C09B3AA-4AD2-4816-9B15-7735DF8D6FBF}" srcOrd="0" destOrd="0" presId="urn:microsoft.com/office/officeart/2008/layout/LinedList"/>
    <dgm:cxn modelId="{4798A4EB-E960-44F8-A246-DE5DC344CF68}" type="presParOf" srcId="{4DAB25B7-E831-4F18-AB27-74C8AC80FAEB}" destId="{91B4D95C-1FCD-499E-BD82-287CD8202F9E}" srcOrd="0" destOrd="0" presId="urn:microsoft.com/office/officeart/2008/layout/LinedList"/>
    <dgm:cxn modelId="{E5BEC31E-8A21-4362-A017-DAC658C2ED20}" type="presParOf" srcId="{4DAB25B7-E831-4F18-AB27-74C8AC80FAEB}" destId="{00A7E62D-BA9F-4759-91B0-7D30B4E354CA}" srcOrd="1" destOrd="0" presId="urn:microsoft.com/office/officeart/2008/layout/LinedList"/>
    <dgm:cxn modelId="{1021CF12-C4FF-4931-8FFE-5811BDE0DCCF}" type="presParOf" srcId="{00A7E62D-BA9F-4759-91B0-7D30B4E354CA}" destId="{06DE5F99-7C60-4C5C-BB92-96756CC70A6D}" srcOrd="0" destOrd="0" presId="urn:microsoft.com/office/officeart/2008/layout/LinedList"/>
    <dgm:cxn modelId="{23BC268B-1942-4EAD-805D-F2E64912B46E}" type="presParOf" srcId="{00A7E62D-BA9F-4759-91B0-7D30B4E354CA}" destId="{BE8673FE-CABD-4E75-963E-37E000FD5192}" srcOrd="1" destOrd="0" presId="urn:microsoft.com/office/officeart/2008/layout/LinedList"/>
    <dgm:cxn modelId="{7FADBA3C-00EE-4E2F-99B8-203C5FE7CC06}" type="presParOf" srcId="{4DAB25B7-E831-4F18-AB27-74C8AC80FAEB}" destId="{DFEA2794-0262-4F27-9FF6-052A2EAE647C}" srcOrd="2" destOrd="0" presId="urn:microsoft.com/office/officeart/2008/layout/LinedList"/>
    <dgm:cxn modelId="{8970CF79-33D1-4832-8897-738DD49C0B4D}" type="presParOf" srcId="{4DAB25B7-E831-4F18-AB27-74C8AC80FAEB}" destId="{8E99EE9F-687B-4AC1-A533-00FC73AE383B}" srcOrd="3" destOrd="0" presId="urn:microsoft.com/office/officeart/2008/layout/LinedList"/>
    <dgm:cxn modelId="{6A10463B-E324-4B3D-A9D7-D7874CB44EC5}" type="presParOf" srcId="{8E99EE9F-687B-4AC1-A533-00FC73AE383B}" destId="{7C09B3AA-4AD2-4816-9B15-7735DF8D6FBF}" srcOrd="0" destOrd="0" presId="urn:microsoft.com/office/officeart/2008/layout/LinedList"/>
    <dgm:cxn modelId="{BE1E1CD5-2289-464E-94F5-EC806652C23E}" type="presParOf" srcId="{8E99EE9F-687B-4AC1-A533-00FC73AE383B}" destId="{3BB9BFD5-5DAC-47CA-B591-D9F2CFFCA0B9}" srcOrd="1" destOrd="0" presId="urn:microsoft.com/office/officeart/2008/layout/LinedList"/>
    <dgm:cxn modelId="{FC009A47-59B1-46DA-8368-9ECD4D4314E9}" type="presParOf" srcId="{4DAB25B7-E831-4F18-AB27-74C8AC80FAEB}" destId="{E8E23027-51C3-4969-95E7-409C35520DCF}" srcOrd="4" destOrd="0" presId="urn:microsoft.com/office/officeart/2008/layout/LinedList"/>
    <dgm:cxn modelId="{32F80AA0-0A42-4440-BF5A-CEECBCCA9C50}" type="presParOf" srcId="{4DAB25B7-E831-4F18-AB27-74C8AC80FAEB}" destId="{8C444790-DBF3-470F-B201-86C48300314C}" srcOrd="5" destOrd="0" presId="urn:microsoft.com/office/officeart/2008/layout/LinedList"/>
    <dgm:cxn modelId="{E7885F03-EFD9-4C37-B46E-02C216373F59}" type="presParOf" srcId="{8C444790-DBF3-470F-B201-86C48300314C}" destId="{D560FE6D-B5CB-4019-8896-5334A913C5C7}" srcOrd="0" destOrd="0" presId="urn:microsoft.com/office/officeart/2008/layout/LinedList"/>
    <dgm:cxn modelId="{054B946D-FF08-4CA9-B44E-4F82C56D156B}" type="presParOf" srcId="{8C444790-DBF3-470F-B201-86C48300314C}" destId="{003D421E-CEB6-437D-B2A2-2F169BB5832B}" srcOrd="1" destOrd="0" presId="urn:microsoft.com/office/officeart/2008/layout/LinedList"/>
    <dgm:cxn modelId="{B8586A2A-EE16-4AD5-9EB8-271C8D7E7C97}" type="presParOf" srcId="{4DAB25B7-E831-4F18-AB27-74C8AC80FAEB}" destId="{A8804606-974A-49FD-8FEC-FF8C8B623ABA}" srcOrd="6" destOrd="0" presId="urn:microsoft.com/office/officeart/2008/layout/LinedList"/>
    <dgm:cxn modelId="{9AB34DDC-0795-4FBE-929B-4BD4F34000E9}" type="presParOf" srcId="{4DAB25B7-E831-4F18-AB27-74C8AC80FAEB}" destId="{6E1D367B-5D9D-4449-850E-DECE17240236}" srcOrd="7" destOrd="0" presId="urn:microsoft.com/office/officeart/2008/layout/LinedList"/>
    <dgm:cxn modelId="{852C7CDD-E3CD-4B43-A041-902A764229BB}" type="presParOf" srcId="{6E1D367B-5D9D-4449-850E-DECE17240236}" destId="{86C251A1-B2A8-461D-994B-B62E5F6143B0}" srcOrd="0" destOrd="0" presId="urn:microsoft.com/office/officeart/2008/layout/LinedList"/>
    <dgm:cxn modelId="{BB656DC2-ECA6-4E90-88B7-E9D2D73BF824}" type="presParOf" srcId="{6E1D367B-5D9D-4449-850E-DECE17240236}" destId="{4AF1C6DA-B200-4AFB-A500-1E916DE9623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8ECC7-6EB1-439A-88AD-3B866B2B9453}">
      <dsp:nvSpPr>
        <dsp:cNvPr id="0" name=""/>
        <dsp:cNvSpPr/>
      </dsp:nvSpPr>
      <dsp:spPr>
        <a:xfrm>
          <a:off x="0" y="1688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46609-65F9-49E4-A53E-DD36F5D0A5C5}">
      <dsp:nvSpPr>
        <dsp:cNvPr id="0" name=""/>
        <dsp:cNvSpPr/>
      </dsp:nvSpPr>
      <dsp:spPr>
        <a:xfrm>
          <a:off x="0" y="1688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Масштабирование</a:t>
          </a:r>
        </a:p>
      </dsp:txBody>
      <dsp:txXfrm>
        <a:off x="0" y="1688"/>
        <a:ext cx="6252183" cy="575889"/>
      </dsp:txXfrm>
    </dsp:sp>
    <dsp:sp modelId="{4408A50F-F249-4449-8B3B-C6353FDE1B49}">
      <dsp:nvSpPr>
        <dsp:cNvPr id="0" name=""/>
        <dsp:cNvSpPr/>
      </dsp:nvSpPr>
      <dsp:spPr>
        <a:xfrm>
          <a:off x="0" y="577578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30407-E509-4F2C-9C1E-0B7642C470D1}">
      <dsp:nvSpPr>
        <dsp:cNvPr id="0" name=""/>
        <dsp:cNvSpPr/>
      </dsp:nvSpPr>
      <dsp:spPr>
        <a:xfrm>
          <a:off x="0" y="577578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Комплексный подход</a:t>
          </a:r>
        </a:p>
      </dsp:txBody>
      <dsp:txXfrm>
        <a:off x="0" y="577578"/>
        <a:ext cx="6252183" cy="575889"/>
      </dsp:txXfrm>
    </dsp:sp>
    <dsp:sp modelId="{C92F5154-9F4B-46E5-8CED-BDD4B0CC9A3A}">
      <dsp:nvSpPr>
        <dsp:cNvPr id="0" name=""/>
        <dsp:cNvSpPr/>
      </dsp:nvSpPr>
      <dsp:spPr>
        <a:xfrm>
          <a:off x="0" y="1153467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5DA91-E840-4545-82A4-BEB730208697}">
      <dsp:nvSpPr>
        <dsp:cNvPr id="0" name=""/>
        <dsp:cNvSpPr/>
      </dsp:nvSpPr>
      <dsp:spPr>
        <a:xfrm>
          <a:off x="0" y="1153467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Свежие идеи</a:t>
          </a:r>
        </a:p>
      </dsp:txBody>
      <dsp:txXfrm>
        <a:off x="0" y="1153467"/>
        <a:ext cx="6252183" cy="575889"/>
      </dsp:txXfrm>
    </dsp:sp>
    <dsp:sp modelId="{3DE6C0EB-254E-4106-A083-01CCC3EE1917}">
      <dsp:nvSpPr>
        <dsp:cNvPr id="0" name=""/>
        <dsp:cNvSpPr/>
      </dsp:nvSpPr>
      <dsp:spPr>
        <a:xfrm>
          <a:off x="0" y="1729356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D9147-2872-4E5B-88A8-D83DE8D55032}">
      <dsp:nvSpPr>
        <dsp:cNvPr id="0" name=""/>
        <dsp:cNvSpPr/>
      </dsp:nvSpPr>
      <dsp:spPr>
        <a:xfrm>
          <a:off x="0" y="1729356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Думать не о материальной выгоде, а о будущем нации</a:t>
          </a:r>
        </a:p>
      </dsp:txBody>
      <dsp:txXfrm>
        <a:off x="0" y="1729356"/>
        <a:ext cx="6252183" cy="575889"/>
      </dsp:txXfrm>
    </dsp:sp>
    <dsp:sp modelId="{73B952EA-6169-4F4B-8D80-851C41FA2DB1}">
      <dsp:nvSpPr>
        <dsp:cNvPr id="0" name=""/>
        <dsp:cNvSpPr/>
      </dsp:nvSpPr>
      <dsp:spPr>
        <a:xfrm>
          <a:off x="0" y="2305245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5E17E-7E0F-4CF9-9976-5D3C2E6DDB38}">
      <dsp:nvSpPr>
        <dsp:cNvPr id="0" name=""/>
        <dsp:cNvSpPr/>
      </dsp:nvSpPr>
      <dsp:spPr>
        <a:xfrm>
          <a:off x="0" y="2305245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Работа не только с детьми, но и их родителями</a:t>
          </a:r>
        </a:p>
      </dsp:txBody>
      <dsp:txXfrm>
        <a:off x="0" y="2305245"/>
        <a:ext cx="6252183" cy="575889"/>
      </dsp:txXfrm>
    </dsp:sp>
    <dsp:sp modelId="{71F1C505-8254-4C4E-8DA2-A596ACCD5ABB}">
      <dsp:nvSpPr>
        <dsp:cNvPr id="0" name=""/>
        <dsp:cNvSpPr/>
      </dsp:nvSpPr>
      <dsp:spPr>
        <a:xfrm>
          <a:off x="0" y="2881134"/>
          <a:ext cx="62521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7BED1-ED6D-435E-A576-ED7E2A97C286}">
      <dsp:nvSpPr>
        <dsp:cNvPr id="0" name=""/>
        <dsp:cNvSpPr/>
      </dsp:nvSpPr>
      <dsp:spPr>
        <a:xfrm>
          <a:off x="0" y="2881134"/>
          <a:ext cx="6252183" cy="57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Добиться не просто интереса к чтению, а формирование сообщества</a:t>
          </a:r>
        </a:p>
      </dsp:txBody>
      <dsp:txXfrm>
        <a:off x="0" y="2881134"/>
        <a:ext cx="6252183" cy="575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B4D95C-1FCD-499E-BD82-287CD8202F9E}">
      <dsp:nvSpPr>
        <dsp:cNvPr id="0" name=""/>
        <dsp:cNvSpPr/>
      </dsp:nvSpPr>
      <dsp:spPr>
        <a:xfrm>
          <a:off x="0" y="786"/>
          <a:ext cx="53875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E5F99-7C60-4C5C-BB92-96756CC70A6D}">
      <dsp:nvSpPr>
        <dsp:cNvPr id="0" name=""/>
        <dsp:cNvSpPr/>
      </dsp:nvSpPr>
      <dsp:spPr>
        <a:xfrm>
          <a:off x="0" y="786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omic Sans MS" panose="030F0702030302020204" pitchFamily="66" charset="0"/>
              <a:cs typeface="Arial"/>
            </a:rPr>
            <a:t>проведение читательских форумов</a:t>
          </a:r>
          <a:r>
            <a:rPr lang="ru-RU" sz="2000" kern="1200" dirty="0">
              <a:latin typeface="Comic Sans MS" panose="030F0702030302020204" pitchFamily="66" charset="0"/>
              <a:cs typeface="Arial"/>
            </a:rPr>
            <a:t> (нерегулярны)</a:t>
          </a:r>
          <a:endParaRPr lang="en-US" sz="2000" kern="1200" dirty="0">
            <a:latin typeface="Comic Sans MS" panose="030F0702030302020204" pitchFamily="66" charset="0"/>
            <a:cs typeface="Arial"/>
          </a:endParaRPr>
        </a:p>
      </dsp:txBody>
      <dsp:txXfrm>
        <a:off x="0" y="786"/>
        <a:ext cx="5387501" cy="804937"/>
      </dsp:txXfrm>
    </dsp:sp>
    <dsp:sp modelId="{DFEA2794-0262-4F27-9FF6-052A2EAE647C}">
      <dsp:nvSpPr>
        <dsp:cNvPr id="0" name=""/>
        <dsp:cNvSpPr/>
      </dsp:nvSpPr>
      <dsp:spPr>
        <a:xfrm>
          <a:off x="0" y="805723"/>
          <a:ext cx="5387501" cy="0"/>
        </a:xfrm>
        <a:prstGeom prst="lin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09B3AA-4AD2-4816-9B15-7735DF8D6FBF}">
      <dsp:nvSpPr>
        <dsp:cNvPr id="0" name=""/>
        <dsp:cNvSpPr/>
      </dsp:nvSpPr>
      <dsp:spPr>
        <a:xfrm>
          <a:off x="0" y="805723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omic Sans MS" panose="030F0702030302020204" pitchFamily="66" charset="0"/>
              <a:cs typeface="Arial"/>
            </a:rPr>
            <a:t>проведение литературных викторин</a:t>
          </a:r>
          <a:r>
            <a:rPr lang="ru-RU" sz="2000" kern="1200" dirty="0">
              <a:latin typeface="Comic Sans MS" panose="030F0702030302020204" pitchFamily="66" charset="0"/>
              <a:cs typeface="Arial"/>
            </a:rPr>
            <a:t>, 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олимпи</a:t>
          </a:r>
          <a:r>
            <a:rPr lang="ru-RU" sz="2000" kern="1200" dirty="0">
              <a:latin typeface="Comic Sans MS" panose="030F0702030302020204" pitchFamily="66" charset="0"/>
              <a:cs typeface="Arial"/>
            </a:rPr>
            <a:t>ад, конкурсов</a:t>
          </a:r>
          <a:endParaRPr lang="en-US" sz="2000" kern="1200" dirty="0">
            <a:latin typeface="Comic Sans MS" panose="030F0702030302020204" pitchFamily="66" charset="0"/>
            <a:cs typeface="Arial"/>
          </a:endParaRPr>
        </a:p>
      </dsp:txBody>
      <dsp:txXfrm>
        <a:off x="0" y="805723"/>
        <a:ext cx="5387501" cy="804937"/>
      </dsp:txXfrm>
    </dsp:sp>
    <dsp:sp modelId="{E8E23027-51C3-4969-95E7-409C35520DCF}">
      <dsp:nvSpPr>
        <dsp:cNvPr id="0" name=""/>
        <dsp:cNvSpPr/>
      </dsp:nvSpPr>
      <dsp:spPr>
        <a:xfrm>
          <a:off x="0" y="1610661"/>
          <a:ext cx="5387501" cy="0"/>
        </a:xfrm>
        <a:prstGeom prst="lin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0FE6D-B5CB-4019-8896-5334A913C5C7}">
      <dsp:nvSpPr>
        <dsp:cNvPr id="0" name=""/>
        <dsp:cNvSpPr/>
      </dsp:nvSpPr>
      <dsp:spPr>
        <a:xfrm>
          <a:off x="0" y="1610661"/>
          <a:ext cx="5387501" cy="804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omic Sans MS" panose="030F0702030302020204" pitchFamily="66" charset="0"/>
              <a:cs typeface="Arial"/>
            </a:rPr>
            <a:t>книжный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 </a:t>
          </a:r>
          <a:r>
            <a:rPr lang="en-US" sz="2000" kern="1200" dirty="0" err="1">
              <a:latin typeface="Comic Sans MS" panose="030F0702030302020204" pitchFamily="66" charset="0"/>
              <a:cs typeface="Arial"/>
            </a:rPr>
            <a:t>клуб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 "</a:t>
          </a:r>
          <a:r>
            <a:rPr lang="en-US" sz="2000" kern="1200" dirty="0" err="1">
              <a:latin typeface="Comic Sans MS" panose="030F0702030302020204" pitchFamily="66" charset="0"/>
              <a:cs typeface="Arial"/>
            </a:rPr>
            <a:t>Знал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 </a:t>
          </a:r>
          <a:r>
            <a:rPr lang="en-US" sz="2000" kern="1200" dirty="0" err="1">
              <a:latin typeface="Comic Sans MS" panose="030F0702030302020204" pitchFamily="66" charset="0"/>
              <a:cs typeface="Arial"/>
            </a:rPr>
            <a:t>Шагал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" (</a:t>
          </a:r>
          <a:r>
            <a:rPr lang="en-US" sz="2000" kern="1200" dirty="0" err="1">
              <a:latin typeface="Comic Sans MS" panose="030F0702030302020204" pitchFamily="66" charset="0"/>
              <a:cs typeface="Arial"/>
            </a:rPr>
            <a:t>Ростов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/</a:t>
          </a:r>
          <a:r>
            <a:rPr lang="en-US" sz="2000" kern="1200" dirty="0" err="1">
              <a:latin typeface="Comic Sans MS" panose="030F0702030302020204" pitchFamily="66" charset="0"/>
              <a:cs typeface="Arial"/>
            </a:rPr>
            <a:t>Москва</a:t>
          </a:r>
          <a:r>
            <a:rPr lang="en-US" sz="2000" kern="1200" dirty="0">
              <a:latin typeface="Comic Sans MS" panose="030F0702030302020204" pitchFamily="66" charset="0"/>
              <a:cs typeface="Arial"/>
            </a:rPr>
            <a:t>)</a:t>
          </a:r>
        </a:p>
      </dsp:txBody>
      <dsp:txXfrm>
        <a:off x="0" y="1610661"/>
        <a:ext cx="5387501" cy="804937"/>
      </dsp:txXfrm>
    </dsp:sp>
    <dsp:sp modelId="{A8804606-974A-49FD-8FEC-FF8C8B623ABA}">
      <dsp:nvSpPr>
        <dsp:cNvPr id="0" name=""/>
        <dsp:cNvSpPr/>
      </dsp:nvSpPr>
      <dsp:spPr>
        <a:xfrm>
          <a:off x="0" y="2415598"/>
          <a:ext cx="5387501" cy="0"/>
        </a:xfrm>
        <a:prstGeom prst="lin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251A1-B2A8-461D-994B-B62E5F6143B0}">
      <dsp:nvSpPr>
        <dsp:cNvPr id="0" name=""/>
        <dsp:cNvSpPr/>
      </dsp:nvSpPr>
      <dsp:spPr>
        <a:xfrm>
          <a:off x="0" y="2415598"/>
          <a:ext cx="5382240" cy="158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omic Sans MS" panose="030F0702030302020204" pitchFamily="66" charset="0"/>
              <a:cs typeface="Arial"/>
            </a:rPr>
            <a:t>различные кружки в библиотеках</a:t>
          </a:r>
          <a:endParaRPr lang="ru-RU" sz="2000" kern="1200" dirty="0">
            <a:latin typeface="Comic Sans MS" panose="030F0702030302020204" pitchFamily="66" charset="0"/>
            <a:cs typeface="Arial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Comic Sans MS" panose="030F0702030302020204" pitchFamily="66" charset="0"/>
            <a:cs typeface="Arial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omic Sans MS" panose="030F0702030302020204" pitchFamily="66" charset="0"/>
              <a:cs typeface="Arial"/>
            </a:rPr>
            <a:t>литературные клубы/ встречи для взрослых</a:t>
          </a:r>
          <a:endParaRPr lang="en-US" sz="2000" kern="1200" dirty="0">
            <a:latin typeface="Comic Sans MS" panose="030F0702030302020204" pitchFamily="66" charset="0"/>
            <a:cs typeface="Arial"/>
          </a:endParaRPr>
        </a:p>
      </dsp:txBody>
      <dsp:txXfrm>
        <a:off x="0" y="2415598"/>
        <a:ext cx="5382240" cy="1584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AC7ED-D6D6-4A8A-AFC1-41483DF5213A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8A737-F5F7-450B-9D66-1727879760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6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A737-F5F7-450B-9D66-17278797608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91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A737-F5F7-450B-9D66-1727879760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48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7C272-9F3D-2A3B-0D22-6084253B8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9DF31E-B93B-012B-033E-CF7B66C51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7A3651-E8CB-A458-DE28-9A52C074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DA9EE8-98F5-D506-D41D-8D435B282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88984-8C2A-5D24-8AAC-35D37CD8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55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F420B-0961-7B55-2870-00307D16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5E6BA-6255-5FF3-4076-7966D5C81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58A8B9-601D-F0E7-E5CE-03711434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894BD5-85B1-1FE7-E0F0-AF83DE4D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66FD8-DFF7-32F7-987A-1F98DC0B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8BB26-DE31-3C5C-B362-D2062E35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156034-FF4C-5B53-7815-FDE94FCF2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2B6BD-0971-730B-C901-773B1706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0F01A-D234-5DD3-CC5B-F74E561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CFE763-FD07-1F56-89F9-02CEC32C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6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F2587-CD85-94F5-ECDD-9A215F5A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0E5AD-FFB7-4447-9FCF-8A9259644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8BFBA7-48D3-F1A0-E5C6-D365AE78A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AD53B3-4924-9FE9-BC43-5A65C3B30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39DCA6-8256-9526-13DA-11EBE13A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947A29-9795-A901-893F-E450B2C9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780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4121E-C640-998B-9541-4F5D5C6A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E298E4-48FB-1744-6F41-A0A7021D5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A7A27B-F93D-EC55-37E8-4236784E3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A767B9-F596-A3EA-4646-073877B96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07A99D-EBC6-49F3-D65A-81B94A933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C65F0E-EE36-653D-D2FE-28DF0CD9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7D6140-101C-5BCB-B7CE-9C082181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2EEA0E-D366-BF83-782C-D7AC8E00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0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C9DA0-25CD-7BDE-C7FE-7D3731D6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98A85D-B8E6-A6F8-FFA3-A2204FC7B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356801-F6F8-09B2-43CC-2C8EBA1C3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55CFFA-3E4E-4C84-20DD-A8DC993FB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66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07EE1B-8E66-B583-2F42-A5B8F29A5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123DDE-BF2C-4234-206B-520D0CBF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99A3F4-9985-EBF5-F9B5-8F3E9285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42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BDA41-4F29-B529-87C9-4EE400A6F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2C7695-8DDE-9284-FD1C-C1A1DBD08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C8FA1E-387B-F052-F37F-FEC46EC22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72A079-1BF3-9727-3A0E-86A4BD08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A85AB6-43DC-9BA3-7D27-FCA448F16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56D038-DDB8-1E4E-5FED-31AA4B733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4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BAEB5-2A3F-A8DD-C404-A8ADB653C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4BD390-FC43-6835-3633-653B8F460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B4FA54-1E69-7762-D741-4B4A5965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A35619-3C6A-CBD2-2F42-48D777CF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45D7F6-50F1-538D-1ABA-A2671BE9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666F79-2EB8-4C99-98B3-C86B0D950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29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0C209-EECD-8B2C-0EDE-0B4B5565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951F33-9F63-AFF8-8673-1FACFC059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A9B2AB-9341-7A2D-2059-D9F75908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431485-7FA8-E912-811A-0686A8D8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D47516-2650-E2F1-1873-691B79016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9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598CDE-8AE7-902B-CEDA-87B929DD6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81E02A-F2B5-6C9C-E6AC-336B79AF6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85F53-A582-AC8B-8FDB-B0D5B891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FD4BF-5FB2-BBCC-F9CE-C87A2048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4C3BA-50F7-4398-29A7-1DC7B77B5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97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D4FD3-E6AD-833C-4584-7229083F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2D0C94-26D8-F1A4-A03A-4A6908F32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B1E596-B0E5-8F6D-D60C-160A158A5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AB92F3-4FF2-4C4F-B6E9-560BAD69EDBB}" type="datetimeFigureOut">
              <a:rPr lang="ru-RU" smtClean="0"/>
              <a:t>22.05.2025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BA087B-9EDF-88A9-CB47-C5F863DFF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4BF2F4-8C58-F03C-96E2-244E103EC7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E2034-C436-47DB-B56D-32245479E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3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ksmo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6B1DC-69FC-843D-13E8-B6131A883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74015-5BAD-881B-1BE7-70A51C181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146" y="75644"/>
            <a:ext cx="1758638" cy="16318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9A1C2E-8277-97F1-6C33-B931EC48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490" y="75644"/>
            <a:ext cx="3299552" cy="1550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7955D8-1128-9F74-BDAB-EE2309115D4B}"/>
              </a:ext>
            </a:extLst>
          </p:cNvPr>
          <p:cNvSpPr txBox="1"/>
          <p:nvPr/>
        </p:nvSpPr>
        <p:spPr>
          <a:xfrm>
            <a:off x="1358643" y="3014699"/>
            <a:ext cx="9474713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5000" b="1" dirty="0">
                <a:latin typeface="Comic Sans MS" panose="030F0702030302020204" pitchFamily="66" charset="0"/>
              </a:rPr>
              <a:t>Вовлечение детей к чтению</a:t>
            </a:r>
            <a:endParaRPr lang="en-US" sz="5000" b="1" dirty="0">
              <a:latin typeface="Comic Sans MS" panose="030F0702030302020204" pitchFamily="66" charset="0"/>
            </a:endParaRPr>
          </a:p>
          <a:p>
            <a:pPr algn="ctr"/>
            <a:r>
              <a:rPr lang="en-US" sz="3000" b="1" dirty="0">
                <a:latin typeface="Comic Sans MS" panose="030F0702030302020204" pitchFamily="66" charset="0"/>
              </a:rPr>
              <a:t>(</a:t>
            </a:r>
            <a:r>
              <a:rPr lang="ru-RU" sz="3000" b="1" dirty="0">
                <a:latin typeface="Comic Sans MS" panose="030F0702030302020204" pitchFamily="66" charset="0"/>
              </a:rPr>
              <a:t>заказной проект</a:t>
            </a:r>
            <a:r>
              <a:rPr lang="en-US" sz="3000" b="1" dirty="0">
                <a:latin typeface="Comic Sans MS" panose="030F0702030302020204" pitchFamily="66" charset="0"/>
              </a:rPr>
              <a:t>)</a:t>
            </a:r>
            <a:endParaRPr lang="en-US" sz="3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3D762587-1A9E-3238-2A44-B0334EEAF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1" y="0"/>
            <a:ext cx="5188864" cy="174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00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E49BAA-12B7-6055-B568-41C54A7D213E}"/>
              </a:ext>
            </a:extLst>
          </p:cNvPr>
          <p:cNvSpPr txBox="1"/>
          <p:nvPr/>
        </p:nvSpPr>
        <p:spPr>
          <a:xfrm>
            <a:off x="475353" y="1098174"/>
            <a:ext cx="6236732" cy="3949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Заказчик - издательский холдинг «Эксмо-АСТ» — лидер российского книжного рынка, его доля составляет 30% от всего объема издательской отрасли страны.</a:t>
            </a:r>
            <a:endParaRPr lang="ru-RU" sz="2000" b="0" i="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b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Холдинг был создан в 2012 году и сегодня объединяет издательские группы «Эксмо» и «АСТ-</a:t>
            </a:r>
            <a:r>
              <a:rPr lang="en-US" sz="2000" b="0" i="0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Азбука</a:t>
            </a:r>
            <a: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», книжный интернет-магазин Book24.ru, объединенную розничную сеть «Читай-город — Буквоед</a:t>
            </a:r>
            <a:r>
              <a: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».</a:t>
            </a:r>
            <a:endParaRPr lang="ru-RU" sz="20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b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2000" b="0" i="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Также в контур его бизнеса входят группа компаний «Литрес» и издательство «МИФ».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7D591-DD6B-406E-B488-4B16080A3031}"/>
              </a:ext>
            </a:extLst>
          </p:cNvPr>
          <p:cNvSpPr txBox="1"/>
          <p:nvPr/>
        </p:nvSpPr>
        <p:spPr>
          <a:xfrm>
            <a:off x="1896303" y="260225"/>
            <a:ext cx="36055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О </a:t>
            </a:r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  ЗАКАЗЧИКЕ</a:t>
            </a:r>
          </a:p>
        </p:txBody>
      </p:sp>
      <p:pic>
        <p:nvPicPr>
          <p:cNvPr id="7" name="Picture 3" descr="Picture background">
            <a:extLst>
              <a:ext uri="{FF2B5EF4-FFF2-40B4-BE49-F238E27FC236}">
                <a16:creationId xmlns:a16="http://schemas.microsoft.com/office/drawing/2014/main" id="{2A93EF73-8E48-BB2C-A520-21AE79FEA1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82" b="2"/>
          <a:stretch/>
        </p:blipFill>
        <p:spPr>
          <a:xfrm>
            <a:off x="7198467" y="148245"/>
            <a:ext cx="4360951" cy="3226491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ческое лицо, начало, человек, 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18006D-9E07-CE8B-E294-12FFF219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b="7478"/>
          <a:stretch/>
        </p:blipFill>
        <p:spPr>
          <a:xfrm>
            <a:off x="7198467" y="3483952"/>
            <a:ext cx="4360951" cy="31280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FB86F3-F5D9-A660-04E1-55475D264FE6}"/>
              </a:ext>
            </a:extLst>
          </p:cNvPr>
          <p:cNvSpPr txBox="1"/>
          <p:nvPr/>
        </p:nvSpPr>
        <p:spPr>
          <a:xfrm>
            <a:off x="358956" y="5885922"/>
            <a:ext cx="668029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  <a:ea typeface="Calibri"/>
                <a:cs typeface="Calibri"/>
              </a:rPr>
              <a:t>Официальный сайт издательства: </a:t>
            </a:r>
            <a:r>
              <a:rPr lang="en-US" sz="2000" dirty="0">
                <a:latin typeface="Comic Sans MS" panose="030F0702030302020204" pitchFamily="66" charset="0"/>
                <a:ea typeface="Calibri"/>
                <a:cs typeface="Calibri"/>
                <a:hlinkClick r:id="rId4"/>
              </a:rPr>
              <a:t>https://eksmo.ru</a:t>
            </a:r>
            <a:endParaRPr lang="ru-RU" sz="2000" dirty="0">
              <a:latin typeface="Comic Sans MS" panose="030F0702030302020204" pitchFamily="66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137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127D4-00CD-D8F0-FCA4-C9E3F2927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6E48EB8-D399-C481-D4C3-A144517D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772" b="29914"/>
          <a:stretch>
            <a:fillRect/>
          </a:stretch>
        </p:blipFill>
        <p:spPr>
          <a:xfrm>
            <a:off x="0" y="1651672"/>
            <a:ext cx="5947350" cy="3681026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D849ED-CD08-9546-E61B-5FD46738DF3F}"/>
              </a:ext>
            </a:extLst>
          </p:cNvPr>
          <p:cNvSpPr txBox="1"/>
          <p:nvPr/>
        </p:nvSpPr>
        <p:spPr>
          <a:xfrm>
            <a:off x="5947350" y="1651672"/>
            <a:ext cx="6241602" cy="38010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Издательством поставлена важнейшая задача –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  <a:ea typeface="Calibri"/>
            </a:endParaRP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2000" u="sng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найти новаторские, креативные, а главное действенные </a:t>
            </a:r>
            <a:r>
              <a:rPr lang="en-US" sz="2000" u="sng" dirty="0" err="1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решения</a:t>
            </a:r>
            <a:r>
              <a:rPr lang="en-US" sz="2000" u="sng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 по </a:t>
            </a:r>
            <a:r>
              <a:rPr lang="en-US" sz="2000" u="sng" dirty="0" err="1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вовлечению</a:t>
            </a:r>
            <a:r>
              <a:rPr lang="en-US" sz="2000" u="sng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 детей к чтению</a:t>
            </a:r>
            <a:r>
              <a:rPr lang="ru-RU" sz="2000" u="sng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,</a:t>
            </a: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т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ак как на данный период, проблема отсутствия интереса к чтению у детей, является глобальной и нерешенной. 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Необходимо подходить к решению комплексно, 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      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ведь эту задачу невозможно решить за один год. 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           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В планах заказчика апробировать получившиеся идеи в нашем регионе, а в дальнейшем внедрить их в большинстве других регионов. 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6BC84E-996A-4291-100A-5E7CF6FB0F88}"/>
              </a:ext>
            </a:extLst>
          </p:cNvPr>
          <p:cNvSpPr txBox="1"/>
          <p:nvPr/>
        </p:nvSpPr>
        <p:spPr>
          <a:xfrm>
            <a:off x="8035029" y="635767"/>
            <a:ext cx="22081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ЗАДАЧА</a:t>
            </a:r>
          </a:p>
        </p:txBody>
      </p:sp>
    </p:spTree>
    <p:extLst>
      <p:ext uri="{BB962C8B-B14F-4D97-AF65-F5344CB8AC3E}">
        <p14:creationId xmlns:p14="http://schemas.microsoft.com/office/powerpoint/2010/main" val="1067376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3D78-2C3B-433C-6817-7AE7EB2EA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9EA6910-BA32-8093-F436-CF1073ED1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63" y="0"/>
            <a:ext cx="4160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63F3C99-F8A4-DA0D-CB24-945E2689F99A}"/>
              </a:ext>
            </a:extLst>
          </p:cNvPr>
          <p:cNvGrpSpPr/>
          <p:nvPr/>
        </p:nvGrpSpPr>
        <p:grpSpPr>
          <a:xfrm>
            <a:off x="4182037" y="1464409"/>
            <a:ext cx="2114713" cy="1113302"/>
            <a:chOff x="2314106" y="863"/>
            <a:chExt cx="1086729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C54ADADD-D910-2A87-18C5-02FA75E4643C}"/>
                </a:ext>
              </a:extLst>
            </p:cNvPr>
            <p:cNvSpPr/>
            <p:nvPr/>
          </p:nvSpPr>
          <p:spPr>
            <a:xfrm>
              <a:off x="2314106" y="863"/>
              <a:ext cx="1086729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5" name="Прямоугольник: скругленные углы 4">
              <a:extLst>
                <a:ext uri="{FF2B5EF4-FFF2-40B4-BE49-F238E27FC236}">
                  <a16:creationId xmlns:a16="http://schemas.microsoft.com/office/drawing/2014/main" id="{04156F8C-7678-F2BD-396B-A02FA1435F5E}"/>
                </a:ext>
              </a:extLst>
            </p:cNvPr>
            <p:cNvSpPr txBox="1"/>
            <p:nvPr/>
          </p:nvSpPr>
          <p:spPr>
            <a:xfrm>
              <a:off x="2344882" y="45888"/>
              <a:ext cx="1025177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Государство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C0E8913-B5B1-477D-F8E9-C407202CCBE8}"/>
              </a:ext>
            </a:extLst>
          </p:cNvPr>
          <p:cNvGrpSpPr/>
          <p:nvPr/>
        </p:nvGrpSpPr>
        <p:grpSpPr>
          <a:xfrm>
            <a:off x="4182037" y="3073292"/>
            <a:ext cx="2114713" cy="1113302"/>
            <a:chOff x="3615339" y="885393"/>
            <a:chExt cx="1156526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C66A4AAD-3214-25B4-C549-F2F2698CFAA9}"/>
                </a:ext>
              </a:extLst>
            </p:cNvPr>
            <p:cNvSpPr/>
            <p:nvPr/>
          </p:nvSpPr>
          <p:spPr>
            <a:xfrm>
              <a:off x="3615339" y="885393"/>
              <a:ext cx="1156526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22717"/>
                <a:satOff val="-171"/>
                <a:lumOff val="1137"/>
                <a:alphaOff val="0"/>
              </a:schemeClr>
            </a:fillRef>
            <a:effectRef idx="3">
              <a:schemeClr val="accent2">
                <a:hueOff val="322717"/>
                <a:satOff val="-171"/>
                <a:lumOff val="11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" name="Прямоугольник: скругленные углы 7">
              <a:extLst>
                <a:ext uri="{FF2B5EF4-FFF2-40B4-BE49-F238E27FC236}">
                  <a16:creationId xmlns:a16="http://schemas.microsoft.com/office/drawing/2014/main" id="{EE1544B2-0A81-ACC8-0700-CAFEAEB2C104}"/>
                </a:ext>
              </a:extLst>
            </p:cNvPr>
            <p:cNvSpPr txBox="1"/>
            <p:nvPr/>
          </p:nvSpPr>
          <p:spPr>
            <a:xfrm>
              <a:off x="3646115" y="916169"/>
              <a:ext cx="1094974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министерство просвещения </a:t>
              </a:r>
              <a:r>
                <a:rPr lang="en-US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​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C7C5A35-A576-27A8-9874-08F76E916BF4}"/>
              </a:ext>
            </a:extLst>
          </p:cNvPr>
          <p:cNvGrpSpPr/>
          <p:nvPr/>
        </p:nvGrpSpPr>
        <p:grpSpPr>
          <a:xfrm>
            <a:off x="4160839" y="4815010"/>
            <a:ext cx="2214596" cy="1113301"/>
            <a:chOff x="3722816" y="2073218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AA8ED9E0-A353-E3CA-0073-0BBB4C53D4EE}"/>
                </a:ext>
              </a:extLst>
            </p:cNvPr>
            <p:cNvSpPr/>
            <p:nvPr/>
          </p:nvSpPr>
          <p:spPr>
            <a:xfrm>
              <a:off x="3722816" y="2073218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645434"/>
                <a:satOff val="-342"/>
                <a:lumOff val="2274"/>
                <a:alphaOff val="0"/>
              </a:schemeClr>
            </a:fillRef>
            <a:effectRef idx="3">
              <a:schemeClr val="accent2">
                <a:hueOff val="645434"/>
                <a:satOff val="-342"/>
                <a:lumOff val="227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1" name="Прямоугольник: скругленные углы 9">
              <a:extLst>
                <a:ext uri="{FF2B5EF4-FFF2-40B4-BE49-F238E27FC236}">
                  <a16:creationId xmlns:a16="http://schemas.microsoft.com/office/drawing/2014/main" id="{D1F40771-2C4D-1E11-F0CA-6B039AD55309}"/>
                </a:ext>
              </a:extLst>
            </p:cNvPr>
            <p:cNvSpPr txBox="1"/>
            <p:nvPr/>
          </p:nvSpPr>
          <p:spPr>
            <a:xfrm>
              <a:off x="3753592" y="2103994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Авторы</a:t>
              </a:r>
              <a:r>
                <a:rPr lang="en-US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​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7FFB2B0-86C9-90E3-3459-018176A99511}"/>
              </a:ext>
            </a:extLst>
          </p:cNvPr>
          <p:cNvGrpSpPr/>
          <p:nvPr/>
        </p:nvGrpSpPr>
        <p:grpSpPr>
          <a:xfrm>
            <a:off x="769933" y="3127638"/>
            <a:ext cx="2114713" cy="1084117"/>
            <a:chOff x="2372506" y="2971927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B6E6100A-CBD2-B9AA-2D10-E30096536F87}"/>
                </a:ext>
              </a:extLst>
            </p:cNvPr>
            <p:cNvSpPr/>
            <p:nvPr/>
          </p:nvSpPr>
          <p:spPr>
            <a:xfrm>
              <a:off x="2372506" y="2971927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968150"/>
                <a:satOff val="-514"/>
                <a:lumOff val="3411"/>
                <a:alphaOff val="0"/>
              </a:schemeClr>
            </a:fillRef>
            <a:effectRef idx="3">
              <a:schemeClr val="accent2">
                <a:hueOff val="968150"/>
                <a:satOff val="-514"/>
                <a:lumOff val="341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9" name="Прямоугольник: скругленные углы 12">
              <a:extLst>
                <a:ext uri="{FF2B5EF4-FFF2-40B4-BE49-F238E27FC236}">
                  <a16:creationId xmlns:a16="http://schemas.microsoft.com/office/drawing/2014/main" id="{59B5B587-902C-6B5F-8A3A-D290E91AC82F}"/>
                </a:ext>
              </a:extLst>
            </p:cNvPr>
            <p:cNvSpPr txBox="1"/>
            <p:nvPr/>
          </p:nvSpPr>
          <p:spPr>
            <a:xfrm>
              <a:off x="2403282" y="3002703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Школы </a:t>
              </a:r>
              <a:r>
                <a:rPr lang="en-US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​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5CB73D7-D510-47AA-8151-B7856ECF7641}"/>
              </a:ext>
            </a:extLst>
          </p:cNvPr>
          <p:cNvGrpSpPr/>
          <p:nvPr/>
        </p:nvGrpSpPr>
        <p:grpSpPr>
          <a:xfrm>
            <a:off x="778195" y="4790867"/>
            <a:ext cx="2106451" cy="1092421"/>
            <a:chOff x="1050555" y="2101573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F084753E-84EC-2788-BC57-B080EF1E4DCF}"/>
                </a:ext>
              </a:extLst>
            </p:cNvPr>
            <p:cNvSpPr/>
            <p:nvPr/>
          </p:nvSpPr>
          <p:spPr>
            <a:xfrm>
              <a:off x="1050555" y="2101573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290867"/>
                <a:satOff val="-685"/>
                <a:lumOff val="4548"/>
                <a:alphaOff val="0"/>
              </a:schemeClr>
            </a:fillRef>
            <a:effectRef idx="3">
              <a:schemeClr val="accent2">
                <a:hueOff val="1290867"/>
                <a:satOff val="-685"/>
                <a:lumOff val="454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7" name="Прямоугольник: скругленные углы 15">
              <a:extLst>
                <a:ext uri="{FF2B5EF4-FFF2-40B4-BE49-F238E27FC236}">
                  <a16:creationId xmlns:a16="http://schemas.microsoft.com/office/drawing/2014/main" id="{2A1407CA-6F9C-3CC6-166F-302CB94205DE}"/>
                </a:ext>
              </a:extLst>
            </p:cNvPr>
            <p:cNvSpPr txBox="1"/>
            <p:nvPr/>
          </p:nvSpPr>
          <p:spPr>
            <a:xfrm>
              <a:off x="1081331" y="2132349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Родители</a:t>
              </a:r>
              <a:r>
                <a:rPr lang="en-US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​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2B8BCDF-353D-3A4A-66E0-42435EBDA60E}"/>
              </a:ext>
            </a:extLst>
          </p:cNvPr>
          <p:cNvGrpSpPr/>
          <p:nvPr/>
        </p:nvGrpSpPr>
        <p:grpSpPr>
          <a:xfrm>
            <a:off x="778195" y="1464410"/>
            <a:ext cx="2106451" cy="1084116"/>
            <a:chOff x="986764" y="903541"/>
            <a:chExt cx="969930" cy="630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403C81F4-77E7-84EA-1FAF-5AACB5604DB7}"/>
                </a:ext>
              </a:extLst>
            </p:cNvPr>
            <p:cNvSpPr/>
            <p:nvPr/>
          </p:nvSpPr>
          <p:spPr>
            <a:xfrm>
              <a:off x="986764" y="903541"/>
              <a:ext cx="969930" cy="630455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613584"/>
                <a:satOff val="-856"/>
                <a:lumOff val="5685"/>
                <a:alphaOff val="0"/>
              </a:schemeClr>
            </a:fillRef>
            <a:effectRef idx="3">
              <a:schemeClr val="accent2">
                <a:hueOff val="1613584"/>
                <a:satOff val="-856"/>
                <a:lumOff val="568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200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5" name="Прямоугольник: скругленные углы 17">
              <a:extLst>
                <a:ext uri="{FF2B5EF4-FFF2-40B4-BE49-F238E27FC236}">
                  <a16:creationId xmlns:a16="http://schemas.microsoft.com/office/drawing/2014/main" id="{BE31C382-4FC0-A819-197B-01CB1A37C49A}"/>
                </a:ext>
              </a:extLst>
            </p:cNvPr>
            <p:cNvSpPr txBox="1"/>
            <p:nvPr/>
          </p:nvSpPr>
          <p:spPr>
            <a:xfrm>
              <a:off x="1017540" y="934317"/>
              <a:ext cx="908378" cy="5689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0" i="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Дети</a:t>
              </a:r>
              <a:endParaRPr lang="en-US" sz="2000" kern="1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49E77DA-1EB5-7473-448D-F3C5CA9325BC}"/>
              </a:ext>
            </a:extLst>
          </p:cNvPr>
          <p:cNvSpPr txBox="1"/>
          <p:nvPr/>
        </p:nvSpPr>
        <p:spPr>
          <a:xfrm>
            <a:off x="778195" y="202475"/>
            <a:ext cx="64689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ПОЛЬЗОВАТЕЛИ ЗАКАЗЧИКА</a:t>
            </a:r>
          </a:p>
        </p:txBody>
      </p:sp>
    </p:spTree>
    <p:extLst>
      <p:ext uri="{BB962C8B-B14F-4D97-AF65-F5344CB8AC3E}">
        <p14:creationId xmlns:p14="http://schemas.microsoft.com/office/powerpoint/2010/main" val="37167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51D850-7292-5C5D-95D0-87B0C61B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03D5D-0C27-35E3-8104-FFCF8B941049}"/>
              </a:ext>
            </a:extLst>
          </p:cNvPr>
          <p:cNvSpPr txBox="1"/>
          <p:nvPr/>
        </p:nvSpPr>
        <p:spPr>
          <a:xfrm>
            <a:off x="6568015" y="158706"/>
            <a:ext cx="47638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000" dirty="0" err="1">
                <a:solidFill>
                  <a:srgbClr val="FF0066"/>
                </a:solidFill>
                <a:latin typeface="Comic Sans MS" panose="030F0702030302020204" pitchFamily="66" charset="0"/>
              </a:rPr>
              <a:t>Пожелания</a:t>
            </a:r>
            <a:r>
              <a:rPr lang="en-US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 </a:t>
            </a:r>
            <a:r>
              <a:rPr lang="en-US" sz="3000" dirty="0" err="1">
                <a:solidFill>
                  <a:srgbClr val="FF0066"/>
                </a:solidFill>
                <a:latin typeface="Comic Sans MS" panose="030F0702030302020204" pitchFamily="66" charset="0"/>
              </a:rPr>
              <a:t>заказчика</a:t>
            </a:r>
            <a:endParaRPr lang="en-US" sz="30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88A73E-F332-6F37-746F-6D6E2FAA7CFB}"/>
              </a:ext>
            </a:extLst>
          </p:cNvPr>
          <p:cNvSpPr txBox="1"/>
          <p:nvPr/>
        </p:nvSpPr>
        <p:spPr>
          <a:xfrm>
            <a:off x="5566067" y="784006"/>
            <a:ext cx="60732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Заказчику хочется не просто пробудить интерес к чтению у детей, а добиться целого культурного движения, на котором будет строиться будущее поколение.</a:t>
            </a:r>
          </a:p>
        </p:txBody>
      </p:sp>
      <p:graphicFrame>
        <p:nvGraphicFramePr>
          <p:cNvPr id="5129" name="TextBox 10">
            <a:extLst>
              <a:ext uri="{FF2B5EF4-FFF2-40B4-BE49-F238E27FC236}">
                <a16:creationId xmlns:a16="http://schemas.microsoft.com/office/drawing/2014/main" id="{FC03768F-D8A9-1A77-E9A6-608A1E6353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4317582"/>
              </p:ext>
            </p:extLst>
          </p:nvPr>
        </p:nvGraphicFramePr>
        <p:xfrm>
          <a:off x="5604580" y="2615281"/>
          <a:ext cx="6252183" cy="345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6" name="Picture 6">
            <a:extLst>
              <a:ext uri="{FF2B5EF4-FFF2-40B4-BE49-F238E27FC236}">
                <a16:creationId xmlns:a16="http://schemas.microsoft.com/office/drawing/2014/main" id="{BD528927-535B-BB67-B10C-3AA39520F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72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789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A3E79-F942-0177-41B4-30B9C7F40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C5947-17B9-DF09-2608-E983E5300ADF}"/>
              </a:ext>
            </a:extLst>
          </p:cNvPr>
          <p:cNvSpPr txBox="1"/>
          <p:nvPr/>
        </p:nvSpPr>
        <p:spPr>
          <a:xfrm>
            <a:off x="477070" y="264779"/>
            <a:ext cx="5387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Как </a:t>
            </a:r>
            <a:r>
              <a:rPr lang="en-US" sz="4000" dirty="0" err="1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уже</a:t>
            </a:r>
            <a:r>
              <a:rPr lang="en-US" sz="4000" dirty="0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решается</a:t>
            </a:r>
            <a:r>
              <a:rPr lang="en-US" sz="4000" dirty="0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 проблема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36EE6BF-2EBB-A867-0FFA-38D3C29F3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r="6326" b="1"/>
          <a:stretch/>
        </p:blipFill>
        <p:spPr bwMode="auto">
          <a:xfrm>
            <a:off x="6621294" y="1353625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55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extBox 1">
            <a:extLst>
              <a:ext uri="{FF2B5EF4-FFF2-40B4-BE49-F238E27FC236}">
                <a16:creationId xmlns:a16="http://schemas.microsoft.com/office/drawing/2014/main" id="{5B8D7522-2F28-C94A-2AD2-8FF109C5FB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073710"/>
              </p:ext>
            </p:extLst>
          </p:nvPr>
        </p:nvGraphicFramePr>
        <p:xfrm>
          <a:off x="477070" y="1929197"/>
          <a:ext cx="5387502" cy="4001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1901F1F-5292-7A8D-94A2-492A55A760FF}"/>
              </a:ext>
            </a:extLst>
          </p:cNvPr>
          <p:cNvSpPr/>
          <p:nvPr/>
        </p:nvSpPr>
        <p:spPr>
          <a:xfrm>
            <a:off x="499228" y="5038875"/>
            <a:ext cx="5387501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5">
              <a:hueOff val="-12152150"/>
              <a:satOff val="-826"/>
              <a:lumOff val="1961"/>
              <a:alphaOff val="0"/>
            </a:schemeClr>
          </a:lnRef>
          <a:fillRef idx="1">
            <a:schemeClr val="accent5">
              <a:hueOff val="-12152150"/>
              <a:satOff val="-826"/>
              <a:lumOff val="1961"/>
              <a:alphaOff val="0"/>
            </a:schemeClr>
          </a:fillRef>
          <a:effectRef idx="0">
            <a:schemeClr val="accent5">
              <a:hueOff val="-12152150"/>
              <a:satOff val="-826"/>
              <a:lumOff val="1961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28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83705-5AE5-8628-DC82-291F0AD3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9">
            <a:extLst>
              <a:ext uri="{FF2B5EF4-FFF2-40B4-BE49-F238E27FC236}">
                <a16:creationId xmlns:a16="http://schemas.microsoft.com/office/drawing/2014/main" id="{B729967A-C7E7-5C51-6F23-CEB8765D8552}"/>
              </a:ext>
            </a:extLst>
          </p:cNvPr>
          <p:cNvSpPr txBox="1">
            <a:spLocks/>
          </p:cNvSpPr>
          <p:nvPr/>
        </p:nvSpPr>
        <p:spPr>
          <a:xfrm>
            <a:off x="174071" y="161747"/>
            <a:ext cx="4174010" cy="77261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F0066"/>
                </a:solidFill>
                <a:latin typeface="Comic Sans MS" panose="030F0702030302020204" pitchFamily="66" charset="0"/>
              </a:rPr>
              <a:t>О проекте</a:t>
            </a:r>
            <a:endParaRPr lang="en-US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345411-CC32-B1FB-C235-CA6CFFC54FE5}"/>
              </a:ext>
            </a:extLst>
          </p:cNvPr>
          <p:cNvSpPr txBox="1"/>
          <p:nvPr/>
        </p:nvSpPr>
        <p:spPr>
          <a:xfrm>
            <a:off x="235661" y="934366"/>
            <a:ext cx="4336340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dirty="0">
                <a:solidFill>
                  <a:srgbClr val="282828"/>
                </a:solidFill>
                <a:latin typeface="Comic Sans MS" panose="030F0702030302020204" pitchFamily="66" charset="0"/>
              </a:rPr>
              <a:t>М</a:t>
            </a:r>
            <a:r>
              <a:rPr lang="ru-RU" sz="24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арафон чтения и знаний «С книгой дружу»!</a:t>
            </a:r>
          </a:p>
          <a:p>
            <a:pPr algn="ctr"/>
            <a:r>
              <a:rPr lang="ru-RU" sz="2400" dirty="0">
                <a:solidFill>
                  <a:srgbClr val="282828"/>
                </a:solidFill>
                <a:latin typeface="Comic Sans MS" panose="030F0702030302020204" pitchFamily="66" charset="0"/>
              </a:rPr>
              <a:t>01.09.2025 г – </a:t>
            </a:r>
            <a:r>
              <a:rPr lang="ru-RU" sz="24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30.06.2026г</a:t>
            </a:r>
            <a:endParaRPr lang="en-US" sz="2400" b="0" i="0" dirty="0">
              <a:solidFill>
                <a:srgbClr val="282828"/>
              </a:solidFill>
              <a:effectLst/>
              <a:latin typeface="Comic Sans MS" panose="030F0702030302020204" pitchFamily="66" charset="0"/>
            </a:endParaRPr>
          </a:p>
          <a:p>
            <a:pPr algn="just"/>
            <a:endParaRPr lang="ru-RU" sz="2400" b="0" i="0" dirty="0">
              <a:solidFill>
                <a:srgbClr val="282828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8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объединит множество разноформатных просветительских событий, которые будут направлены на повышение мотивации к развитию и чтению, популяризацию знаний и поддержку литературного творчества среди детей и подростков. </a:t>
            </a:r>
            <a:endParaRPr lang="ru-RU" dirty="0">
              <a:latin typeface="Comic Sans MS" panose="030F0702030302020204" pitchFamily="66" charset="0"/>
            </a:endParaRPr>
          </a:p>
          <a:p>
            <a:pPr algn="just"/>
            <a:r>
              <a:rPr lang="ru-RU" sz="18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 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D066C69-5BF6-CC53-E2D6-B848A3356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46" y="4226994"/>
            <a:ext cx="3769570" cy="263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02D68E41-74F8-427C-728E-C73D76540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8244" r="7256" b="14265"/>
          <a:stretch/>
        </p:blipFill>
        <p:spPr bwMode="auto">
          <a:xfrm>
            <a:off x="7052647" y="1"/>
            <a:ext cx="3910426" cy="296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4F8B94-9245-692C-D9F0-3731DE83E068}"/>
              </a:ext>
            </a:extLst>
          </p:cNvPr>
          <p:cNvSpPr txBox="1"/>
          <p:nvPr/>
        </p:nvSpPr>
        <p:spPr>
          <a:xfrm>
            <a:off x="6216021" y="3090490"/>
            <a:ext cx="5583677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ru-RU" sz="2000" b="0" i="0" u="sng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Марафон</a:t>
            </a:r>
            <a:r>
              <a:rPr lang="ru-RU" sz="2000" u="sng" dirty="0">
                <a:solidFill>
                  <a:srgbClr val="282828"/>
                </a:solidFill>
                <a:latin typeface="Comic Sans MS" panose="030F0702030302020204" pitchFamily="66" charset="0"/>
              </a:rPr>
              <a:t> состоит из:</a:t>
            </a:r>
          </a:p>
          <a:p>
            <a:pPr marL="0" indent="0" algn="ctr">
              <a:spcAft>
                <a:spcPts val="600"/>
              </a:spcAft>
              <a:buNone/>
            </a:pPr>
            <a:endParaRPr lang="ru-RU" sz="2000" u="sng" dirty="0">
              <a:solidFill>
                <a:srgbClr val="282828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Онлайн пространство </a:t>
            </a:r>
            <a:r>
              <a:rPr lang="en-US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VK</a:t>
            </a:r>
            <a:r>
              <a:rPr lang="ru-RU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, телеграм;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282828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282828"/>
                </a:solidFill>
                <a:latin typeface="Comic Sans MS" panose="030F0702030302020204" pitchFamily="66" charset="0"/>
              </a:rPr>
              <a:t>Школьный литературный клуб;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282828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Литературные клубы для детей;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000" b="0" i="0" dirty="0">
              <a:solidFill>
                <a:srgbClr val="282828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Литературный Фестиваль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282828"/>
              </a:solidFill>
              <a:latin typeface="Comic Sans MS" panose="030F0702030302020204" pitchFamily="66" charset="0"/>
              <a:ea typeface="Brygada 1918" pitchFamily="34" charset="-122"/>
              <a:cs typeface="Brygada 1918" pitchFamily="34" charset="-120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A8EBBF7-454C-C3ED-CEC3-7E23D65DE6B0}"/>
              </a:ext>
            </a:extLst>
          </p:cNvPr>
          <p:cNvSpPr/>
          <p:nvPr/>
        </p:nvSpPr>
        <p:spPr>
          <a:xfrm>
            <a:off x="6216021" y="4487643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EF22F0D-9057-F176-B18C-62EA1120F432}"/>
              </a:ext>
            </a:extLst>
          </p:cNvPr>
          <p:cNvSpPr/>
          <p:nvPr/>
        </p:nvSpPr>
        <p:spPr>
          <a:xfrm>
            <a:off x="6216022" y="5233430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976576E-4696-7693-E13F-3E6A11974073}"/>
              </a:ext>
            </a:extLst>
          </p:cNvPr>
          <p:cNvSpPr/>
          <p:nvPr/>
        </p:nvSpPr>
        <p:spPr>
          <a:xfrm>
            <a:off x="6216021" y="6045618"/>
            <a:ext cx="5387501" cy="0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828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B14C8-645C-0EFE-7DD7-9AA01752C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508618D7-C560-BF79-8863-53FCB2D7F0FD}"/>
              </a:ext>
            </a:extLst>
          </p:cNvPr>
          <p:cNvSpPr/>
          <p:nvPr/>
        </p:nvSpPr>
        <p:spPr>
          <a:xfrm>
            <a:off x="1756248" y="4710379"/>
            <a:ext cx="4902741" cy="1815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2EA2D1-A01F-DA56-F124-BB4692AE8DC4}"/>
              </a:ext>
            </a:extLst>
          </p:cNvPr>
          <p:cNvSpPr txBox="1"/>
          <p:nvPr/>
        </p:nvSpPr>
        <p:spPr>
          <a:xfrm>
            <a:off x="615274" y="87830"/>
            <a:ext cx="5665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0" i="0" dirty="0">
                <a:solidFill>
                  <a:srgbClr val="FF0066"/>
                </a:solidFill>
                <a:effectLst/>
                <a:latin typeface="Comic Sans MS" panose="030F0702030302020204" pitchFamily="66" charset="0"/>
              </a:rPr>
              <a:t>Онлайн пространство в</a:t>
            </a:r>
          </a:p>
          <a:p>
            <a:pPr algn="ctr"/>
            <a:r>
              <a:rPr lang="en-US" sz="3000" b="0" i="0" dirty="0">
                <a:solidFill>
                  <a:srgbClr val="FF0066"/>
                </a:solidFill>
                <a:effectLst/>
                <a:latin typeface="Comic Sans MS" panose="030F0702030302020204" pitchFamily="66" charset="0"/>
              </a:rPr>
              <a:t>VK</a:t>
            </a:r>
            <a:r>
              <a:rPr lang="ru-RU" sz="3000" b="0" i="0" dirty="0">
                <a:solidFill>
                  <a:srgbClr val="FF0066"/>
                </a:solidFill>
                <a:effectLst/>
                <a:latin typeface="Comic Sans MS" panose="030F0702030302020204" pitchFamily="66" charset="0"/>
              </a:rPr>
              <a:t>, Сферум, Телеграм</a:t>
            </a:r>
            <a:endParaRPr lang="ru-RU" sz="3000" dirty="0">
              <a:solidFill>
                <a:srgbClr val="FF006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EAFB66-9743-93F9-08B4-66C734551CED}"/>
              </a:ext>
            </a:extLst>
          </p:cNvPr>
          <p:cNvSpPr txBox="1"/>
          <p:nvPr/>
        </p:nvSpPr>
        <p:spPr>
          <a:xfrm>
            <a:off x="1831231" y="1103493"/>
            <a:ext cx="323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82828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#</a:t>
            </a:r>
            <a:r>
              <a:rPr lang="ru-RU" sz="20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читающеепоколение</a:t>
            </a:r>
            <a:endParaRPr lang="ru-RU" sz="2000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BCA4AE29-0F1C-F8B5-C001-33E21ADCE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45" y="0"/>
            <a:ext cx="3684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59B7BD-C20D-00E9-CE8B-1F652C6A8729}"/>
              </a:ext>
            </a:extLst>
          </p:cNvPr>
          <p:cNvSpPr txBox="1"/>
          <p:nvPr/>
        </p:nvSpPr>
        <p:spPr>
          <a:xfrm>
            <a:off x="260700" y="1634151"/>
            <a:ext cx="767707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Цель: 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повысить интерес детей (7-14 лет) к чтению книг посредством интерактивных форматов в онлайн пространстве.</a:t>
            </a:r>
          </a:p>
          <a:p>
            <a:pPr algn="just"/>
            <a:endParaRPr lang="ru-RU" sz="1600" dirty="0">
              <a:solidFill>
                <a:srgbClr val="282828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ru-RU" sz="1600" b="1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Задачи: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создать доступные и увлекательные онлайн-форматы взаимодействия с книгами,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организовать пространство для общения сверстников вокруг книги,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привлечь родителей и педагогов к совместному чтению и обсуждению книг,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о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беспечить массовый охват участников через популярные соцсети и мессенджеры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2EC20-45B1-D30B-AF4B-9175B4553AFD}"/>
              </a:ext>
            </a:extLst>
          </p:cNvPr>
          <p:cNvSpPr txBox="1"/>
          <p:nvPr/>
        </p:nvSpPr>
        <p:spPr>
          <a:xfrm>
            <a:off x="1831231" y="4710379"/>
            <a:ext cx="50595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Совместное онлайн чтение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Конкурс мини пересказ </a:t>
            </a:r>
            <a:r>
              <a:rPr lang="en-US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#</a:t>
            </a: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читайиперескажи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К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онкурс рецензий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Фотоконкурс «герой моей книги»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Ч</a:t>
            </a:r>
            <a:r>
              <a:rPr lang="ru-RU" sz="1600" b="0" i="0" dirty="0">
                <a:solidFill>
                  <a:srgbClr val="282828"/>
                </a:solidFill>
                <a:effectLst/>
                <a:latin typeface="Comic Sans MS" panose="030F0702030302020204" pitchFamily="66" charset="0"/>
              </a:rPr>
              <a:t>итаем 21 день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Рефлексивные пятницы «что я прочитал»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82828"/>
                </a:solidFill>
                <a:latin typeface="Comic Sans MS" panose="030F0702030302020204" pitchFamily="66" charset="0"/>
              </a:rPr>
              <a:t>Онлайн-флешмоб #Читаюкаждыйдень</a:t>
            </a:r>
            <a:endParaRPr lang="ru-RU" sz="1600" b="0" i="0" dirty="0">
              <a:solidFill>
                <a:srgbClr val="282828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11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4B98F-6832-AB9C-1963-793EAD573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780717D-E259-B2AD-4247-434FD7BE102D}"/>
              </a:ext>
            </a:extLst>
          </p:cNvPr>
          <p:cNvSpPr/>
          <p:nvPr/>
        </p:nvSpPr>
        <p:spPr>
          <a:xfrm>
            <a:off x="4068566" y="1444376"/>
            <a:ext cx="7380890" cy="1815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Изображение пина-истории">
            <a:extLst>
              <a:ext uri="{FF2B5EF4-FFF2-40B4-BE49-F238E27FC236}">
                <a16:creationId xmlns:a16="http://schemas.microsoft.com/office/drawing/2014/main" id="{71834F24-E3CE-8DC3-EF5E-6E6C51A4F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59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2DB3B5-9580-8A4C-1C8B-4ACEC13889FC}"/>
              </a:ext>
            </a:extLst>
          </p:cNvPr>
          <p:cNvSpPr txBox="1"/>
          <p:nvPr/>
        </p:nvSpPr>
        <p:spPr>
          <a:xfrm>
            <a:off x="4068567" y="157303"/>
            <a:ext cx="82563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3000" dirty="0" err="1">
                <a:solidFill>
                  <a:srgbClr val="FF0066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Школьный</a:t>
            </a:r>
            <a:r>
              <a:rPr lang="en-US" sz="3000" dirty="0">
                <a:solidFill>
                  <a:srgbClr val="FF0066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 Литературный Клуб: </a:t>
            </a:r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Книголюб</a:t>
            </a:r>
            <a:endParaRPr lang="en-US" sz="30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FBB27-409E-3F35-7CB9-E7287803C962}"/>
              </a:ext>
            </a:extLst>
          </p:cNvPr>
          <p:cNvSpPr txBox="1"/>
          <p:nvPr/>
        </p:nvSpPr>
        <p:spPr>
          <a:xfrm>
            <a:off x="4068566" y="803501"/>
            <a:ext cx="6729135" cy="429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Цель клуба — воспитать любовь к чтению и творчеству.</a:t>
            </a:r>
            <a:endParaRPr lang="ru-RU" sz="1800" dirty="0">
              <a:latin typeface="Comic Sans MS" panose="030F0702030302020204" pitchFamily="66" charset="0"/>
              <a:ea typeface="Brygada 1918" pitchFamily="34" charset="-122"/>
              <a:cs typeface="Brygada 1918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39CB91-5C5E-9891-BD94-10221053DA67}"/>
              </a:ext>
            </a:extLst>
          </p:cNvPr>
          <p:cNvSpPr txBox="1"/>
          <p:nvPr/>
        </p:nvSpPr>
        <p:spPr>
          <a:xfrm>
            <a:off x="4068566" y="1536709"/>
            <a:ext cx="72714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Обсуждение книг. </a:t>
            </a: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Читаем классику и современную литературу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Творческие вечера. </a:t>
            </a: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Чтение стихов и прозы собственного сочинения</a:t>
            </a:r>
            <a:endParaRPr lang="ru-RU" sz="1600" dirty="0">
              <a:latin typeface="Comic Sans MS" panose="030F0702030302020204" pitchFamily="66" charset="0"/>
              <a:ea typeface="Brygada 1918" pitchFamily="34" charset="-122"/>
              <a:cs typeface="Brygada 1918" pitchFamily="34" charset="-12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Театральные постановки</a:t>
            </a:r>
            <a:r>
              <a:rPr lang="ru-RU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. </a:t>
            </a:r>
            <a:r>
              <a:rPr 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Инсценировка любимых произведений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 Semi Bold" pitchFamily="34" charset="-122"/>
              </a:rPr>
              <a:t>Участие в Онлайн пространстве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 Semi Bold" pitchFamily="34" charset="-122"/>
              </a:rPr>
              <a:t>Волонтерство. </a:t>
            </a:r>
            <a:r>
              <a:rPr lang="ru-RU" sz="1600" dirty="0">
                <a:solidFill>
                  <a:srgbClr val="000000"/>
                </a:solidFill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Привлечение младших школьников к чтению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E4D3EE-C833-9EEA-6C24-DCFC9B5BF847}"/>
              </a:ext>
            </a:extLst>
          </p:cNvPr>
          <p:cNvSpPr txBox="1"/>
          <p:nvPr/>
        </p:nvSpPr>
        <p:spPr>
          <a:xfrm>
            <a:off x="4068566" y="3471977"/>
            <a:ext cx="738089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Школьная доска почета:</a:t>
            </a:r>
            <a:r>
              <a:rPr lang="en-US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 Наши Достижения: Мы Гордимся!</a:t>
            </a:r>
            <a:endParaRPr lang="ru-RU" dirty="0">
              <a:latin typeface="Comic Sans MS" panose="030F0702030302020204" pitchFamily="66" charset="0"/>
              <a:ea typeface="Brygada 1918 Semi Bold" pitchFamily="34" charset="-122"/>
              <a:cs typeface="Brygada 1918 Semi Bold" pitchFamily="34" charset="-12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Победы в школьных и городских конкурсах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Публикации в школьной газете и журнале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Организация благотворительных событий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Участники Клуба: Знакомьтесь!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C5B0D5-BAF2-2001-E204-166C9C6E71EE}"/>
              </a:ext>
            </a:extLst>
          </p:cNvPr>
          <p:cNvSpPr txBox="1"/>
          <p:nvPr/>
        </p:nvSpPr>
        <p:spPr>
          <a:xfrm>
            <a:off x="4068566" y="5592834"/>
            <a:ext cx="7949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Сотрудничество и взаимодействие с другими школьными клубами:</a:t>
            </a:r>
          </a:p>
          <a:p>
            <a:pPr algn="ctr"/>
            <a:r>
              <a:rPr lang="ru-RU" dirty="0">
                <a:latin typeface="Comic Sans MS" panose="030F0702030302020204" pitchFamily="66" charset="0"/>
                <a:ea typeface="Brygada 1918 Semi Bold" pitchFamily="34" charset="-122"/>
              </a:rPr>
              <a:t>проведение совместных мероприятий, конкурсов, литературных посиделок, встреч с авторами книг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163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10AA0C0-D7CF-028C-CAC6-7FF228D49F92}"/>
              </a:ext>
            </a:extLst>
          </p:cNvPr>
          <p:cNvSpPr/>
          <p:nvPr/>
        </p:nvSpPr>
        <p:spPr>
          <a:xfrm>
            <a:off x="4617852" y="2451771"/>
            <a:ext cx="7380890" cy="41342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0C537-02C1-2223-FBAF-0FE5F229AA00}"/>
              </a:ext>
            </a:extLst>
          </p:cNvPr>
          <p:cNvSpPr txBox="1"/>
          <p:nvPr/>
        </p:nvSpPr>
        <p:spPr>
          <a:xfrm>
            <a:off x="4513635" y="81566"/>
            <a:ext cx="75893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F0066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Литературный Клуб</a:t>
            </a:r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 «Мой друг - книга»</a:t>
            </a:r>
            <a:endParaRPr lang="en-US" sz="30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9573CF-36FD-6BC7-DDCF-52FBDD155C65}"/>
              </a:ext>
            </a:extLst>
          </p:cNvPr>
          <p:cNvSpPr txBox="1"/>
          <p:nvPr/>
        </p:nvSpPr>
        <p:spPr>
          <a:xfrm>
            <a:off x="4790126" y="805166"/>
            <a:ext cx="703634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effectLst/>
                <a:latin typeface="Comic Sans MS" panose="030F0702030302020204" pitchFamily="66" charset="0"/>
              </a:rPr>
              <a:t>Место проведения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: библиотеки города</a:t>
            </a:r>
            <a:r>
              <a:rPr lang="ru-RU" sz="1600" dirty="0">
                <a:latin typeface="Comic Sans MS" panose="030F0702030302020204" pitchFamily="66" charset="0"/>
              </a:rPr>
              <a:t>/ 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социальные помещения/ кафе/ лофт/ коворкинги</a:t>
            </a:r>
            <a:endParaRPr lang="en-US" sz="1600" b="0" i="0" dirty="0">
              <a:effectLst/>
              <a:latin typeface="Comic Sans MS" panose="030F0702030302020204" pitchFamily="66" charset="0"/>
            </a:endParaRPr>
          </a:p>
          <a:p>
            <a:pPr algn="just">
              <a:spcAft>
                <a:spcPts val="600"/>
              </a:spcAft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Цель: 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Развитие интереса к чтению, формирование литературного вкуса и культуры общения через совместное обсуждение книг, творчество и популяризацию литературы.</a:t>
            </a:r>
            <a:endParaRPr lang="ru-RU" sz="1600" dirty="0">
              <a:latin typeface="Comic Sans MS" panose="030F0702030302020204" pitchFamily="66" charset="0"/>
            </a:endParaRPr>
          </a:p>
          <a:p>
            <a:pPr algn="just"/>
            <a:endParaRPr lang="ru-RU" sz="1600" dirty="0">
              <a:latin typeface="Comic Sans MS" panose="030F0702030302020204" pitchFamily="66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2855811-D6AC-2D3F-4333-87DD5445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35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246C8E-197E-CB48-C3CE-2D8A6DB4FE08}"/>
              </a:ext>
            </a:extLst>
          </p:cNvPr>
          <p:cNvSpPr txBox="1"/>
          <p:nvPr/>
        </p:nvSpPr>
        <p:spPr>
          <a:xfrm>
            <a:off x="4597941" y="2649355"/>
            <a:ext cx="7420712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Книжные обсуждения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регулярные встречи с разбором произведения.</a:t>
            </a:r>
            <a:endParaRPr lang="en-US" sz="1600" b="0" i="0" dirty="0">
              <a:effectLst/>
              <a:latin typeface="Comic Sans MS" panose="030F0702030302020204" pitchFamily="66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Литературные гостиные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тематические вечера, посвящённые определённому автору или жанру.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Читки и инсценировки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чтение по ролям, небольшие постановки по мотивам книг.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Творческие мастерские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написание рассказов, стихов, создание книжных закладок, иллюстраций.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Встречи с писателями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онлайн или офлайн-диалоги с авторами.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Книжные квизы и викторины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Буккроссинг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обмен книгами между участниками.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Флешмобы и челленджи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например, «Неделя чтения», «Книга дня».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i="0" dirty="0">
                <a:effectLst/>
                <a:latin typeface="Comic Sans MS" panose="030F0702030302020204" pitchFamily="66" charset="0"/>
              </a:rPr>
              <a:t>Литературные экскурсии</a:t>
            </a:r>
            <a:r>
              <a:rPr lang="ru-RU" sz="1600" b="0" i="0" dirty="0">
                <a:effectLst/>
                <a:latin typeface="Comic Sans MS" panose="030F0702030302020204" pitchFamily="66" charset="0"/>
              </a:rPr>
              <a:t> – посещение библиотек, музеев писателей.</a:t>
            </a:r>
          </a:p>
        </p:txBody>
      </p:sp>
    </p:spTree>
    <p:extLst>
      <p:ext uri="{BB962C8B-B14F-4D97-AF65-F5344CB8AC3E}">
        <p14:creationId xmlns:p14="http://schemas.microsoft.com/office/powerpoint/2010/main" val="3492413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6DF2A-59DA-EAB3-9647-DA800135F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5500E-0426-BB8A-3BD9-15202349EF44}"/>
              </a:ext>
            </a:extLst>
          </p:cNvPr>
          <p:cNvSpPr txBox="1"/>
          <p:nvPr/>
        </p:nvSpPr>
        <p:spPr>
          <a:xfrm>
            <a:off x="128820" y="64717"/>
            <a:ext cx="75973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Литературный Фестиваль в Ботаническом Саду: "Я с Книгой Дружу</a:t>
            </a:r>
            <a:r>
              <a:rPr lang="en-US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”</a:t>
            </a:r>
            <a:endParaRPr lang="ru-RU" sz="30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204BCD08-78DC-DD52-B7C5-AB4DC327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209" y="0"/>
            <a:ext cx="4662791" cy="68556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1F62AD-5623-AA8D-3AD4-B8EA4F67EF3C}"/>
              </a:ext>
            </a:extLst>
          </p:cNvPr>
          <p:cNvSpPr txBox="1"/>
          <p:nvPr/>
        </p:nvSpPr>
        <p:spPr>
          <a:xfrm>
            <a:off x="128819" y="1080380"/>
            <a:ext cx="7597303" cy="801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8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Праздник литературы на лоне природы. Новое культурное событие для города. Уникальное сочетание искусства и экологии.</a:t>
            </a:r>
            <a:endParaRPr lang="ru-RU" sz="1800" dirty="0">
              <a:latin typeface="Comic Sans MS" panose="030F0702030302020204" pitchFamily="66" charset="0"/>
              <a:ea typeface="Brygada 1918" pitchFamily="34" charset="-122"/>
              <a:cs typeface="Brygada 1918" pitchFamily="34" charset="-12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0210FF-25C1-ABA9-AE86-6AD84C0FF884}"/>
              </a:ext>
            </a:extLst>
          </p:cNvPr>
          <p:cNvSpPr txBox="1"/>
          <p:nvPr/>
        </p:nvSpPr>
        <p:spPr>
          <a:xfrm>
            <a:off x="475475" y="2180885"/>
            <a:ext cx="3162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800" u="sng" dirty="0">
                <a:latin typeface="Comic Sans MS" panose="030F0702030302020204" pitchFamily="66" charset="0"/>
                <a:ea typeface="Brygada 1918 Semi Bold" pitchFamily="34" charset="-122"/>
                <a:cs typeface="Brygada 1918 Semi Bold" pitchFamily="34" charset="-120"/>
              </a:rPr>
              <a:t>Цели и Задачи Фестиваля</a:t>
            </a:r>
            <a:endParaRPr lang="en-US" sz="1800" u="sng" dirty="0">
              <a:latin typeface="Comic Sans MS" panose="030F0702030302020204" pitchFamily="66" charset="0"/>
            </a:endParaRPr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E78B50F7-DD5D-4E89-4CCE-CE0C10041D05}"/>
              </a:ext>
            </a:extLst>
          </p:cNvPr>
          <p:cNvSpPr/>
          <p:nvPr/>
        </p:nvSpPr>
        <p:spPr>
          <a:xfrm>
            <a:off x="251519" y="2954226"/>
            <a:ext cx="6304923" cy="610920"/>
          </a:xfrm>
          <a:prstGeom prst="roundRect">
            <a:avLst>
              <a:gd name="adj" fmla="val 25721"/>
            </a:avLst>
          </a:prstGeom>
          <a:solidFill>
            <a:schemeClr val="accent2">
              <a:lumMod val="40000"/>
              <a:lumOff val="60000"/>
              <a:alpha val="50000"/>
            </a:schemeClr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68B1380F-259A-DDE2-15E8-AA851B4A2E2E}"/>
              </a:ext>
            </a:extLst>
          </p:cNvPr>
          <p:cNvSpPr/>
          <p:nvPr/>
        </p:nvSpPr>
        <p:spPr>
          <a:xfrm>
            <a:off x="475475" y="3083880"/>
            <a:ext cx="5975143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Привлечь более 5000 посетителей в ботанический сад.</a:t>
            </a:r>
            <a:endParaRPr lang="en-US" sz="1700" dirty="0">
              <a:latin typeface="Comic Sans MS" panose="030F0702030302020204" pitchFamily="66" charset="0"/>
            </a:endParaRP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565E4534-6C9A-135C-752A-A2CD5EAD65C7}"/>
              </a:ext>
            </a:extLst>
          </p:cNvPr>
          <p:cNvSpPr/>
          <p:nvPr/>
        </p:nvSpPr>
        <p:spPr>
          <a:xfrm>
            <a:off x="251519" y="3758804"/>
            <a:ext cx="7423605" cy="662538"/>
          </a:xfrm>
          <a:prstGeom prst="roundRect">
            <a:avLst>
              <a:gd name="adj" fmla="val 25721"/>
            </a:avLst>
          </a:prstGeom>
          <a:solidFill>
            <a:schemeClr val="accent2">
              <a:lumMod val="40000"/>
              <a:lumOff val="60000"/>
            </a:schemeClr>
          </a:solidFill>
          <a:ln w="7620">
            <a:solidFill>
              <a:srgbClr val="9C9247"/>
            </a:solidFill>
            <a:prstDash val="solid"/>
          </a:ln>
        </p:spPr>
        <p:txBody>
          <a:bodyPr/>
          <a:lstStyle/>
          <a:p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AA5EC0D-E49F-4BE9-8B11-D4CB4E0B6F1E}"/>
              </a:ext>
            </a:extLst>
          </p:cNvPr>
          <p:cNvSpPr/>
          <p:nvPr/>
        </p:nvSpPr>
        <p:spPr>
          <a:xfrm>
            <a:off x="475475" y="3851151"/>
            <a:ext cx="7181374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Помощь современным авторам и поэтам через платформу для общения.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2CC922C0-E0CD-3EB3-54A7-DC4BDFA0E524}"/>
              </a:ext>
            </a:extLst>
          </p:cNvPr>
          <p:cNvSpPr/>
          <p:nvPr/>
        </p:nvSpPr>
        <p:spPr>
          <a:xfrm>
            <a:off x="251520" y="4645299"/>
            <a:ext cx="7597303" cy="662538"/>
          </a:xfrm>
          <a:prstGeom prst="roundRect">
            <a:avLst>
              <a:gd name="adj" fmla="val 25721"/>
            </a:avLst>
          </a:prstGeom>
          <a:solidFill>
            <a:schemeClr val="accent2">
              <a:lumMod val="60000"/>
              <a:lumOff val="40000"/>
            </a:schemeClr>
          </a:solidFill>
          <a:ln w="7620">
            <a:solidFill>
              <a:srgbClr val="CE9521"/>
            </a:solidFill>
            <a:prstDash val="solid"/>
          </a:ln>
        </p:spPr>
        <p:txBody>
          <a:bodyPr/>
          <a:lstStyle/>
          <a:p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34CDEF21-44BC-00F2-BE0F-ED4677CCC841}"/>
              </a:ext>
            </a:extLst>
          </p:cNvPr>
          <p:cNvSpPr/>
          <p:nvPr/>
        </p:nvSpPr>
        <p:spPr>
          <a:xfrm>
            <a:off x="475475" y="4803451"/>
            <a:ext cx="7181374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Провести 20+ активностей: чтения, мастер-классы, встречи.</a:t>
            </a:r>
            <a:endParaRPr lang="en-US" sz="1700" dirty="0">
              <a:latin typeface="Comic Sans MS" panose="030F0702030302020204" pitchFamily="66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75F70267-7163-F1EB-F1DE-A129D6F79305}"/>
              </a:ext>
            </a:extLst>
          </p:cNvPr>
          <p:cNvSpPr/>
          <p:nvPr/>
        </p:nvSpPr>
        <p:spPr>
          <a:xfrm>
            <a:off x="251519" y="5565830"/>
            <a:ext cx="7734889" cy="662538"/>
          </a:xfrm>
          <a:prstGeom prst="roundRect">
            <a:avLst>
              <a:gd name="adj" fmla="val 20184"/>
            </a:avLst>
          </a:prstGeom>
          <a:solidFill>
            <a:srgbClr val="EB804B"/>
          </a:solidFill>
          <a:ln w="7620">
            <a:solidFill>
              <a:srgbClr val="B27733"/>
            </a:solidFill>
            <a:prstDash val="solid"/>
          </a:ln>
        </p:spPr>
        <p:txBody>
          <a:bodyPr/>
          <a:lstStyle/>
          <a:p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BDB78A37-466C-B09E-FCC9-3EDAB61F88F9}"/>
              </a:ext>
            </a:extLst>
          </p:cNvPr>
          <p:cNvSpPr/>
          <p:nvPr/>
        </p:nvSpPr>
        <p:spPr>
          <a:xfrm>
            <a:off x="426837" y="5723983"/>
            <a:ext cx="7559571" cy="368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latin typeface="Comic Sans MS" panose="030F0702030302020204" pitchFamily="66" charset="0"/>
                <a:ea typeface="Brygada 1918" pitchFamily="34" charset="-122"/>
                <a:cs typeface="Brygada 1918" pitchFamily="34" charset="-120"/>
              </a:rPr>
              <a:t>Развивать культурное пространство и стимулировать интерес к чтению.</a:t>
            </a:r>
            <a:endParaRPr lang="en-US" sz="17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12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AC990D9-5605-BFCE-E2DD-10EB5B9E3E4D}"/>
              </a:ext>
            </a:extLst>
          </p:cNvPr>
          <p:cNvSpPr/>
          <p:nvPr/>
        </p:nvSpPr>
        <p:spPr>
          <a:xfrm>
            <a:off x="6193277" y="0"/>
            <a:ext cx="0" cy="6832162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817C1AE-970F-FA9A-5CC1-DA8F8511B09B}"/>
              </a:ext>
            </a:extLst>
          </p:cNvPr>
          <p:cNvSpPr/>
          <p:nvPr/>
        </p:nvSpPr>
        <p:spPr>
          <a:xfrm flipV="1">
            <a:off x="906294" y="3472774"/>
            <a:ext cx="10475068" cy="12919"/>
          </a:xfrm>
          <a:prstGeom prst="line">
            <a:avLst/>
          </a:prstGeom>
        </p:spPr>
        <p:style>
          <a:lnRef idx="2">
            <a:schemeClr val="accent5">
              <a:hueOff val="-4050717"/>
              <a:satOff val="-275"/>
              <a:lumOff val="654"/>
              <a:alphaOff val="0"/>
            </a:schemeClr>
          </a:lnRef>
          <a:fillRef idx="1">
            <a:schemeClr val="accent5">
              <a:hueOff val="-4050717"/>
              <a:satOff val="-275"/>
              <a:lumOff val="654"/>
              <a:alphaOff val="0"/>
            </a:schemeClr>
          </a:fillRef>
          <a:effectRef idx="0">
            <a:schemeClr val="accent5">
              <a:hueOff val="-4050717"/>
              <a:satOff val="-275"/>
              <a:lumOff val="6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61111-4851-3453-2042-0BACB063FBA9}"/>
              </a:ext>
            </a:extLst>
          </p:cNvPr>
          <p:cNvSpPr txBox="1"/>
          <p:nvPr/>
        </p:nvSpPr>
        <p:spPr>
          <a:xfrm>
            <a:off x="1105709" y="3524008"/>
            <a:ext cx="4530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b="0" i="0" dirty="0">
                <a:effectLst/>
                <a:latin typeface="Comic Sans MS" panose="030F0702030302020204" pitchFamily="66" charset="0"/>
              </a:rPr>
              <a:t>Литературные клубы для детей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E922F-96C6-A5CB-D1A3-C89FC8B0AA11}"/>
              </a:ext>
            </a:extLst>
          </p:cNvPr>
          <p:cNvSpPr txBox="1"/>
          <p:nvPr/>
        </p:nvSpPr>
        <p:spPr>
          <a:xfrm>
            <a:off x="7142534" y="673403"/>
            <a:ext cx="3732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dirty="0">
                <a:latin typeface="Comic Sans MS" panose="030F0702030302020204" pitchFamily="66" charset="0"/>
              </a:rPr>
              <a:t>Школьный литературный клуб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92468C-C3B2-E50B-E50F-F228F44BB8E6}"/>
              </a:ext>
            </a:extLst>
          </p:cNvPr>
          <p:cNvSpPr txBox="1"/>
          <p:nvPr/>
        </p:nvSpPr>
        <p:spPr>
          <a:xfrm>
            <a:off x="906294" y="663763"/>
            <a:ext cx="42201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effectLst/>
                <a:latin typeface="Comic Sans MS" panose="030F0702030302020204" pitchFamily="66" charset="0"/>
              </a:rPr>
              <a:t>Онлайн пространство </a:t>
            </a:r>
            <a:r>
              <a:rPr lang="en-US" sz="1800" b="0" i="0" dirty="0">
                <a:effectLst/>
                <a:latin typeface="Comic Sans MS" panose="030F0702030302020204" pitchFamily="66" charset="0"/>
              </a:rPr>
              <a:t>VK</a:t>
            </a:r>
            <a:r>
              <a:rPr lang="ru-RU" sz="1800" b="0" i="0" dirty="0">
                <a:effectLst/>
                <a:latin typeface="Comic Sans MS" panose="030F0702030302020204" pitchFamily="66" charset="0"/>
              </a:rPr>
              <a:t>, телеграм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D53632-B004-28AA-8E94-892997E7EA73}"/>
              </a:ext>
            </a:extLst>
          </p:cNvPr>
          <p:cNvSpPr txBox="1"/>
          <p:nvPr/>
        </p:nvSpPr>
        <p:spPr>
          <a:xfrm>
            <a:off x="7534883" y="3531439"/>
            <a:ext cx="334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800" b="0" i="0" dirty="0">
                <a:effectLst/>
                <a:latin typeface="Comic Sans MS" panose="030F0702030302020204" pitchFamily="66" charset="0"/>
              </a:rPr>
              <a:t>Литературный Фестиваль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3146C6-3BA3-2C60-B7AC-500CCEC22D73}"/>
              </a:ext>
            </a:extLst>
          </p:cNvPr>
          <p:cNvSpPr/>
          <p:nvPr/>
        </p:nvSpPr>
        <p:spPr>
          <a:xfrm>
            <a:off x="160344" y="1096102"/>
            <a:ext cx="5362318" cy="23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       Платформы для встреч (Zoom, Сферум…):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Базовые функции бесплатны (подписка расширенная 500-1000 руб в месяц.</a:t>
            </a:r>
          </a:p>
          <a:p>
            <a:pPr lvl="1"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и продвижение: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в социальных сетях и на тематических платформах– 1000-5000 руб </a:t>
            </a:r>
          </a:p>
          <a:p>
            <a:pPr lvl="1"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за участие в конкурсах:</a:t>
            </a:r>
          </a:p>
          <a:p>
            <a:pPr marL="742950" lvl="1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О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т 500 до 3000 руб на одну акцию.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85E2C53-0B87-4FF2-39A7-D29C890EEE07}"/>
              </a:ext>
            </a:extLst>
          </p:cNvPr>
          <p:cNvSpPr/>
          <p:nvPr/>
        </p:nvSpPr>
        <p:spPr>
          <a:xfrm>
            <a:off x="6293795" y="1051737"/>
            <a:ext cx="5654366" cy="2322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Аренда помещения (если не в школе):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Аналогична стоимости для оффлайн клубов</a:t>
            </a:r>
          </a:p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</a:t>
            </a:r>
            <a:r>
              <a:rPr lang="en-US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активность и участие в конкурсах: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Литературные призы для школьников (книги, сертификаты на покупку книг) – 1000-3000 руб </a:t>
            </a:r>
          </a:p>
          <a:p>
            <a:pPr algn="l">
              <a:spcAft>
                <a:spcPts val="600"/>
              </a:spcAft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Прочие расходы: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Материалы для участников, канцелярия, оформление мероприятий – 1000-3000 руб.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16B16F9-0E63-6B11-CE48-57284F39FDEB}"/>
              </a:ext>
            </a:extLst>
          </p:cNvPr>
          <p:cNvSpPr/>
          <p:nvPr/>
        </p:nvSpPr>
        <p:spPr>
          <a:xfrm>
            <a:off x="6293795" y="3893340"/>
            <a:ext cx="5779852" cy="2969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Аренда площадки: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Ботанический сад ЮФУ – бесплатно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Иная площадка – от 50 000 до 200 000 руб, в зависимости от масштаба мероприятия.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Организационные расходы: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для победителей, оформление сцены, декор – 100 000-150 000 руб.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Реклама и продвижение: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50 000 -100 000 руб.</a:t>
            </a:r>
          </a:p>
          <a:p>
            <a:pPr algn="l"/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Дополнительные расходы: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Транспортные расходы, гонорары спикеров и ведущих – 150 000-200 000 руб, уборка территории, вывоз мусора.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ECFB80E-09CE-4DBE-10D6-564423E0FB9F}"/>
              </a:ext>
            </a:extLst>
          </p:cNvPr>
          <p:cNvSpPr/>
          <p:nvPr/>
        </p:nvSpPr>
        <p:spPr>
          <a:xfrm>
            <a:off x="0" y="3903547"/>
            <a:ext cx="5683007" cy="240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Б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иблиотеки и социальные учреждения могут быть 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арендуемы бесплатно или за символическую плату. Лофт/ коворкинги 2000-5000 руб/день в зависимости от региона и типа помещения.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Организационные расходы (кофе-брейки, материалы для участников) – 2000-3000 руб на одно мероприятие.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Призы для участников</a:t>
            </a: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(к</a:t>
            </a:r>
            <a:r>
              <a:rPr lang="ru-RU" sz="140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ниги, закладки, постеры – 1000-3000 руб/мероприятие) 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E316039-4A09-052C-8C6A-95565142885F}"/>
              </a:ext>
            </a:extLst>
          </p:cNvPr>
          <p:cNvCxnSpPr/>
          <p:nvPr/>
        </p:nvCxnSpPr>
        <p:spPr>
          <a:xfrm>
            <a:off x="992221" y="1033095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6FC8FAF-F542-5EF7-D3E5-947FD15841EB}"/>
              </a:ext>
            </a:extLst>
          </p:cNvPr>
          <p:cNvCxnSpPr/>
          <p:nvPr/>
        </p:nvCxnSpPr>
        <p:spPr>
          <a:xfrm>
            <a:off x="6741267" y="1055145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E63C12E-F2C4-795E-64BF-F30EDE37E8E4}"/>
              </a:ext>
            </a:extLst>
          </p:cNvPr>
          <p:cNvCxnSpPr/>
          <p:nvPr/>
        </p:nvCxnSpPr>
        <p:spPr>
          <a:xfrm>
            <a:off x="906294" y="3893340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F0E3330-74F2-CE59-838B-FE04DFE8FE5D}"/>
              </a:ext>
            </a:extLst>
          </p:cNvPr>
          <p:cNvCxnSpPr/>
          <p:nvPr/>
        </p:nvCxnSpPr>
        <p:spPr>
          <a:xfrm>
            <a:off x="6741267" y="3903047"/>
            <a:ext cx="4134256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96E5D14-F619-C4B6-5D56-435D9D3DB3E6}"/>
              </a:ext>
            </a:extLst>
          </p:cNvPr>
          <p:cNvSpPr txBox="1"/>
          <p:nvPr/>
        </p:nvSpPr>
        <p:spPr>
          <a:xfrm>
            <a:off x="1578312" y="14943"/>
            <a:ext cx="23613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</a:rPr>
              <a:t>Экономика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5038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46" name="Freeform: Shape 28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626104-D75F-32E5-B886-A6D73D041118}"/>
              </a:ext>
            </a:extLst>
          </p:cNvPr>
          <p:cNvSpPr txBox="1"/>
          <p:nvPr/>
        </p:nvSpPr>
        <p:spPr>
          <a:xfrm>
            <a:off x="1618530" y="2963826"/>
            <a:ext cx="9104275" cy="3721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43"/>
              </a:lnSpc>
              <a:spcBef>
                <a:spcPts val="1372"/>
              </a:spcBef>
              <a:spcAft>
                <a:spcPts val="1029"/>
              </a:spcAft>
              <a:buNone/>
            </a:pPr>
            <a:r>
              <a:rPr lang="ru-RU" b="1" i="0" u="sng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Доходы</a:t>
            </a:r>
            <a:endParaRPr lang="ru-RU" b="0" i="0" u="sng" dirty="0">
              <a:solidFill>
                <a:srgbClr val="404040"/>
              </a:solidFill>
              <a:effectLst/>
              <a:latin typeface="Comic Sans MS" panose="030F0702030302020204" pitchFamily="66" charset="0"/>
            </a:endParaRPr>
          </a:p>
          <a:p>
            <a:pPr algn="l">
              <a:spcAft>
                <a:spcPts val="600"/>
              </a:spcAft>
              <a:buNone/>
            </a:pP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Источники финансирования могут включать</a:t>
            </a:r>
            <a:r>
              <a:rPr lang="ru-RU" dirty="0">
                <a:solidFill>
                  <a:srgbClr val="404040"/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404040"/>
                </a:solidFill>
                <a:latin typeface="Comic Sans MS" panose="030F0702030302020204" pitchFamily="66" charset="0"/>
              </a:rPr>
              <a:t>Краудфандинг</a:t>
            </a:r>
            <a:r>
              <a:rPr lang="ru-RU" dirty="0">
                <a:solidFill>
                  <a:srgbClr val="404040"/>
                </a:solidFill>
                <a:latin typeface="Comic Sans MS" panose="030F0702030302020204" pitchFamily="66" charset="0"/>
              </a:rPr>
              <a:t> (добровольные взносы участников и читателей, абонементы, разовые посещения клуба)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Спонсорская поддержка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(местные бизнесы, книжные издательства, образовательные платформы)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Гранты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(культурные, образовательные, муниципальные программы)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Партнёрские взносы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(библиотеки, школы, культурные центры)</a:t>
            </a:r>
          </a:p>
          <a:p>
            <a:pPr algn="l">
              <a:spcAft>
                <a:spcPts val="600"/>
              </a:spcAft>
            </a:pPr>
            <a:endParaRPr lang="ru-RU" b="1" i="0" dirty="0">
              <a:solidFill>
                <a:srgbClr val="404040"/>
              </a:solidFill>
              <a:effectLst/>
              <a:latin typeface="Comic Sans MS" panose="030F0702030302020204" pitchFamily="66" charset="0"/>
            </a:endParaRPr>
          </a:p>
          <a:p>
            <a:pPr algn="l">
              <a:spcAft>
                <a:spcPts val="600"/>
              </a:spcAft>
            </a:pP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Общий планируемый бюджет</a:t>
            </a:r>
            <a:r>
              <a:rPr lang="en-US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в месяц: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</a:t>
            </a:r>
            <a:r>
              <a:rPr lang="ru-RU" b="1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~150 000 – 300 000 руб.</a:t>
            </a:r>
            <a:r>
              <a:rPr lang="ru-RU" b="0" i="0" dirty="0">
                <a:solidFill>
                  <a:srgbClr val="404040"/>
                </a:solidFill>
                <a:effectLst/>
                <a:latin typeface="Comic Sans MS" panose="030F0702030302020204" pitchFamily="66" charset="0"/>
              </a:rPr>
              <a:t> (зависит от масштаба)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447A503-AC51-7925-4F04-E39E6087E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678068"/>
              </p:ext>
            </p:extLst>
          </p:nvPr>
        </p:nvGraphicFramePr>
        <p:xfrm>
          <a:off x="1236443" y="172642"/>
          <a:ext cx="9868451" cy="2560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113">
                  <a:extLst>
                    <a:ext uri="{9D8B030D-6E8A-4147-A177-3AD203B41FA5}">
                      <a16:colId xmlns:a16="http://schemas.microsoft.com/office/drawing/2014/main" val="3275211346"/>
                    </a:ext>
                  </a:extLst>
                </a:gridCol>
                <a:gridCol w="1602723">
                  <a:extLst>
                    <a:ext uri="{9D8B030D-6E8A-4147-A177-3AD203B41FA5}">
                      <a16:colId xmlns:a16="http://schemas.microsoft.com/office/drawing/2014/main" val="778829926"/>
                    </a:ext>
                  </a:extLst>
                </a:gridCol>
                <a:gridCol w="2088942">
                  <a:extLst>
                    <a:ext uri="{9D8B030D-6E8A-4147-A177-3AD203B41FA5}">
                      <a16:colId xmlns:a16="http://schemas.microsoft.com/office/drawing/2014/main" val="2609171513"/>
                    </a:ext>
                  </a:extLst>
                </a:gridCol>
                <a:gridCol w="1656747">
                  <a:extLst>
                    <a:ext uri="{9D8B030D-6E8A-4147-A177-3AD203B41FA5}">
                      <a16:colId xmlns:a16="http://schemas.microsoft.com/office/drawing/2014/main" val="1023456557"/>
                    </a:ext>
                  </a:extLst>
                </a:gridCol>
                <a:gridCol w="2052926">
                  <a:extLst>
                    <a:ext uri="{9D8B030D-6E8A-4147-A177-3AD203B41FA5}">
                      <a16:colId xmlns:a16="http://schemas.microsoft.com/office/drawing/2014/main" val="3110257127"/>
                    </a:ext>
                  </a:extLst>
                </a:gridCol>
              </a:tblGrid>
              <a:tr h="3077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375" u="none" strike="noStrike" dirty="0">
                          <a:effectLst/>
                          <a:latin typeface="Comic Sans MS" panose="030F0702030302020204" pitchFamily="66" charset="0"/>
                        </a:rPr>
                        <a:t>Примерный финансовый план (ориентировочные затраты):</a:t>
                      </a:r>
                      <a:endParaRPr lang="ru-RU" sz="1375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75460"/>
                  </a:ext>
                </a:extLst>
              </a:tr>
              <a:tr h="2833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Статья расходов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Оффлайн клуб </a:t>
                      </a:r>
                      <a:br>
                        <a:rPr lang="ru-RU" sz="960" b="1" u="none" strike="noStrike">
                          <a:effectLst/>
                        </a:rPr>
                      </a:br>
                      <a:r>
                        <a:rPr lang="ru-RU" sz="960" b="1" u="none" strike="noStrike">
                          <a:effectLst/>
                        </a:rPr>
                        <a:t>(1 мероприятие)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Онлайн клуб (1 месяц)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>
                          <a:effectLst/>
                        </a:rPr>
                        <a:t>Школьный клуб </a:t>
                      </a:r>
                      <a:br>
                        <a:rPr lang="ru-RU" sz="960" b="1" u="none" strike="noStrike">
                          <a:effectLst/>
                        </a:rPr>
                      </a:br>
                      <a:r>
                        <a:rPr lang="ru-RU" sz="960" b="1" u="none" strike="noStrike">
                          <a:effectLst/>
                        </a:rPr>
                        <a:t>(1 месяц)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60" b="1" u="none" strike="noStrike" dirty="0">
                          <a:effectLst/>
                        </a:rPr>
                        <a:t>Фестиваль</a:t>
                      </a:r>
                      <a:endParaRPr lang="ru-RU" sz="96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0464804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Аренда помещения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2000-5000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 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50 000 - 200 000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8247529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Поддержка организаторов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2 000-5 000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2 000-5 000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3 000-10 000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50 000-100 000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2966385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Призы для участников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500-3000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10 000-50 000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1066456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Реклама и продвижение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1000-3000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1000-5000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100 000-150 000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64283090"/>
                  </a:ext>
                </a:extLst>
              </a:tr>
              <a:tr h="424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Организационные расходы (материалы)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1000-4000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1000-5000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100 000-150 000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35430636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Транспортные расходы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 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-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u="none" strike="noStrike">
                          <a:effectLst/>
                        </a:rPr>
                        <a:t>150 000-200 000 руб</a:t>
                      </a:r>
                      <a:endParaRPr lang="ru-RU" sz="96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24125482"/>
                  </a:ext>
                </a:extLst>
              </a:tr>
              <a:tr h="254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Итого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7000-20 000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3500-13000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>
                          <a:effectLst/>
                        </a:rPr>
                        <a:t>5 000-18 000 руб</a:t>
                      </a:r>
                      <a:endParaRPr lang="ru-RU" sz="96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60" b="1" u="none" strike="noStrike" dirty="0">
                          <a:effectLst/>
                        </a:rPr>
                        <a:t>460 000 - 850 000 руб</a:t>
                      </a:r>
                      <a:endParaRPr lang="ru-RU" sz="96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9247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14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260C-8D4A-34D0-59E1-C85851565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id="{E7D451BC-BC2D-6BBE-CC8D-9E6E3DEC061D}"/>
              </a:ext>
            </a:extLst>
          </p:cNvPr>
          <p:cNvSpPr/>
          <p:nvPr/>
        </p:nvSpPr>
        <p:spPr>
          <a:xfrm>
            <a:off x="2845237" y="2828712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4D343CE-215A-8FF8-9F8B-A63519BC4BF1}"/>
              </a:ext>
            </a:extLst>
          </p:cNvPr>
          <p:cNvSpPr/>
          <p:nvPr/>
        </p:nvSpPr>
        <p:spPr>
          <a:xfrm>
            <a:off x="3536482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F7863EF-C27A-F48C-8409-81C6B8C1BDCB}"/>
              </a:ext>
            </a:extLst>
          </p:cNvPr>
          <p:cNvSpPr/>
          <p:nvPr/>
        </p:nvSpPr>
        <p:spPr>
          <a:xfrm>
            <a:off x="4700888" y="282871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E0A2AAE6-A0E9-BB95-64F0-6E65BBEE3C16}"/>
              </a:ext>
            </a:extLst>
          </p:cNvPr>
          <p:cNvSpPr/>
          <p:nvPr/>
        </p:nvSpPr>
        <p:spPr>
          <a:xfrm>
            <a:off x="5392133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6BC055C-53BB-DF8D-E85A-FE14F1AE43CC}"/>
              </a:ext>
            </a:extLst>
          </p:cNvPr>
          <p:cNvSpPr/>
          <p:nvPr/>
        </p:nvSpPr>
        <p:spPr>
          <a:xfrm>
            <a:off x="2139609" y="2784304"/>
            <a:ext cx="3185039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Arial"/>
              </a:rPr>
              <a:t> </a:t>
            </a: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Стешенко Анастасия – реализатор/ исследователь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Calibri Light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B90F4E65-040A-F71C-7781-9E8A887A879A}"/>
              </a:ext>
            </a:extLst>
          </p:cNvPr>
          <p:cNvSpPr/>
          <p:nvPr/>
        </p:nvSpPr>
        <p:spPr>
          <a:xfrm>
            <a:off x="7247784" y="3652345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A10BE41-9942-F1BF-65D4-82F8AE4CA0B6}"/>
              </a:ext>
            </a:extLst>
          </p:cNvPr>
          <p:cNvSpPr/>
          <p:nvPr/>
        </p:nvSpPr>
        <p:spPr>
          <a:xfrm>
            <a:off x="8412189" y="282871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0AE60FC-30D9-DB3B-2903-B93193D187C7}"/>
              </a:ext>
            </a:extLst>
          </p:cNvPr>
          <p:cNvSpPr/>
          <p:nvPr/>
        </p:nvSpPr>
        <p:spPr>
          <a:xfrm>
            <a:off x="6801508" y="3884383"/>
            <a:ext cx="2480092" cy="962821"/>
          </a:xfrm>
          <a:prstGeom prst="ellipse">
            <a:avLst/>
          </a:prstGeom>
          <a:effectLst>
            <a:softEdge rad="31750"/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600">
              <a:latin typeface="Comic Sans MS" panose="030F0702030302020204" pitchFamily="66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0ACA0F-5740-FD28-961C-2B763400877A}"/>
              </a:ext>
            </a:extLst>
          </p:cNvPr>
          <p:cNvSpPr txBox="1"/>
          <p:nvPr/>
        </p:nvSpPr>
        <p:spPr>
          <a:xfrm>
            <a:off x="533082" y="5887564"/>
            <a:ext cx="2680412" cy="1064669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Галкина Ольга – координатор/ спикер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D38C86-56F5-0D9A-CB14-63295E440DC1}"/>
              </a:ext>
            </a:extLst>
          </p:cNvPr>
          <p:cNvSpPr txBox="1"/>
          <p:nvPr/>
        </p:nvSpPr>
        <p:spPr>
          <a:xfrm>
            <a:off x="82530" y="2794757"/>
            <a:ext cx="2545657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Санникова Анна – лидер/ спикер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9856DA-19B5-54FC-861E-9D570AAAA31E}"/>
              </a:ext>
            </a:extLst>
          </p:cNvPr>
          <p:cNvSpPr txBox="1"/>
          <p:nvPr/>
        </p:nvSpPr>
        <p:spPr>
          <a:xfrm>
            <a:off x="8338864" y="5899479"/>
            <a:ext cx="2969385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Чернова Анастасия - наставник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5D0E09A-0FFE-4E61-46A6-7915D38E03E1}"/>
              </a:ext>
            </a:extLst>
          </p:cNvPr>
          <p:cNvSpPr txBox="1"/>
          <p:nvPr/>
        </p:nvSpPr>
        <p:spPr>
          <a:xfrm>
            <a:off x="3126616" y="5887565"/>
            <a:ext cx="2969384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Arial"/>
              </a:rPr>
              <a:t>Герасина Вероника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759CF5-DC37-4EF2-AF9E-D5AE3C1240E8}"/>
              </a:ext>
            </a:extLst>
          </p:cNvPr>
          <p:cNvSpPr txBox="1"/>
          <p:nvPr/>
        </p:nvSpPr>
        <p:spPr>
          <a:xfrm>
            <a:off x="5763091" y="5887564"/>
            <a:ext cx="2969385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"/>
                <a:cs typeface="Calibri"/>
              </a:rPr>
              <a:t>Быкадорова Ольга – исследователь/ </a:t>
            </a: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аналитик 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774FD3E-6A65-7939-3C46-9484CA35ED49}"/>
              </a:ext>
            </a:extLst>
          </p:cNvPr>
          <p:cNvSpPr txBox="1"/>
          <p:nvPr/>
        </p:nvSpPr>
        <p:spPr>
          <a:xfrm>
            <a:off x="7122491" y="2755087"/>
            <a:ext cx="2969385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Ясинская Мария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Calibri Ligh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58F4F4-15EE-E7F8-CA5A-45E97DB73640}"/>
              </a:ext>
            </a:extLst>
          </p:cNvPr>
          <p:cNvSpPr txBox="1"/>
          <p:nvPr/>
        </p:nvSpPr>
        <p:spPr>
          <a:xfrm>
            <a:off x="9305685" y="2844738"/>
            <a:ext cx="3421434" cy="753058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Соловьева Анастасия /наставник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A2A7AC-E0FF-472B-4906-96F1D441A532}"/>
              </a:ext>
            </a:extLst>
          </p:cNvPr>
          <p:cNvSpPr txBox="1"/>
          <p:nvPr/>
        </p:nvSpPr>
        <p:spPr>
          <a:xfrm>
            <a:off x="4747302" y="2793637"/>
            <a:ext cx="3048928" cy="1064669"/>
          </a:xfrm>
          <a:prstGeom prst="ellipse">
            <a:avLst/>
          </a:prstGeom>
          <a:noFill/>
          <a:effectLst>
            <a:softEdge rad="31750"/>
          </a:effectLst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ru-RU" sz="1600" b="0" kern="1200" dirty="0">
                <a:solidFill>
                  <a:schemeClr val="tx1"/>
                </a:solidFill>
                <a:latin typeface="Comic Sans MS" panose="030F0702030302020204" pitchFamily="66" charset="0"/>
                <a:ea typeface="Calibri Light"/>
                <a:cs typeface="Arial"/>
              </a:rPr>
              <a:t>Комарова Вероника - исследователь/ аналитик</a:t>
            </a:r>
            <a:endParaRPr lang="en-US" sz="1600" b="0" kern="1200" dirty="0">
              <a:solidFill>
                <a:schemeClr val="tx1"/>
              </a:solidFill>
              <a:latin typeface="Comic Sans MS" panose="030F0702030302020204" pitchFamily="66" charset="0"/>
              <a:ea typeface="Calibri Light"/>
              <a:cs typeface="Arial"/>
            </a:endParaRPr>
          </a:p>
        </p:txBody>
      </p:sp>
      <p:pic>
        <p:nvPicPr>
          <p:cNvPr id="61" name="Picture 7">
            <a:extLst>
              <a:ext uri="{FF2B5EF4-FFF2-40B4-BE49-F238E27FC236}">
                <a16:creationId xmlns:a16="http://schemas.microsoft.com/office/drawing/2014/main" id="{B948957A-7F78-C0FD-0DDF-EF4C7A8F0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64" t="13840" r="25908" b="35494"/>
          <a:stretch/>
        </p:blipFill>
        <p:spPr>
          <a:xfrm>
            <a:off x="2685088" y="773637"/>
            <a:ext cx="2116133" cy="2116133"/>
          </a:xfrm>
          <a:prstGeom prst="ellipse">
            <a:avLst/>
          </a:prstGeom>
        </p:spPr>
      </p:pic>
      <p:pic>
        <p:nvPicPr>
          <p:cNvPr id="62" name="Picture 6">
            <a:extLst>
              <a:ext uri="{FF2B5EF4-FFF2-40B4-BE49-F238E27FC236}">
                <a16:creationId xmlns:a16="http://schemas.microsoft.com/office/drawing/2014/main" id="{9931B95B-907F-7132-C873-F11D463E12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3" b="1863"/>
          <a:stretch/>
        </p:blipFill>
        <p:spPr>
          <a:xfrm>
            <a:off x="341766" y="720488"/>
            <a:ext cx="2097527" cy="2097527"/>
          </a:xfrm>
          <a:prstGeom prst="ellipse">
            <a:avLst/>
          </a:prstGeom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06EFBEC0-BDB4-370D-AB39-23E3CE922F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5" t="6388" r="-1923" b="26814"/>
          <a:stretch/>
        </p:blipFill>
        <p:spPr>
          <a:xfrm>
            <a:off x="7489552" y="653434"/>
            <a:ext cx="2102769" cy="2102769"/>
          </a:xfrm>
          <a:prstGeom prst="ellipse">
            <a:avLst/>
          </a:prstGeom>
        </p:spPr>
      </p:pic>
      <p:pic>
        <p:nvPicPr>
          <p:cNvPr id="7168" name="Picture 5">
            <a:extLst>
              <a:ext uri="{FF2B5EF4-FFF2-40B4-BE49-F238E27FC236}">
                <a16:creationId xmlns:a16="http://schemas.microsoft.com/office/drawing/2014/main" id="{3FC20137-1F53-948F-3566-ECEF273302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556" r="-565" b="14758"/>
          <a:stretch/>
        </p:blipFill>
        <p:spPr>
          <a:xfrm>
            <a:off x="3548238" y="3801734"/>
            <a:ext cx="2090939" cy="2090939"/>
          </a:xfrm>
          <a:prstGeom prst="ellipse">
            <a:avLst/>
          </a:prstGeom>
        </p:spPr>
      </p:pic>
      <p:pic>
        <p:nvPicPr>
          <p:cNvPr id="7169" name="Picture 1">
            <a:extLst>
              <a:ext uri="{FF2B5EF4-FFF2-40B4-BE49-F238E27FC236}">
                <a16:creationId xmlns:a16="http://schemas.microsoft.com/office/drawing/2014/main" id="{CC417906-9E59-CE37-0299-030348C88C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298" b="6298"/>
          <a:stretch/>
        </p:blipFill>
        <p:spPr>
          <a:xfrm>
            <a:off x="827818" y="3796624"/>
            <a:ext cx="2090940" cy="2090940"/>
          </a:xfrm>
          <a:prstGeom prst="ellipse">
            <a:avLst/>
          </a:prstGeom>
        </p:spPr>
      </p:pic>
      <p:pic>
        <p:nvPicPr>
          <p:cNvPr id="7171" name="Picture 4">
            <a:extLst>
              <a:ext uri="{FF2B5EF4-FFF2-40B4-BE49-F238E27FC236}">
                <a16:creationId xmlns:a16="http://schemas.microsoft.com/office/drawing/2014/main" id="{0E959BDE-18DC-ED49-CE40-12ABC376B7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4028" r="-565" b="10589"/>
          <a:stretch/>
        </p:blipFill>
        <p:spPr>
          <a:xfrm>
            <a:off x="6245945" y="3842268"/>
            <a:ext cx="2069544" cy="2069544"/>
          </a:xfrm>
          <a:prstGeom prst="ellipse">
            <a:avLst/>
          </a:prstGeom>
        </p:spPr>
      </p:pic>
      <p:pic>
        <p:nvPicPr>
          <p:cNvPr id="7172" name="Picture 3">
            <a:extLst>
              <a:ext uri="{FF2B5EF4-FFF2-40B4-BE49-F238E27FC236}">
                <a16:creationId xmlns:a16="http://schemas.microsoft.com/office/drawing/2014/main" id="{F2B1019F-012E-F71C-2AD5-48B2742496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771" t="-1057" r="-99" b="21184"/>
          <a:stretch/>
        </p:blipFill>
        <p:spPr>
          <a:xfrm>
            <a:off x="5098753" y="673053"/>
            <a:ext cx="2144962" cy="2144962"/>
          </a:xfrm>
          <a:prstGeom prst="ellipse">
            <a:avLst/>
          </a:prstGeom>
        </p:spPr>
      </p:pic>
      <p:pic>
        <p:nvPicPr>
          <p:cNvPr id="7173" name="Picture 1240">
            <a:extLst>
              <a:ext uri="{FF2B5EF4-FFF2-40B4-BE49-F238E27FC236}">
                <a16:creationId xmlns:a16="http://schemas.microsoft.com/office/drawing/2014/main" id="{85E0EC0B-3564-5CB8-F7DF-4F0B2C52E7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560" t="12753" r="35062" b="28105"/>
          <a:stretch/>
        </p:blipFill>
        <p:spPr>
          <a:xfrm>
            <a:off x="9838158" y="699777"/>
            <a:ext cx="2102769" cy="2102769"/>
          </a:xfrm>
          <a:prstGeom prst="ellipse">
            <a:avLst/>
          </a:prstGeom>
        </p:spPr>
      </p:pic>
      <p:pic>
        <p:nvPicPr>
          <p:cNvPr id="7174" name="Picture 1241">
            <a:extLst>
              <a:ext uri="{FF2B5EF4-FFF2-40B4-BE49-F238E27FC236}">
                <a16:creationId xmlns:a16="http://schemas.microsoft.com/office/drawing/2014/main" id="{6A0B83D7-C370-0792-A03F-20ABF2E36CC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031" t="15751" r="18855" b="16553"/>
          <a:stretch/>
        </p:blipFill>
        <p:spPr>
          <a:xfrm>
            <a:off x="8761765" y="3763980"/>
            <a:ext cx="2123584" cy="2123584"/>
          </a:xfrm>
          <a:prstGeom prst="ellipse">
            <a:avLst/>
          </a:prstGeom>
        </p:spPr>
      </p:pic>
      <p:sp>
        <p:nvSpPr>
          <p:cNvPr id="7176" name="TextBox 7175">
            <a:extLst>
              <a:ext uri="{FF2B5EF4-FFF2-40B4-BE49-F238E27FC236}">
                <a16:creationId xmlns:a16="http://schemas.microsoft.com/office/drawing/2014/main" id="{67CCC39A-B0CD-85F0-4781-90B26AEAEB26}"/>
              </a:ext>
            </a:extLst>
          </p:cNvPr>
          <p:cNvSpPr txBox="1"/>
          <p:nvPr/>
        </p:nvSpPr>
        <p:spPr>
          <a:xfrm>
            <a:off x="5003142" y="-15275"/>
            <a:ext cx="27444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FF0066"/>
                </a:solidFill>
                <a:latin typeface="Comic Sans MS" panose="030F0702030302020204" pitchFamily="66" charset="0"/>
                <a:ea typeface="+mj-ea"/>
                <a:cs typeface="+mj-cs"/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1280507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1255</Words>
  <Application>Microsoft Office PowerPoint</Application>
  <PresentationFormat>Широкоэкранный</PresentationFormat>
  <Paragraphs>189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Comic Sans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Санникова Анна</dc:creator>
  <cp:lastModifiedBy>Санникова Анна</cp:lastModifiedBy>
  <cp:revision>10</cp:revision>
  <dcterms:created xsi:type="dcterms:W3CDTF">2025-05-21T18:22:44Z</dcterms:created>
  <dcterms:modified xsi:type="dcterms:W3CDTF">2025-05-22T19:30:20Z</dcterms:modified>
</cp:coreProperties>
</file>