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8" r:id="rId6"/>
    <p:sldId id="272" r:id="rId7"/>
    <p:sldId id="265" r:id="rId8"/>
    <p:sldId id="273" r:id="rId9"/>
    <p:sldId id="275" r:id="rId10"/>
    <p:sldId id="258" r:id="rId11"/>
    <p:sldId id="267" r:id="rId12"/>
    <p:sldId id="264" r:id="rId13"/>
    <p:sldId id="269" r:id="rId14"/>
    <p:sldId id="276" r:id="rId15"/>
    <p:sldId id="262" r:id="rId16"/>
    <p:sldId id="279" r:id="rId17"/>
    <p:sldId id="277" r:id="rId1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>
        <p:scale>
          <a:sx n="60" d="100"/>
          <a:sy n="60" d="100"/>
        </p:scale>
        <p:origin x="210" y="-9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pPr rtl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isaananeva200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908" y="2852936"/>
            <a:ext cx="9001000" cy="1270248"/>
          </a:xfrm>
        </p:spPr>
        <p:txBody>
          <a:bodyPr rtlCol="0">
            <a:normAutofit/>
          </a:bodyPr>
          <a:lstStyle/>
          <a:p>
            <a:pPr algn="ctr"/>
            <a:r>
              <a:rPr lang="ru-RU" sz="3600" dirty="0"/>
              <a:t>Биолюминесцентные </a:t>
            </a:r>
            <a:r>
              <a:rPr lang="ru-RU" sz="3600" dirty="0" smtClean="0"/>
              <a:t>парки - будущая </a:t>
            </a:r>
            <a:r>
              <a:rPr lang="ru-RU" sz="3600" dirty="0"/>
              <a:t>инновация </a:t>
            </a:r>
            <a:r>
              <a:rPr lang="ru-RU" sz="3600" dirty="0" smtClean="0"/>
              <a:t>Ярославской </a:t>
            </a:r>
            <a:r>
              <a:rPr lang="ru-RU" sz="3600" dirty="0"/>
              <a:t>области</a:t>
            </a:r>
            <a:endParaRPr lang="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7304" y="4797152"/>
            <a:ext cx="3521723" cy="1728192"/>
          </a:xfrm>
        </p:spPr>
        <p:txBody>
          <a:bodyPr rtlCol="0">
            <a:normAutofit/>
          </a:bodyPr>
          <a:lstStyle/>
          <a:p>
            <a:pPr rtl="0"/>
            <a:r>
              <a:rPr lang="ru" sz="1800" dirty="0" smtClean="0"/>
              <a:t>Выполнила ученица 11 класса</a:t>
            </a:r>
            <a:r>
              <a:rPr lang="en-US" sz="1800" dirty="0" smtClean="0"/>
              <a:t> </a:t>
            </a:r>
            <a:r>
              <a:rPr lang="ru-RU" sz="1800" dirty="0" smtClean="0"/>
              <a:t>Ананьева Алиса </a:t>
            </a:r>
            <a:r>
              <a:rPr lang="ru-RU" sz="1800" dirty="0" smtClean="0"/>
              <a:t>Васильевна </a:t>
            </a:r>
            <a:endParaRPr lang="ru-RU" sz="1800" dirty="0" smtClean="0"/>
          </a:p>
          <a:p>
            <a:pPr rtl="0"/>
            <a:r>
              <a:rPr lang="ru-RU" sz="1800" dirty="0" smtClean="0"/>
              <a:t> </a:t>
            </a:r>
            <a:r>
              <a:rPr lang="en-US" sz="1800" dirty="0" smtClean="0">
                <a:hlinkClick r:id="rId2"/>
              </a:rPr>
              <a:t>alisaananeva2007@gmail.com</a:t>
            </a:r>
            <a:endParaRPr lang="ru" sz="1800" dirty="0" smtClean="0"/>
          </a:p>
          <a:p>
            <a:pPr rtl="0"/>
            <a:r>
              <a:rPr lang="ru" sz="1800" dirty="0" smtClean="0"/>
              <a:t>89641368087</a:t>
            </a:r>
            <a:endParaRPr lang="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73932" y="548680"/>
            <a:ext cx="84249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+mj-lt"/>
                <a:cs typeface="Times New Roman" pitchFamily="18" charset="0"/>
              </a:rPr>
              <a:t>Муниципальное общеобразовательное бюджетное учреждение «Средняя школа №2 им. Д.В. Крылова»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г.Гаврилов-Ям,  Ярославская область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060" y="18448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dirty="0" smtClean="0"/>
              <a:t>Исследовательское направление - Экология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404664"/>
            <a:ext cx="9601200" cy="1143000"/>
          </a:xfrm>
        </p:spPr>
        <p:txBody>
          <a:bodyPr/>
          <a:lstStyle/>
          <a:p>
            <a:r>
              <a:rPr lang="ru-RU" b="1" dirty="0"/>
              <a:t>Биолюминесцентные парки для других регионов нашей страны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Ленинградская область: Ладожское озеро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Карелия</a:t>
            </a:r>
            <a:r>
              <a:rPr lang="ru-RU" dirty="0"/>
              <a:t>: Онежское озеро</a:t>
            </a:r>
            <a:r>
              <a:rPr lang="ru-RU" dirty="0" smtClean="0"/>
              <a:t>.</a:t>
            </a:r>
          </a:p>
          <a:p>
            <a:r>
              <a:rPr lang="ru-RU" dirty="0"/>
              <a:t>Краснодарский край: Черное море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Республика </a:t>
            </a:r>
            <a:r>
              <a:rPr lang="ru-RU" dirty="0"/>
              <a:t>Бурятия и Иркутская </a:t>
            </a:r>
            <a:r>
              <a:rPr lang="ru-RU" dirty="0" smtClean="0"/>
              <a:t>область: Байкал.</a:t>
            </a:r>
          </a:p>
          <a:p>
            <a:r>
              <a:rPr lang="ru-RU" dirty="0"/>
              <a:t>Камчатка: Курильское озеро и вулканы</a:t>
            </a:r>
            <a:r>
              <a:rPr lang="ru-RU" dirty="0" smtClean="0"/>
              <a:t>.</a:t>
            </a:r>
          </a:p>
          <a:p>
            <a:r>
              <a:rPr lang="ru-RU" dirty="0"/>
              <a:t>Алтай: Телецкое озеро.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98468" y="2204864"/>
            <a:ext cx="5121658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0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2160240" cy="903312"/>
          </a:xfrm>
        </p:spPr>
        <p:txBody>
          <a:bodyPr rtlCol="0"/>
          <a:lstStyle/>
          <a:p>
            <a:pPr rtl="0"/>
            <a:r>
              <a:rPr lang="ru" b="1" dirty="0" smtClean="0"/>
              <a:t>Выводы</a:t>
            </a:r>
            <a:endParaRPr lang="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Самый подходящий источник биолюминесценции - </a:t>
            </a:r>
            <a:r>
              <a:rPr lang="ru-RU" u="sng" dirty="0" smtClean="0"/>
              <a:t>бактерии</a:t>
            </a:r>
          </a:p>
          <a:p>
            <a:r>
              <a:rPr lang="ru-RU" dirty="0" smtClean="0"/>
              <a:t>Существует </a:t>
            </a:r>
            <a:r>
              <a:rPr lang="ru-RU" dirty="0"/>
              <a:t>индивидуальный ряд </a:t>
            </a:r>
            <a:r>
              <a:rPr lang="ru-RU" dirty="0" smtClean="0"/>
              <a:t>условий содержания </a:t>
            </a:r>
            <a:r>
              <a:rPr lang="ru-RU" dirty="0"/>
              <a:t>для каждой бактерии, который должен обеспечиваться для правильного и эффективного </a:t>
            </a:r>
            <a:r>
              <a:rPr lang="ru-RU" dirty="0" smtClean="0"/>
              <a:t>биолюминесцирования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данной работы были придуманы две системы освещения. </a:t>
            </a:r>
            <a:r>
              <a:rPr lang="ru-RU" u="sng" dirty="0"/>
              <a:t>Система коробок </a:t>
            </a:r>
            <a:r>
              <a:rPr lang="ru-RU" dirty="0"/>
              <a:t>использовалась для дальнейшего проектирования парка, а конструкция источника света приобрела самую оптимальную и выгодную форму для освещения парка в виде </a:t>
            </a:r>
            <a:r>
              <a:rPr lang="ru-RU" u="sng" dirty="0"/>
              <a:t>кольца</a:t>
            </a:r>
          </a:p>
        </p:txBody>
      </p:sp>
    </p:spTree>
    <p:extLst>
      <p:ext uri="{BB962C8B-B14F-4D97-AF65-F5344CB8AC3E}">
        <p14:creationId xmlns:p14="http://schemas.microsoft.com/office/powerpoint/2010/main" xmlns="" val="1365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476672"/>
            <a:ext cx="2136303" cy="792088"/>
          </a:xfrm>
        </p:spPr>
        <p:txBody>
          <a:bodyPr rtlCol="0"/>
          <a:lstStyle/>
          <a:p>
            <a:pPr rtl="0"/>
            <a:r>
              <a:rPr lang="ru" b="1" dirty="0" smtClean="0"/>
              <a:t>Выводы</a:t>
            </a:r>
            <a:endParaRPr lang="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Парк обладает множеством преимуществ, таких как экологическая устойчивость, эстетическая привлекательность, образовательные и научные возможности, экономически выходы и многое другое.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оценивания преимуществ данного парка мы обнаружили множество областей применения данного </a:t>
            </a:r>
            <a:r>
              <a:rPr lang="ru-RU" dirty="0" smtClean="0"/>
              <a:t>проекта. </a:t>
            </a:r>
            <a:r>
              <a:rPr lang="ru-RU" dirty="0"/>
              <a:t>Наш будующий парк приобрел статус </a:t>
            </a:r>
            <a:r>
              <a:rPr lang="ru-RU" u="sng" dirty="0"/>
              <a:t>многофункционального</a:t>
            </a:r>
            <a:r>
              <a:rPr lang="ru-RU" dirty="0"/>
              <a:t> </a:t>
            </a:r>
            <a:r>
              <a:rPr lang="ru-RU" dirty="0" smtClean="0"/>
              <a:t>объекта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административных центров районов Ярославской области мы нашли места в нашей стране, где можно создать биолюминесцентные парки. Среди таких мест Ладожское и Онежские озера и Байкал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08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1628800"/>
            <a:ext cx="9601200" cy="45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Реализация проекта </a:t>
            </a:r>
            <a:r>
              <a:rPr lang="ru-RU" dirty="0" smtClean="0"/>
              <a:t>м</a:t>
            </a:r>
            <a:r>
              <a:rPr lang="ru-RU" dirty="0" smtClean="0"/>
              <a:t>ожет быть осуществлена под финансированием научных и творческих сообществ, администрации города или региона или за счет государственных грантов.</a:t>
            </a:r>
          </a:p>
          <a:p>
            <a:pPr>
              <a:buNone/>
            </a:pPr>
            <a:r>
              <a:rPr lang="ru-RU" b="1" dirty="0" smtClean="0"/>
              <a:t>Работу мы оценили в 450млн рублей.</a:t>
            </a:r>
          </a:p>
          <a:p>
            <a:pPr>
              <a:buNone/>
            </a:pPr>
            <a:r>
              <a:rPr lang="ru-RU" dirty="0" smtClean="0"/>
              <a:t>Покупка и выращивание организмов: 50млн рублей</a:t>
            </a:r>
          </a:p>
          <a:p>
            <a:pPr>
              <a:buNone/>
            </a:pPr>
            <a:r>
              <a:rPr lang="ru-RU" dirty="0" smtClean="0"/>
              <a:t>Организация парка(расчистку территории, установление насаждений, организация мест отдыха): 200млн рублей</a:t>
            </a:r>
          </a:p>
          <a:p>
            <a:pPr>
              <a:buNone/>
            </a:pPr>
            <a:r>
              <a:rPr lang="ru-RU" dirty="0" smtClean="0"/>
              <a:t>Организация освещения(</a:t>
            </a:r>
            <a:r>
              <a:rPr lang="ru-RU" dirty="0" smtClean="0"/>
              <a:t> </a:t>
            </a:r>
            <a:r>
              <a:rPr lang="ru-RU" dirty="0" smtClean="0"/>
              <a:t>создание и установка резервуаров, подключение систем жизнеобеспечения): 150млн</a:t>
            </a:r>
          </a:p>
          <a:p>
            <a:pPr>
              <a:buNone/>
            </a:pPr>
            <a:r>
              <a:rPr lang="ru-RU" dirty="0" smtClean="0"/>
              <a:t>Непредвиденные расходы: 50млн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492896"/>
            <a:ext cx="10388622" cy="5026722"/>
          </a:xfrm>
        </p:spPr>
        <p:txBody>
          <a:bodyPr>
            <a:normAutofit fontScale="90000"/>
          </a:bodyPr>
          <a:lstStyle/>
          <a:p>
            <a:pPr marL="342900" lvl="0" indent="-342900"/>
            <a:r>
              <a:rPr lang="ru-RU" sz="1800" dirty="0" smtClean="0"/>
              <a:t>    1.</a:t>
            </a:r>
            <a:r>
              <a:rPr lang="en-US" sz="1800" dirty="0" smtClean="0"/>
              <a:t>"Bioluminescence </a:t>
            </a:r>
            <a:r>
              <a:rPr lang="en-US" sz="1800" dirty="0" smtClean="0"/>
              <a:t>in Bacteria: Mechanisms and Applications" - Journal of </a:t>
            </a:r>
            <a:r>
              <a:rPr lang="en-US" sz="1800" dirty="0" smtClean="0"/>
              <a:t>Bacteriology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</a:t>
            </a:r>
            <a:r>
              <a:rPr lang="en-US" sz="1800" dirty="0" smtClean="0"/>
              <a:t>"Genetic </a:t>
            </a:r>
            <a:r>
              <a:rPr lang="en-US" sz="1800" dirty="0" smtClean="0"/>
              <a:t>Engineering of Bioluminescent Bacteria for Environmental Monitoring" - Environmental Science &amp; Technology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</a:t>
            </a:r>
            <a:r>
              <a:rPr lang="en-US" sz="1800" dirty="0" smtClean="0"/>
              <a:t>"Bioluminescent </a:t>
            </a:r>
            <a:r>
              <a:rPr lang="en-US" sz="1800" dirty="0" smtClean="0"/>
              <a:t>Bacteria as Probes for Studying Microbial Ecology" - Applied and Environmental Microbiology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</a:t>
            </a:r>
            <a:r>
              <a:rPr lang="en-US" sz="1800" dirty="0" smtClean="0"/>
              <a:t>"Bioluminescence </a:t>
            </a:r>
            <a:r>
              <a:rPr lang="en-US" sz="1800" dirty="0" smtClean="0"/>
              <a:t>in Marine Bacteria: A Review" - Marine Biotechnology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</a:t>
            </a:r>
            <a:r>
              <a:rPr lang="en-US" sz="1800" dirty="0" smtClean="0"/>
              <a:t>"Bioluminescent </a:t>
            </a:r>
            <a:r>
              <a:rPr lang="en-US" sz="1800" dirty="0" smtClean="0"/>
              <a:t>Bacterial Strains and Their Applications in Biotechnology" - Biotechnology Advances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6.</a:t>
            </a:r>
            <a:r>
              <a:rPr lang="en-US" sz="1800" dirty="0" smtClean="0"/>
              <a:t>"Bioluminescence </a:t>
            </a:r>
            <a:r>
              <a:rPr lang="en-US" sz="1800" dirty="0" smtClean="0"/>
              <a:t>in Bacterial Pathogens: Mechanisms and Clinical Implications" - Clinical Microbiology Reviews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7.</a:t>
            </a:r>
            <a:r>
              <a:rPr lang="en-US" sz="1800" dirty="0" smtClean="0"/>
              <a:t>"Bioluminescent </a:t>
            </a:r>
            <a:r>
              <a:rPr lang="en-US" sz="1800" dirty="0" smtClean="0"/>
              <a:t>Bacteria in the Human Gut: A Review" - Frontiers in Microbiology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8.</a:t>
            </a:r>
            <a:r>
              <a:rPr lang="en-US" sz="1800" dirty="0" smtClean="0"/>
              <a:t>"Bioluminescence </a:t>
            </a:r>
            <a:r>
              <a:rPr lang="en-US" sz="1800" dirty="0" smtClean="0"/>
              <a:t>in Bacteria: From Genes to Applications" - Microbial Cell Factories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9.</a:t>
            </a:r>
            <a:r>
              <a:rPr lang="en-US" sz="1800" dirty="0" smtClean="0"/>
              <a:t>"Bioluminescent </a:t>
            </a:r>
            <a:r>
              <a:rPr lang="en-US" sz="1800" dirty="0" smtClean="0"/>
              <a:t>Bacteria and Their Role in the Marine Environment" - Marine Ecology Progress Series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10.</a:t>
            </a:r>
            <a:r>
              <a:rPr lang="en-US" sz="1800" dirty="0" smtClean="0"/>
              <a:t>"Bioluminescence </a:t>
            </a:r>
            <a:r>
              <a:rPr lang="en-US" sz="1800" dirty="0" smtClean="0"/>
              <a:t>in Bacteria: A Tool for Studying Microbial Interactions" - Journal of Microbial &amp; Biochemical Technology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11.</a:t>
            </a:r>
            <a:r>
              <a:rPr lang="en-US" sz="1800" dirty="0" smtClean="0"/>
              <a:t>"Energy-Efficient </a:t>
            </a:r>
            <a:r>
              <a:rPr lang="en-US" sz="1800" dirty="0" smtClean="0"/>
              <a:t>Lighting for Urban Parks: A Review" - Journal of Environmental Management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12.</a:t>
            </a:r>
            <a:r>
              <a:rPr lang="en-US" sz="1800" dirty="0" smtClean="0"/>
              <a:t>"LED </a:t>
            </a:r>
            <a:r>
              <a:rPr lang="en-US" sz="1800" dirty="0" smtClean="0"/>
              <a:t>Lighting in Public Parks: Benefits and Challenges" - Lighting Research &amp; Technology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13.</a:t>
            </a:r>
            <a:r>
              <a:rPr lang="en-US" sz="1800" dirty="0" smtClean="0"/>
              <a:t>"Smart </a:t>
            </a:r>
            <a:r>
              <a:rPr lang="en-US" sz="1800" dirty="0" smtClean="0"/>
              <a:t>Lighting Systems for Urban Green Spaces" - Urban Forestry &amp; Urban Greening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14.</a:t>
            </a:r>
            <a:r>
              <a:rPr lang="en-US" sz="1800" dirty="0" smtClean="0"/>
              <a:t>"The </a:t>
            </a:r>
            <a:r>
              <a:rPr lang="en-US" sz="1800" dirty="0" smtClean="0"/>
              <a:t>Impact of Lighting on Park Safety and Usage" - Landscape and Urban Planning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15.</a:t>
            </a:r>
            <a:r>
              <a:rPr lang="en-US" sz="1800" dirty="0" smtClean="0"/>
              <a:t>"Sustainable </a:t>
            </a:r>
            <a:r>
              <a:rPr lang="en-US" sz="1800" dirty="0" smtClean="0"/>
              <a:t>Lighting Solutions for Urban Parks" - Journal of Sustainable Lighting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16.</a:t>
            </a:r>
            <a:r>
              <a:rPr lang="en-US" sz="1800" dirty="0" smtClean="0"/>
              <a:t>"Designing </a:t>
            </a:r>
            <a:r>
              <a:rPr lang="en-US" sz="1800" dirty="0" smtClean="0"/>
              <a:t>Park Lighting for Energy Efficiency and Aesthetics" - Energy and Buildings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17.</a:t>
            </a:r>
            <a:r>
              <a:rPr lang="en-US" sz="1800" dirty="0" smtClean="0"/>
              <a:t>"The </a:t>
            </a:r>
            <a:r>
              <a:rPr lang="en-US" sz="1800" dirty="0" smtClean="0"/>
              <a:t>Role of Lighting in Enhancing Park Experience" - Journal of Environmental Psychology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18.</a:t>
            </a:r>
            <a:r>
              <a:rPr lang="en-US" sz="1800" dirty="0" smtClean="0"/>
              <a:t>"Lighting </a:t>
            </a:r>
            <a:r>
              <a:rPr lang="en-US" sz="1800" dirty="0" smtClean="0"/>
              <a:t>Design for Urban Parks: A Case Study Approach" - Journal of Urban Design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19.</a:t>
            </a:r>
            <a:r>
              <a:rPr lang="en-US" sz="1800" dirty="0" smtClean="0"/>
              <a:t>"Smart </a:t>
            </a:r>
            <a:r>
              <a:rPr lang="en-US" sz="1800" dirty="0" smtClean="0"/>
              <a:t>and Sustainable Lighting for Urban Parks" - Smart Cities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20.</a:t>
            </a:r>
            <a:r>
              <a:rPr lang="en-US" sz="1800" dirty="0" smtClean="0"/>
              <a:t>"The </a:t>
            </a:r>
            <a:r>
              <a:rPr lang="en-US" sz="1800" dirty="0" smtClean="0"/>
              <a:t>Impact of Lighting on Wildlife in Urban Parks" - Urban Ecosystems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1269876" y="548680"/>
            <a:ext cx="7560840" cy="1124744"/>
          </a:xfrm>
        </p:spPr>
        <p:txBody>
          <a:bodyPr/>
          <a:lstStyle/>
          <a:p>
            <a:pPr algn="ctr"/>
            <a:r>
              <a:rPr lang="ru-RU" b="1" dirty="0" smtClean="0"/>
              <a:t>Список литературы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4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7788" y="548680"/>
            <a:ext cx="282154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612" y="332656"/>
            <a:ext cx="383341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020" y="1052736"/>
            <a:ext cx="3384376" cy="2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4652" y="4365104"/>
            <a:ext cx="3322922" cy="221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292" y="1988840"/>
            <a:ext cx="3528392" cy="26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6220" y="3933056"/>
            <a:ext cx="3349010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788" y="2924944"/>
            <a:ext cx="2635493" cy="2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9796" y="5229200"/>
            <a:ext cx="4392488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Большинство </a:t>
            </a:r>
            <a:r>
              <a:rPr lang="ru-RU" dirty="0" smtClean="0">
                <a:solidFill>
                  <a:schemeClr val="accent2"/>
                </a:solidFill>
              </a:rPr>
              <a:t>провинциальных городов страдает от недостатка и неудовлетворительного состояния местных парков. В нашем регионе тоже существует данная проблема.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7828" y="620688"/>
            <a:ext cx="3600400" cy="72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b="1" dirty="0" smtClean="0"/>
              <a:t>Цели и задачи</a:t>
            </a:r>
            <a:endParaRPr lang="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412776"/>
            <a:ext cx="9601200" cy="5112568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создать </a:t>
            </a:r>
            <a:r>
              <a:rPr lang="ru-RU" dirty="0"/>
              <a:t>проект парка для общего пользования гостями и </a:t>
            </a:r>
            <a:r>
              <a:rPr lang="ru-RU" dirty="0" smtClean="0"/>
              <a:t>жителями административных центров районов Ярославской </a:t>
            </a:r>
            <a:r>
              <a:rPr lang="ru-RU" dirty="0"/>
              <a:t>области с </a:t>
            </a:r>
            <a:r>
              <a:rPr lang="ru-RU" dirty="0" smtClean="0"/>
              <a:t>использованием биолюминесценции </a:t>
            </a:r>
            <a:r>
              <a:rPr lang="ru-RU" dirty="0"/>
              <a:t>организмов в качестве источника освещения</a:t>
            </a:r>
            <a:r>
              <a:rPr lang="ru-RU" dirty="0" smtClean="0"/>
              <a:t>.</a:t>
            </a:r>
            <a:endParaRPr lang="ru" dirty="0" smtClean="0"/>
          </a:p>
          <a:p>
            <a:pPr marL="0" indent="0">
              <a:buNone/>
            </a:pPr>
            <a:r>
              <a:rPr lang="ru" b="1" dirty="0" smtClean="0"/>
              <a:t>Задачи</a:t>
            </a:r>
            <a:r>
              <a:rPr lang="en-US" b="1" dirty="0" smtClean="0"/>
              <a:t>: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/>
              <a:t>Найти </a:t>
            </a:r>
            <a:r>
              <a:rPr lang="ru-RU" dirty="0"/>
              <a:t>подходящий, эффективный источник </a:t>
            </a:r>
            <a:r>
              <a:rPr lang="ru-RU" dirty="0" smtClean="0"/>
              <a:t>биолюминесценции.</a:t>
            </a:r>
          </a:p>
          <a:p>
            <a:r>
              <a:rPr lang="ru-RU" dirty="0"/>
              <a:t>Рассмотреть </a:t>
            </a:r>
            <a:r>
              <a:rPr lang="ru-RU" dirty="0" smtClean="0"/>
              <a:t>условия для существования источника.</a:t>
            </a:r>
          </a:p>
          <a:p>
            <a:r>
              <a:rPr lang="ru-RU" dirty="0" smtClean="0"/>
              <a:t>Спроектировать биолюминесцентный парк.</a:t>
            </a:r>
          </a:p>
          <a:p>
            <a:r>
              <a:rPr lang="ru-RU" dirty="0" smtClean="0"/>
              <a:t>Оценить преимущества такого парка.</a:t>
            </a:r>
          </a:p>
          <a:p>
            <a:r>
              <a:rPr lang="ru-RU" dirty="0" smtClean="0"/>
              <a:t>Оценить возможность применимости данного проекта для других </a:t>
            </a:r>
            <a:r>
              <a:rPr lang="ru-RU" dirty="0" smtClean="0"/>
              <a:t>регионов</a:t>
            </a:r>
          </a:p>
          <a:p>
            <a:pPr>
              <a:buNone/>
            </a:pPr>
            <a:r>
              <a:rPr lang="ru-RU" b="1" dirty="0" smtClean="0"/>
              <a:t>Актуальность: </a:t>
            </a:r>
            <a:r>
              <a:rPr lang="ru-RU" dirty="0" smtClean="0"/>
              <a:t>множество парков в Ярославской области использует устаревшие неестественные источники освещения, необходим новый источник освещения.</a:t>
            </a:r>
          </a:p>
          <a:p>
            <a:pPr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5664695" cy="1119336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b="1" dirty="0" smtClean="0"/>
              <a:t>Эффективный источник биолюминесценции</a:t>
            </a:r>
            <a:endParaRPr lang="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428" y="1556792"/>
            <a:ext cx="2808312" cy="4560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1884" y="1988840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грибы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74332" y="1988840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растения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34772" y="1988840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бактерии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3717032"/>
            <a:ext cx="2520280" cy="26812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8708" y="3717032"/>
            <a:ext cx="3047676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276" y="3717032"/>
            <a:ext cx="2967921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567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5448671" cy="1103784"/>
          </a:xfrm>
        </p:spPr>
        <p:txBody>
          <a:bodyPr rtlCol="0">
            <a:normAutofit fontScale="90000"/>
          </a:bodyPr>
          <a:lstStyle/>
          <a:p>
            <a:r>
              <a:rPr lang="ru" b="1" dirty="0"/>
              <a:t>Эффективный источник биолюминесценции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848944"/>
          </a:xfrm>
        </p:spPr>
        <p:txBody>
          <a:bodyPr rtlCol="0">
            <a:normAutofit fontScale="92500"/>
          </a:bodyPr>
          <a:lstStyle/>
          <a:p>
            <a:r>
              <a:rPr lang="ru" dirty="0" smtClean="0"/>
              <a:t> </a:t>
            </a:r>
            <a:r>
              <a:rPr lang="ru-RU" dirty="0"/>
              <a:t>Биолюминесцентные растения являются более подходящим источником освещения для парка, чем грибы, но у них встречаются схожие проблемы с грибами.</a:t>
            </a:r>
            <a:endParaRPr lang="ru" dirty="0"/>
          </a:p>
          <a:p>
            <a:r>
              <a:rPr lang="ru-RU" dirty="0"/>
              <a:t>П</a:t>
            </a:r>
            <a:r>
              <a:rPr lang="ru-RU" dirty="0" smtClean="0"/>
              <a:t>ростота культивации бактерий, </a:t>
            </a:r>
            <a:r>
              <a:rPr lang="ru-RU" dirty="0"/>
              <a:t>низкие требования к условиям </a:t>
            </a:r>
            <a:r>
              <a:rPr lang="ru-RU" dirty="0" smtClean="0"/>
              <a:t>содержания, </a:t>
            </a:r>
            <a:r>
              <a:rPr lang="ru-RU" dirty="0"/>
              <a:t>постоянная биолюминесценция</a:t>
            </a:r>
            <a:r>
              <a:rPr lang="ru-RU" dirty="0" smtClean="0"/>
              <a:t>,, низкая </a:t>
            </a:r>
            <a:r>
              <a:rPr lang="ru-RU" dirty="0"/>
              <a:t>стоимость производства делают их идеальным решением для создания </a:t>
            </a:r>
            <a:r>
              <a:rPr lang="ru-RU" dirty="0" smtClean="0"/>
              <a:t>освещения парка. </a:t>
            </a:r>
            <a:endParaRPr lang="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6013" y="2536068"/>
            <a:ext cx="4699000" cy="31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5112567" cy="1152128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Условия эффективного биолюминесцирования</a:t>
            </a:r>
            <a:endParaRPr lang="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ru" dirty="0" smtClean="0"/>
              <a:t>Оптимальная температура 15-20 градусов Цельсия</a:t>
            </a:r>
            <a:endParaRPr lang="ru" dirty="0"/>
          </a:p>
          <a:p>
            <a:pPr rtl="0"/>
            <a:r>
              <a:rPr lang="en-US" dirty="0" smtClean="0"/>
              <a:t>pH </a:t>
            </a:r>
            <a:r>
              <a:rPr lang="ru-RU" dirty="0" smtClean="0"/>
              <a:t>в диапазоне 6,5-7,5</a:t>
            </a:r>
            <a:endParaRPr lang="ru" dirty="0"/>
          </a:p>
          <a:p>
            <a:pPr rtl="0"/>
            <a:r>
              <a:rPr lang="ru" dirty="0" smtClean="0"/>
              <a:t>Наличие кислорода только для биолюминисцирования</a:t>
            </a:r>
          </a:p>
          <a:p>
            <a:pPr rtl="0"/>
            <a:r>
              <a:rPr lang="ru" dirty="0" smtClean="0"/>
              <a:t>Наличие кофакторов (</a:t>
            </a:r>
            <a:r>
              <a:rPr lang="en-US" dirty="0" smtClean="0"/>
              <a:t>Ca,</a:t>
            </a:r>
            <a:r>
              <a:rPr lang="ru-RU" dirty="0" smtClean="0"/>
              <a:t> </a:t>
            </a:r>
            <a:r>
              <a:rPr lang="en-US" dirty="0" smtClean="0"/>
              <a:t>Mg)</a:t>
            </a:r>
          </a:p>
          <a:p>
            <a:pPr rtl="0"/>
            <a:r>
              <a:rPr lang="ru-RU" dirty="0" smtClean="0"/>
              <a:t>Питательные вещества</a:t>
            </a:r>
          </a:p>
          <a:p>
            <a:pPr rtl="0"/>
            <a:r>
              <a:rPr lang="ru-RU" dirty="0" smtClean="0"/>
              <a:t>Концентрация клеток</a:t>
            </a:r>
          </a:p>
          <a:p>
            <a:pPr rtl="0"/>
            <a:r>
              <a:rPr lang="ru-RU" dirty="0" smtClean="0"/>
              <a:t>Отсутствие внешних стрессоров</a:t>
            </a:r>
          </a:p>
          <a:p>
            <a:pPr rtl="0"/>
            <a:endParaRPr lang="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988840"/>
            <a:ext cx="489654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5520679" cy="864096"/>
          </a:xfrm>
        </p:spPr>
        <p:txBody>
          <a:bodyPr rtlCol="0"/>
          <a:lstStyle/>
          <a:p>
            <a:pPr rtl="0"/>
            <a:r>
              <a:rPr lang="ru-RU" sz="3600" b="1" dirty="0" smtClean="0"/>
              <a:t>Проектирование парка</a:t>
            </a:r>
            <a:endParaRPr lang="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844" y="1628800"/>
            <a:ext cx="5016623" cy="4535016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b="1" dirty="0" smtClean="0"/>
              <a:t>Освещение парка</a:t>
            </a:r>
            <a:r>
              <a:rPr lang="ru-RU" dirty="0" smtClean="0"/>
              <a:t>. Для реакции биолюминесцирования необходим кислород, чтобы создать подходящие условия содержания,  </a:t>
            </a:r>
            <a:r>
              <a:rPr lang="ru-RU" dirty="0"/>
              <a:t>м</a:t>
            </a:r>
            <a:r>
              <a:rPr lang="ru-RU" dirty="0" smtClean="0"/>
              <a:t>естом</a:t>
            </a:r>
            <a:r>
              <a:rPr lang="ru-RU" dirty="0"/>
              <a:t>, искусственной среды для активного метаболизма бактерий, стала бы система </a:t>
            </a:r>
            <a:r>
              <a:rPr lang="ru-RU" b="1" dirty="0"/>
              <a:t>боксов (</a:t>
            </a:r>
            <a:r>
              <a:rPr lang="ru-RU" b="1" dirty="0" smtClean="0"/>
              <a:t>коробок, реалистичная)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b="1" dirty="0" smtClean="0"/>
              <a:t>сосудов (футуристичная). </a:t>
            </a:r>
            <a:r>
              <a:rPr lang="ru-RU" dirty="0" smtClean="0"/>
              <a:t>Получение кислорода через реакцию гидратацию пероксида натрия с водой при температуре.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468" y="1792801"/>
            <a:ext cx="5174731" cy="394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17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548680"/>
            <a:ext cx="5808711" cy="720080"/>
          </a:xfrm>
        </p:spPr>
        <p:txBody>
          <a:bodyPr rtlCol="0"/>
          <a:lstStyle/>
          <a:p>
            <a:r>
              <a:rPr lang="ru-RU" b="1" dirty="0"/>
              <a:t>Проектирование парка</a:t>
            </a:r>
            <a:endParaRPr lang="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1964" y="1844824"/>
            <a:ext cx="3240360" cy="762001"/>
          </a:xfrm>
        </p:spPr>
        <p:txBody>
          <a:bodyPr rtlCol="0"/>
          <a:lstStyle/>
          <a:p>
            <a:pPr rtl="0"/>
            <a:r>
              <a:rPr lang="ru-RU" i="1" dirty="0" smtClean="0"/>
              <a:t>Факел и пропеллер</a:t>
            </a:r>
            <a:endParaRPr lang="en-US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585" y="2516188"/>
            <a:ext cx="4470811" cy="400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26660" y="1916832"/>
            <a:ext cx="1558842" cy="648072"/>
          </a:xfrm>
        </p:spPr>
        <p:txBody>
          <a:bodyPr rtlCol="0"/>
          <a:lstStyle/>
          <a:p>
            <a:pPr rtl="0"/>
            <a:r>
              <a:rPr lang="ru-RU" i="1" dirty="0" smtClean="0"/>
              <a:t>Кольцо</a:t>
            </a:r>
            <a:endParaRPr lang="en-US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659" y="2516188"/>
            <a:ext cx="4061353" cy="400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26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1844" y="404664"/>
            <a:ext cx="9601200" cy="1143000"/>
          </a:xfrm>
        </p:spPr>
        <p:txBody>
          <a:bodyPr/>
          <a:lstStyle/>
          <a:p>
            <a:r>
              <a:rPr lang="ru-RU" b="1" dirty="0" smtClean="0"/>
              <a:t>Преимущества спроектированного парка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Экологическая устойчивость</a:t>
            </a:r>
          </a:p>
          <a:p>
            <a:r>
              <a:rPr lang="ru-RU" dirty="0" smtClean="0"/>
              <a:t>Эстетическая привлекательность</a:t>
            </a:r>
          </a:p>
          <a:p>
            <a:r>
              <a:rPr lang="ru-RU" dirty="0" smtClean="0"/>
              <a:t>Образовательные возможности</a:t>
            </a:r>
          </a:p>
          <a:p>
            <a:r>
              <a:rPr lang="ru-RU" dirty="0" smtClean="0"/>
              <a:t>Психологическая польза</a:t>
            </a:r>
          </a:p>
          <a:p>
            <a:r>
              <a:rPr lang="ru-RU" dirty="0" smtClean="0"/>
              <a:t>Экономические выгоды</a:t>
            </a:r>
          </a:p>
          <a:p>
            <a:r>
              <a:rPr lang="ru-RU" dirty="0"/>
              <a:t>Привлечение внимания к </a:t>
            </a:r>
            <a:r>
              <a:rPr lang="ru-RU" dirty="0" smtClean="0"/>
              <a:t>природе</a:t>
            </a:r>
          </a:p>
          <a:p>
            <a:r>
              <a:rPr lang="ru-RU" dirty="0"/>
              <a:t>Уникальность и </a:t>
            </a:r>
            <a:r>
              <a:rPr lang="ru-RU" dirty="0" smtClean="0"/>
              <a:t>инновации</a:t>
            </a:r>
          </a:p>
          <a:p>
            <a:r>
              <a:rPr lang="ru-RU" dirty="0"/>
              <a:t>Кардинально новый подход к обсечению освещения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3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513</TotalTime>
  <Words>576</Words>
  <Application>Microsoft Office PowerPoint</Application>
  <PresentationFormat>Произвольный</PresentationFormat>
  <Paragraphs>73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Безмятежность 16 х 9</vt:lpstr>
      <vt:lpstr>Биолюминесцентные парки - будущая инновация Ярославской области</vt:lpstr>
      <vt:lpstr>Слайд 2</vt:lpstr>
      <vt:lpstr>Цели и задачи</vt:lpstr>
      <vt:lpstr>Эффективный источник биолюминесценции</vt:lpstr>
      <vt:lpstr>Эффективный источник биолюминесценции</vt:lpstr>
      <vt:lpstr>Условия эффективного биолюминесцирования</vt:lpstr>
      <vt:lpstr>Проектирование парка</vt:lpstr>
      <vt:lpstr>Проектирование парка</vt:lpstr>
      <vt:lpstr>Преимущества спроектированного парка</vt:lpstr>
      <vt:lpstr>Биолюминесцентные парки для других регионов нашей страны</vt:lpstr>
      <vt:lpstr>Выводы</vt:lpstr>
      <vt:lpstr>Выводы</vt:lpstr>
      <vt:lpstr>Бюджет</vt:lpstr>
      <vt:lpstr>    1."Bioluminescence in Bacteria: Mechanisms and Applications" - Journal of Bacteriology 2."Genetic Engineering of Bioluminescent Bacteria for Environmental Monitoring" - Environmental Science &amp; Technology 3."Bioluminescent Bacteria as Probes for Studying Microbial Ecology" - Applied and Environmental Microbiology 4."Bioluminescence in Marine Bacteria: A Review" - Marine Biotechnology 5."Bioluminescent Bacterial Strains and Their Applications in Biotechnology" - Biotechnology Advances 6."Bioluminescence in Bacterial Pathogens: Mechanisms and Clinical Implications" - Clinical Microbiology Reviews 7."Bioluminescent Bacteria in the Human Gut: A Review" - Frontiers in Microbiology 8."Bioluminescence in Bacteria: From Genes to Applications" - Microbial Cell Factories 9."Bioluminescent Bacteria and Their Role in the Marine Environment" - Marine Ecology Progress Series 10."Bioluminescence in Bacteria: A Tool for Studying Microbial Interactions" - Journal of Microbial &amp; Biochemical Technology 11."Energy-Efficient Lighting for Urban Parks: A Review" - Journal of Environmental Management 12."LED Lighting in Public Parks: Benefits and Challenges" - Lighting Research &amp; Technology 13."Smart Lighting Systems for Urban Green Spaces" - Urban Forestry &amp; Urban Greening 14."The Impact of Lighting on Park Safety and Usage" - Landscape and Urban Planning 15."Sustainable Lighting Solutions for Urban Parks" - Journal of Sustainable Lighting 16."Designing Park Lighting for Energy Efficiency and Aesthetics" - Energy and Buildings 17."The Role of Lighting in Enhancing Park Experience" - Journal of Environmental Psychology 18."Lighting Design for Urban Parks: A Case Study Approach" - Journal of Urban Design 19."Smart and Sustainable Lighting for Urban Parks" - Smart Cities 20."The Impact of Lighting on Wildlife in Urban Parks" - Urban Ecosystems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Биолюминесцентные парки, будущая инновация Ярославской области</dc:title>
  <dc:creator>Ананьева Алиса</dc:creator>
  <cp:lastModifiedBy>Макс</cp:lastModifiedBy>
  <cp:revision>54</cp:revision>
  <dcterms:created xsi:type="dcterms:W3CDTF">2024-11-18T16:01:21Z</dcterms:created>
  <dcterms:modified xsi:type="dcterms:W3CDTF">2024-11-20T13:11:07Z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