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bmp" ContentType="image/bmp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80" r:id="rId4"/>
    <p:sldId id="271" r:id="rId5"/>
    <p:sldId id="279" r:id="rId6"/>
    <p:sldId id="276" r:id="rId7"/>
    <p:sldId id="277" r:id="rId8"/>
    <p:sldId id="278" r:id="rId9"/>
    <p:sldId id="273" r:id="rId10"/>
    <p:sldId id="275" r:id="rId11"/>
    <p:sldId id="265" r:id="rId12"/>
    <p:sldId id="266" r:id="rId13"/>
  </p:sldIdLst>
  <p:sldSz cx="12192000" cy="6858000"/>
  <p:notesSz cx="6858000" cy="12192000"/>
  <p:defaultTextStyle/>
  <p:extLst>
    <p:ext uri="{EFAFB233-063F-42B5-8137-9DF3F51BA10A}">
      <p15:sldGuideLst xmlns:p15="http://schemas.microsoft.com/office/powerpoint/2012/main">
        <p15:guide id="0" orient="horz" pos="2160" userDrawn="1">
          <p15:clr>
            <a:srgbClr val="A4A3A4"/>
          </p15:clr>
        </p15:guide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498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EF25C00-0723-480B-B17B-1F59E3B0C0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F243B34-BA1A-4D14-BCF4-865351DA0DA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7C38383-2A6A-4815-8C31-27D4A835D0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7C38383-2A6A-4815-8C31-27D4A835D0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578A55F-08E8-42CB-AB3F-E8D53FB6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23A14D4-1A02-4092-A3E7-F1EF3849C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23A14D4-1A02-4092-A3E7-F1EF3849C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8AD4134-28E3-46E4-A382-F705D3C72F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578A55F-08E8-42CB-AB3F-E8D53FB62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3009A7E-DEB4-43BE-BEAF-B7EA458DEF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125E6F6-4578-47A5-8431-B4871C9F0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EditPoints="1"/>
          </p:cNvSpPr>
          <p:nvPr>
            <p:ph type="title"/>
          </p:nvPr>
        </p:nvSpPr>
        <p:spPr>
          <a:xfrm>
            <a:off x="926481" y="218160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>
            <a:spLocks noGrp="1" noEditPoints="1"/>
          </p:cNvSpPr>
          <p:nvPr>
            <p:ph type="subTitle" idx="1"/>
          </p:nvPr>
        </p:nvSpPr>
        <p:spPr>
          <a:xfrm>
            <a:off x="926481" y="4661275"/>
            <a:ext cx="9144000" cy="16557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pPr lvl="0"/>
            <a:r>
              <a:t>Образец подзаголовка</a:t>
            </a:r>
          </a:p>
        </p:txBody>
      </p:sp>
      <p:sp>
        <p:nvSpPr>
          <p:cNvPr id="47" name="Shape 47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48" name="Shape 48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9" name="Shape 49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5" name="Shape 35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37" name="Shape 37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8" name="Shape 38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2" name="Shape 5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3" name="Shape 53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54" name="Shape 54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5" name="Shape 55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41" name="Shape 41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42" name="Shape 42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3" name="Shape 4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58" name="Shape 58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9" name="Shape 59"/>
          <p:cNvSpPr>
            <a:spLocks noGrp="1" noEditPoints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0" name="Shape 60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61" name="Shape 61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2" name="Shape 62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9" name="Shape 9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" name="Shape 10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26" name="Shape 26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7" name="Shape 27"/>
          <p:cNvSpPr>
            <a:spLocks noGrp="1" noEditPoints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" name="Shape 28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9" name="Shape 29"/>
          <p:cNvSpPr>
            <a:spLocks noGrp="1" noEditPoints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0" name="Shape 30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31" name="Shape 31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2" name="Shape 32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>
            <a:spLocks noGrp="1" noEditPoints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>
            <a:spLocks noGrp="1" noEditPoints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7" name="Shape 67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68" name="Shape 68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9" name="Shape 69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19" name="Shape 19"/>
          <p:cNvSpPr>
            <a:spLocks noGrp="1" noEditPoints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pPr lvl="0"/>
          </a:p>
        </p:txBody>
      </p:sp>
      <p:sp>
        <p:nvSpPr>
          <p:cNvPr id="20" name="Shape 20"/>
          <p:cNvSpPr>
            <a:spLocks noGrp="1" noEditPoints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1" name="Shape 21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22" name="Shape 22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3" name="Shape 23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 noEditPoint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13" name="Shape 13"/>
          <p:cNvSpPr>
            <a:spLocks noGrp="1" noEditPoints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" name="Shape 14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15" name="Shape 15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" name="Shape 16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EditPoints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Образец заголовка</a:t>
            </a:r>
          </a:p>
        </p:txBody>
      </p:sp>
      <p:sp>
        <p:nvSpPr>
          <p:cNvPr id="72" name="Shape 72"/>
          <p:cNvSpPr>
            <a:spLocks noGrp="1" noEditPoints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>
            <a:spLocks noGrp="1" noEditPoints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t>03.10.2023</a:t>
            </a:r>
          </a:p>
        </p:txBody>
      </p:sp>
      <p:sp>
        <p:nvSpPr>
          <p:cNvPr id="74" name="Shape 74"/>
          <p:cNvSpPr>
            <a:spLocks noGrp="1" noEditPoints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5" name="Shape 75"/>
          <p:cNvSpPr>
            <a:spLocks noGrp="1" noEditPoints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‹#›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>
            <a:spLocks noGrp="1" noEditPoints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03.10.2023</a:t>
            </a:r>
          </a:p>
        </p:txBody>
      </p:sp>
      <p:sp>
        <p:nvSpPr>
          <p:cNvPr id="5" name="Shape 5"/>
          <p:cNvSpPr>
            <a:spLocks noGrp="1" noEditPoints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hape 6"/>
          <p:cNvSpPr>
            <a:spLocks noGrp="1" noEditPoints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>
        <a:lnSpc>
          <a:spcPct val="90000"/>
        </a:lnSpc>
        <a:spcBef>
          <a:spcPts val="500"/>
        </a:spcBef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10" Type="http://schemas.openxmlformats.org/officeDocument/2006/relationships/image" Target="../media/image37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6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3.bmp"/><Relationship Id="rId6" Type="http://schemas.openxmlformats.org/officeDocument/2006/relationships/image" Target="../media/image24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10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3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Shape 7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8" name="Shape 7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80" name="Picture 80"/>
            <p:cNvPicPr/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854040" y="2128851"/>
              <a:ext cx="9459645" cy="200052"/>
            </a:xfrm>
            <a:prstGeom prst="rect">
              <a:avLst/>
            </a:prstGeom>
          </p:spPr>
        </p:pic>
        <p:pic>
          <p:nvPicPr>
            <p:cNvPr id="82" name="Picture 82"/>
            <p:cNvPicPr/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854041" y="2112976"/>
              <a:ext cx="9459645" cy="200052"/>
            </a:xfrm>
            <a:prstGeom prst="rect">
              <a:avLst/>
            </a:prstGeom>
          </p:spPr>
        </p:pic>
        <p:pic>
          <p:nvPicPr>
            <p:cNvPr id="84" name="Picture 84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86" name="Picture 86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72358" y="566143"/>
              <a:ext cx="2691375" cy="1065037"/>
            </a:xfrm>
            <a:prstGeom prst="rect">
              <a:avLst/>
            </a:prstGeom>
          </p:spPr>
        </p:pic>
        <p:pic>
          <p:nvPicPr>
            <p:cNvPr id="88" name="Picture 88"/>
            <p:cNvPicPr/>
            <p:nvPr/>
          </p:nvPicPr>
          <p:blipFill>
            <a:blip r:embed="rId5"/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89" name="Shape 89"/>
          <p:cNvSpPr>
            <a:spLocks noGrp="1" noEditPoints="1"/>
          </p:cNvSpPr>
          <p:nvPr>
            <p:ph type="title"/>
          </p:nvPr>
        </p:nvSpPr>
        <p:spPr>
          <a:xfrm>
            <a:off x="854040" y="2344779"/>
            <a:ext cx="9144000" cy="2387600"/>
          </a:xfrm>
          <a:prstGeom prst="rect">
            <a:avLst/>
          </a:prstGeom>
        </p:spPr>
        <p:txBody>
          <a:bodyPr>
            <a:noAutofit/>
          </a:bodyPr>
          <a:lstStyle/>
          <a:p>
            <a:b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</a:br>
            <a:br>
              <a:rPr lang="ru-RU" sz="48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1" name="Текст. поле 90"/>
          <p:cNvSpPr txBox="1"/>
          <p:nvPr/>
        </p:nvSpPr>
        <p:spPr>
          <a:xfrm>
            <a:off x="675887" y="391141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itchFamily="18" charset="0" panose="02020603050405020304"/>
                <a:ea typeface="Times New Roman" pitchFamily="18" charset="0" panose="02020603050405020304"/>
              </a:rPr>
              <a:t>Проект наставничества </a:t>
            </a:r>
            <a:r>
              <a:rPr sz="4400" dirty="0">
                <a:latin typeface="Times New Roman" pitchFamily="18" charset="0" panose="02020603050405020304"/>
                <a:ea typeface="Times New Roman" pitchFamily="18" charset="0" panose="02020603050405020304"/>
              </a:rPr>
              <a:t>«</a:t>
            </a:r>
            <a:r>
              <a:rPr lang="ru-RU" sz="4400" dirty="0">
                <a:latin typeface="Times New Roman" pitchFamily="18" charset="0" panose="02020603050405020304"/>
                <a:ea typeface="Times New Roman" pitchFamily="18" charset="0" panose="02020603050405020304"/>
              </a:rPr>
              <a:t>ЕДИНСТВО</a:t>
            </a:r>
            <a:r>
              <a:rPr sz="4400" dirty="0">
                <a:latin typeface="Times New Roman" pitchFamily="18" charset="0" panose="02020603050405020304"/>
                <a:ea typeface="Times New Roman" pitchFamily="18" charset="0" panose="02020603050405020304"/>
              </a:rPr>
              <a:t>»</a:t>
            </a:r>
            <a:endParaRPr lang="en-US" sz="4400" dirty="0"/>
          </a:p>
        </p:txBody>
      </p:sp>
      <p:sp>
        <p:nvSpPr>
          <p:cNvPr id="92" name="Текст. поле 91"/>
          <p:cNvSpPr txBox="1"/>
          <p:nvPr/>
        </p:nvSpPr>
        <p:spPr>
          <a:xfrm>
            <a:off x="5425120" y="2586394"/>
            <a:ext cx="4487889" cy="103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 eaLnBrk="1" hangingPunct="1">
              <a:spcBef>
                <a:spcPct val="20000"/>
              </a:spcBef>
              <a:buNone/>
            </a:pPr>
            <a:r>
              <a:rPr lang="ru-RU" altLang="ru-RU" sz="2000" i="1">
                <a:latin typeface="Times New Roman" pitchFamily="18" charset="0" panose="02020603050405020304"/>
                <a:ea typeface="Times New Roman" pitchFamily="18" charset="0" panose="02020603050405020304"/>
              </a:rPr>
              <a:t>Девиз проекта:</a:t>
            </a:r>
          </a:p>
          <a:p>
            <a:pPr marL="0" indent="0" algn="r" eaLnBrk="1" hangingPunct="1">
              <a:spcBef>
                <a:spcPct val="20000"/>
              </a:spcBef>
              <a:buNone/>
            </a:pPr>
            <a:r>
              <a:rPr lang="ru-RU" altLang="ru-RU" sz="2000" i="1">
                <a:latin typeface="Times New Roman" pitchFamily="18" charset="0" panose="02020603050405020304"/>
                <a:ea typeface="Times New Roman" pitchFamily="18" charset="0" panose="02020603050405020304"/>
              </a:rPr>
              <a:t>ПОНЯТЬ, ПРИНЯТЬ и ПОМОЧЬ.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-85441" y="171575"/>
            <a:ext cx="12192000" cy="6858000"/>
            <a:chOff x="0" y="0"/>
            <a:chExt cx="12192000" cy="6858000"/>
          </a:xfrm>
        </p:grpSpPr>
        <p:sp>
          <p:nvSpPr>
            <p:cNvPr id="93" name="Shape 9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>
                <a:solidFill>
                  <a:srgbClr val="FFFFFF"/>
                </a:solidFill>
                <a:latin typeface="Calibri" pitchFamily="34" charset="0" panose="020F0502020204030204"/>
                <a:ea typeface="+mn-ea"/>
                <a:cs typeface="+mn-cs"/>
              </a:endParaRPr>
            </a:p>
          </p:txBody>
        </p:sp>
        <p:grpSp>
          <p:nvGrpSpPr>
            <p:cNvPr id="94" name="Shape 94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95" name="Shape 95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97" name="Picture 97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99" name="Picture 99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01" name="Picture 101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03" name="Picture 103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04" name="Shape 104"/>
          <p:cNvSpPr>
            <a:spLocks noGrp="1" noEditPoints="1"/>
          </p:cNvSpPr>
          <p:nvPr>
            <p:ph type="title"/>
          </p:nvPr>
        </p:nvSpPr>
        <p:spPr>
          <a:xfrm>
            <a:off x="397800" y="666008"/>
            <a:ext cx="6422449" cy="835215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chemeClr val="accent2">
                    <a:lumMod val="50000"/>
                  </a:schemeClr>
                </a:solidFill>
              </a:rPr>
              <a:t>Актуальность проекта</a:t>
            </a:r>
            <a:endParaRPr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3" name="Изображение 1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2140" y="1542197"/>
            <a:ext cx="600500" cy="14739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632557" y="3152634"/>
            <a:ext cx="6154553" cy="1446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Цель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ru-RU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проекта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: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endParaRPr kumimoji="0" lang="ru-RU" sz="1800" b="0" i="0" u="none" strike="noStrike" kern="0" cap="none" spc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latin typeface="Times New Roman" pitchFamily="18" charset="0" panose="02020603050405020304"/>
              <a:ea typeface="Andale Sans UI"/>
              <a:cs typeface="+mn-cs"/>
            </a:endParaRPr>
          </a:p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создание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условий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для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первокурсников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процессе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обучения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endParaRPr kumimoji="0" lang="ru-RU" sz="1800" b="0" i="0" u="none" strike="noStrike" kern="0" cap="none" spc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latin typeface="Times New Roman" pitchFamily="18" charset="0" panose="02020603050405020304"/>
              <a:ea typeface="Andale Sans UI"/>
              <a:cs typeface="+mn-cs"/>
            </a:endParaRPr>
          </a:p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 charset="0"/>
              <a:buChar char="•"/>
            </a:pP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создание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наиболее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оптимальных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условий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для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безболезненного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вхождения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студентов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учебную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жизнь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. </a:t>
            </a:r>
            <a:endParaRPr lang="ru-RU" sz="1600" dirty="0">
              <a:solidFill>
                <a:srgbClr val="FFFFFF"/>
              </a:solidFill>
              <a:latin typeface="Times New Roman" pitchFamily="18" charset="0" panose="02020603050405020304"/>
              <a:ea typeface="Andale Sans UI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249" y="1064525"/>
            <a:ext cx="3852862" cy="208810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119117" y="1542197"/>
            <a:ext cx="6441744" cy="1473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endParaRPr lang="ru-RU" dirty="0">
              <a:solidFill>
                <a:srgbClr val="000000"/>
              </a:solidFill>
              <a:latin typeface="Times New Roman" pitchFamily="18" charset="0" panose="02020603050405020304"/>
              <a:ea typeface="Andale Sans UI"/>
            </a:endParaRPr>
          </a:p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 panose="02020603050405020304"/>
                <a:ea typeface="Andale Sans UI"/>
              </a:rPr>
              <a:t>вызвано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тем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что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в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настоящее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время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приоритетом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общества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и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системы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образования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является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формирование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у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вступающих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социум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молодых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людей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способности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самостоятельно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решать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встающие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перед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ними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задачи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реализуя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свой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внутренний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потенциал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.</a:t>
            </a:r>
            <a:endParaRPr kumimoji="0" lang="ru-RU" sz="1800" b="0" i="0" u="none" strike="noStrike" kern="0" cap="none" spc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latin typeface="Times New Roman" pitchFamily="18" charset="0" panose="02020603050405020304"/>
              <a:ea typeface="Andale Sans UI"/>
              <a:cs typeface="+mn-cs"/>
            </a:endParaRPr>
          </a:p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endParaRPr lang="ru-RU" sz="1600" dirty="0">
              <a:solidFill>
                <a:srgbClr val="FFFFFF"/>
              </a:solidFill>
              <a:latin typeface="Times New Roman" pitchFamily="18" charset="0" panose="02020603050405020304"/>
              <a:ea typeface="Andale Sans U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138" y="3152635"/>
            <a:ext cx="4962525" cy="2019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бусловлен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тем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что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период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обучения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колледже и вузе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закладываются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основы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профессионализма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формируются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потребность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и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подготовленность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к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непрерывному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самообразованию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изменяющихся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условиях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2137" y="5363570"/>
            <a:ext cx="4962525" cy="1494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пределяется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задачами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оптимизации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процесса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«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вхождения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»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вчерашнего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школьника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систему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внутривузовских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отношений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. </a:t>
            </a:r>
            <a:endParaRPr lang="ru-RU" sz="1600" dirty="0">
              <a:solidFill>
                <a:srgbClr val="FFFFFF"/>
              </a:solidFill>
              <a:latin typeface="Times New Roman" pitchFamily="18" charset="0" panose="02020603050405020304"/>
              <a:ea typeface="Andale Sans U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32556" y="4763068"/>
            <a:ext cx="6154553" cy="2094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Задачи</a:t>
            </a:r>
            <a:r>
              <a:rPr kumimoji="0" lang="ru-RU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проекта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:</a:t>
            </a:r>
            <a:b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</a:b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•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проведение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воспитательно-информационных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мероприятий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для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студентов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;</a:t>
            </a:r>
            <a:b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</a:b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•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оказание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индивидуальной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помощи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каждому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нуждающемуся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студенту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;</a:t>
            </a:r>
            <a:b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</a:b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• 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координация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,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действий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всех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студентов и наставников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для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решения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задач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адаптации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первокурсников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. </a:t>
            </a:r>
            <a:endParaRPr lang="ru-RU" sz="1600" dirty="0">
              <a:solidFill>
                <a:srgbClr val="FFFFFF"/>
              </a:solidFill>
              <a:latin typeface="Times New Roman" pitchFamily="18" charset="0" panose="02020603050405020304"/>
              <a:ea typeface="Andale Sans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25616" y="10579"/>
            <a:ext cx="12192000" cy="6858000"/>
            <a:chOff x="0" y="0"/>
            <a:chExt cx="12192000" cy="6858000"/>
          </a:xfrm>
        </p:grpSpPr>
        <p:sp>
          <p:nvSpPr>
            <p:cNvPr id="107" name="Shape 10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8" name="Shape 108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09" name="Shape 109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11" name="Picture 111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13" name="Picture 113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15" name="Picture 115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17" name="Picture 117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21" name="Shape 121"/>
          <p:cNvSpPr txBox="1"/>
          <p:nvPr/>
        </p:nvSpPr>
        <p:spPr>
          <a:xfrm>
            <a:off x="6338351" y="574155"/>
            <a:ext cx="5334402" cy="498988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sz="1800" b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pic>
        <p:nvPicPr>
          <p:cNvPr id="125" name="Изображение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10044" y="823649"/>
            <a:ext cx="1546052" cy="2755573"/>
          </a:xfrm>
          <a:prstGeom prst="rect">
            <a:avLst/>
          </a:prstGeom>
        </p:spPr>
      </p:pic>
      <p:pic>
        <p:nvPicPr>
          <p:cNvPr id="143" name="Picture 1"/>
          <p:cNvPicPr>
            <a:picLocks noChangeAspect="1"/>
          </p:cNvPicPr>
          <p:nvPr/>
        </p:nvPicPr>
        <p:blipFill>
          <a:blip r:embed="rId6"/>
          <a:srcRect l="22933" t="22455" r="26475" b="25699"/>
          <a:stretch/>
        </p:blipFill>
        <p:spPr>
          <a:xfrm>
            <a:off x="2292824" y="1580606"/>
            <a:ext cx="4603763" cy="2093177"/>
          </a:xfrm>
          <a:prstGeom prst="rect">
            <a:avLst/>
          </a:prstGeom>
        </p:spPr>
      </p:pic>
      <p:pic>
        <p:nvPicPr>
          <p:cNvPr id="146" name="Picture 1"/>
          <p:cNvPicPr>
            <a:picLocks noChangeAspect="1"/>
          </p:cNvPicPr>
          <p:nvPr/>
        </p:nvPicPr>
        <p:blipFill>
          <a:blip r:embed="rId7"/>
          <a:srcRect l="17281" t="20681" r="23376" b="20086"/>
          <a:stretch/>
        </p:blipFill>
        <p:spPr>
          <a:xfrm>
            <a:off x="7471954" y="1580606"/>
            <a:ext cx="4313798" cy="2094784"/>
          </a:xfrm>
          <a:prstGeom prst="rect">
            <a:avLst/>
          </a:prstGeom>
        </p:spPr>
      </p:pic>
      <p:sp>
        <p:nvSpPr>
          <p:cNvPr id="19" name="Текст. поле 133"/>
          <p:cNvSpPr txBox="1"/>
          <p:nvPr/>
        </p:nvSpPr>
        <p:spPr>
          <a:xfrm>
            <a:off x="2573385" y="1073143"/>
            <a:ext cx="308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800" b="1" i="0" u="none" strike="noStrike" dirty="0" smtClean="0">
              <a:solidFill>
                <a:srgbClr val="00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71954" y="574155"/>
            <a:ext cx="4226414" cy="892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Планируете ли Вы участие в общественной жизни колледжа (университета)</a:t>
            </a:r>
            <a:endParaRPr kumimoji="0" lang="en-US" sz="1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42950" y="604192"/>
            <a:ext cx="4453638" cy="8629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Испытываете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ли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вы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волнение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(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тревогу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) в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первые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дни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обучения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в </a:t>
            </a:r>
            <a:r>
              <a:rPr kumimoji="0" lang="en-US" sz="1800" b="1" i="0" u="none" strike="noStrike" kern="0" cap="none" spc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колледже</a:t>
            </a:r>
            <a:r>
              <a:rPr kumimoji="0" lang="en-US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?</a:t>
            </a:r>
            <a:endParaRPr kumimoji="0" lang="en-US" sz="1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pic>
        <p:nvPicPr>
          <p:cNvPr id="24" name="Picture 1"/>
          <p:cNvPicPr>
            <a:picLocks noChangeAspect="1"/>
          </p:cNvPicPr>
          <p:nvPr/>
        </p:nvPicPr>
        <p:blipFill>
          <a:blip r:embed="rId8"/>
          <a:srcRect l="10966" t="24666" r="14734" b="8862"/>
          <a:stretch/>
        </p:blipFill>
        <p:spPr>
          <a:xfrm>
            <a:off x="966651" y="4355764"/>
            <a:ext cx="4688256" cy="2314884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/>
          </p:cNvPicPr>
          <p:nvPr/>
        </p:nvPicPr>
        <p:blipFill>
          <a:blip r:embed="rId9"/>
          <a:srcRect l="9653" t="17727" r="12345" b="21101"/>
          <a:stretch/>
        </p:blipFill>
        <p:spPr>
          <a:xfrm>
            <a:off x="6648993" y="4355764"/>
            <a:ext cx="5023759" cy="24062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66651" y="3780331"/>
            <a:ext cx="4688255" cy="575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В жизни колледжа (университета) Вас больше всего привлекает</a:t>
            </a:r>
            <a:endParaRPr kumimoji="0" lang="en-US" sz="1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48993" y="3780331"/>
            <a:ext cx="5023759" cy="575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1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Во внеучебной вузовской жизни Вы ...</a:t>
            </a:r>
            <a:endParaRPr kumimoji="0" lang="en-US" sz="1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116323" y="-113507"/>
            <a:ext cx="12192000" cy="6858000"/>
            <a:chOff x="0" y="0"/>
            <a:chExt cx="12192000" cy="6858000"/>
          </a:xfrm>
        </p:grpSpPr>
        <p:sp>
          <p:nvSpPr>
            <p:cNvPr id="107" name="Shape 10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8" name="Shape 108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09" name="Shape 109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11" name="Picture 111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13" name="Picture 113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15" name="Picture 115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17" name="Picture 117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20" name="Shape 120"/>
          <p:cNvSpPr txBox="1"/>
          <p:nvPr/>
        </p:nvSpPr>
        <p:spPr>
          <a:xfrm>
            <a:off x="190382" y="334390"/>
            <a:ext cx="3986262" cy="47953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sz="2400" b="1" dirty="0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124" name="Текст. поле 123"/>
          <p:cNvSpPr txBox="1"/>
          <p:nvPr/>
        </p:nvSpPr>
        <p:spPr>
          <a:xfrm>
            <a:off x="6338351" y="1419113"/>
            <a:ext cx="5419125" cy="361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.</a:t>
            </a:r>
            <a:endParaRPr lang="en-US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pic>
        <p:nvPicPr>
          <p:cNvPr id="140" name="Изображение 139"/>
          <p:cNvPicPr>
            <a:picLocks noChangeAspect="1"/>
          </p:cNvPicPr>
          <p:nvPr/>
        </p:nvPicPr>
        <p:blipFill>
          <a:blip r:embed="rId5"/>
          <a:srcRect l="15400" t="3878" r="19745" b="8329"/>
          <a:stretch/>
        </p:blipFill>
        <p:spPr>
          <a:xfrm>
            <a:off x="190382" y="1354668"/>
            <a:ext cx="1092508" cy="4867012"/>
          </a:xfrm>
          <a:prstGeom prst="rect">
            <a:avLst/>
          </a:prstGeom>
        </p:spPr>
      </p:pic>
      <p:sp>
        <p:nvSpPr>
          <p:cNvPr id="29" name="Shape 119"/>
          <p:cNvSpPr>
            <a:spLocks noGrp="1" noEditPoints="1"/>
          </p:cNvSpPr>
          <p:nvPr>
            <p:ph type="title"/>
          </p:nvPr>
        </p:nvSpPr>
        <p:spPr>
          <a:xfrm>
            <a:off x="190381" y="515375"/>
            <a:ext cx="11798493" cy="91108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         </a:t>
            </a:r>
            <a:r>
              <a:rPr b="1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Проблема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         Причины        Факторы</a:t>
            </a:r>
            <a:endParaRPr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19367" y="1354667"/>
            <a:ext cx="3480179" cy="53898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неопределённость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мотивации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выбора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профессии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недостаточная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подготовка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к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ней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effectLst/>
              <a:latin typeface="Times New Roman" pitchFamily="18" charset="0" panose="02020603050405020304"/>
              <a:ea typeface="Andale Sans UI"/>
            </a:endParaRPr>
          </a:p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готовность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компонентов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профессионально-личностной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перспективы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solidFill>
                <a:srgbClr val="000000"/>
              </a:solidFill>
              <a:effectLst/>
              <a:latin typeface="Times New Roman" pitchFamily="18" charset="0" panose="02020603050405020304"/>
              <a:ea typeface="Andale Sans UI"/>
            </a:endParaRPr>
          </a:p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неумение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осуществлять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психологическое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регулирование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своего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поведения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и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деятельности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самостоятельно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effectLst/>
              <a:latin typeface="Times New Roman" pitchFamily="18" charset="0" panose="02020603050405020304"/>
              <a:ea typeface="Andale Sans UI"/>
            </a:endParaRPr>
          </a:p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недостаточная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готовность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навыков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самостоятельной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деятельности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effectLst/>
              <a:latin typeface="Times New Roman" pitchFamily="18" charset="0" panose="02020603050405020304"/>
              <a:ea typeface="Andale Sans UI"/>
            </a:endParaRPr>
          </a:p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организация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оптимального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режима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труда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и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отдыха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в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новых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условиях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solidFill>
                <a:srgbClr val="000000"/>
              </a:solidFill>
              <a:effectLst/>
              <a:latin typeface="Times New Roman" pitchFamily="18" charset="0" panose="02020603050405020304"/>
              <a:ea typeface="Andale Sans UI"/>
            </a:endParaRPr>
          </a:p>
          <a:p>
            <a:pPr marL="342900" indent="-342900">
              <a:spcAft>
                <a:spcPts val="0"/>
              </a:spcAft>
              <a:buFont typeface="Wingdings" pitchFamily="2" charset="2"/>
              <a:buChar char=""/>
            </a:pP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коммуникативные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барьеры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  <a:t>.</a:t>
            </a:r>
            <a:br>
              <a:rPr lang="en-US" sz="1600" dirty="0" smtClean="0">
                <a:solidFill>
                  <a:srgbClr val="000000"/>
                </a:solidFill>
                <a:effectLst/>
                <a:latin typeface="Times New Roman" pitchFamily="18" charset="0" panose="02020603050405020304"/>
                <a:ea typeface="Andale Sans UI"/>
              </a:rPr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30576" y="1354668"/>
            <a:ext cx="3917338" cy="2302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Специфическое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отношение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к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себе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;</a:t>
            </a:r>
            <a:endParaRPr kumimoji="0" lang="ru-RU" sz="1800" b="1" i="0" u="none" strike="noStrike" kern="0" cap="none" spc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latin typeface="Times New Roman" pitchFamily="18" charset="0" panose="02020603050405020304"/>
              <a:cs typeface="+mn-cs"/>
            </a:endParaRPr>
          </a:p>
          <a:p>
            <a:pPr marL="285750" marR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Учебная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деятельность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предполагает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высокий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уровень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контроля</a:t>
            </a: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;</a:t>
            </a:r>
            <a:endParaRPr kumimoji="0" lang="ru-RU" sz="1800" b="1" i="0" u="none" strike="noStrike" kern="0" cap="none" spc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latin typeface="Times New Roman" pitchFamily="18" charset="0" panose="02020603050405020304"/>
              <a:cs typeface="+mn-cs"/>
            </a:endParaRPr>
          </a:p>
          <a:p>
            <a:pPr marL="285750" marR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kumimoji="0" lang="ru-RU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Студенты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с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заниженной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самооценкой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склонны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в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каждом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деле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находить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непреодолимые</a:t>
            </a:r>
            <a:r>
              <a:rPr kumimoji="0" lang="en-US" sz="1800" b="0" i="0" u="none" strike="noStrike" kern="0" cap="none" spc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 </a:t>
            </a:r>
            <a:r>
              <a:rPr kumimoji="0" lang="en-US" sz="1800" b="0" i="0" u="none" strike="noStrike" kern="0" cap="none" spc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Times New Roman" pitchFamily="18" charset="0" panose="02020603050405020304"/>
                <a:ea typeface="Andale Sans UI"/>
                <a:cs typeface="+mn-cs"/>
              </a:rPr>
              <a:t>препятствия</a:t>
            </a:r>
            <a:endParaRPr kumimoji="0" lang="ru-RU" sz="1800" b="1" i="0" u="none" strike="noStrike" kern="0" cap="none" spc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latin typeface="Times New Roman" pitchFamily="18" charset="0" panose="02020603050405020304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12489" y="1354668"/>
            <a:ext cx="2476385" cy="45138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00"/>
              </a:solidFill>
              <a:latin typeface="Times New Roman" pitchFamily="18" charset="0" panose="02020603050405020304"/>
              <a:ea typeface="Andale Sans UI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социально-демографические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социально-психологические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</a:p>
          <a:p>
            <a:pPr marL="285750" indent="-285750" algn="l"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с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оциологические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общая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образованность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 panose="02020603050405020304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психологические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особенности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 panose="02020603050405020304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система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ценностных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ориентаций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 panose="02020603050405020304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организация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учебно-воспитательного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 panose="02020603050405020304"/>
                <a:ea typeface="Andale Sans UI"/>
              </a:rPr>
              <a:t>процесса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 panose="02020603050405020304"/>
              <a:ea typeface="Andale Sans UI"/>
            </a:endParaRPr>
          </a:p>
          <a:p>
            <a:pPr marL="285750" indent="-285750" algn="l">
              <a:buFont typeface="Wingdings" pitchFamily="2" charset="2"/>
              <a:buChar char="ü"/>
            </a:pPr>
            <a:endParaRPr lang="ru-RU" dirty="0">
              <a:solidFill>
                <a:srgbClr val="000000"/>
              </a:solidFill>
              <a:latin typeface="Times New Roman" pitchFamily="18" charset="0" panose="02020603050405020304"/>
            </a:endParaRPr>
          </a:p>
          <a:p>
            <a:pPr marL="285750" indent="-285750" algn="l">
              <a:buFont typeface="Wingdings" pitchFamily="2" charset="2"/>
              <a:buChar char="ü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40739" y="3788174"/>
            <a:ext cx="38071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4400" b="1" i="0" u="none" strike="noStrike" kern="0" cap="none" spc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latin typeface="Arial" pitchFamily="34" charset="0"/>
                <a:ea typeface="Arial" pitchFamily="34" charset="0"/>
                <a:cs typeface="Arial" pitchFamily="34" charset="0"/>
              </a:rPr>
              <a:t>Формы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30573" y="4496060"/>
            <a:ext cx="4122609" cy="1195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адаптация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формальная</a:t>
            </a:r>
            <a:r>
              <a:rPr lang="ru-RU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социально-педагогическая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адаптация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или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общественная</a:t>
            </a:r>
            <a:r>
              <a:rPr lang="ru-RU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;</a:t>
            </a:r>
          </a:p>
          <a:p>
            <a:pPr marL="285750" indent="-285750" algn="l">
              <a:buFont typeface="Wingdings" pitchFamily="2" charset="2"/>
              <a:buChar char="ü"/>
            </a:pP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адаптация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/>
                <a:latin typeface="Times New Roman" pitchFamily="18" charset="0" panose="02020603050405020304"/>
                <a:ea typeface="Andale Sans UI"/>
              </a:rPr>
              <a:t>дидактическая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42" name="Изображение 14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30574" y="5784001"/>
            <a:ext cx="4122608" cy="8753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Shape 155"/>
          <p:cNvGrpSpPr/>
          <p:nvPr/>
        </p:nvGrpSpPr>
        <p:grpSpPr>
          <a:xfrm>
            <a:off x="-8968" y="-72171"/>
            <a:ext cx="12192000" cy="6858000"/>
            <a:chOff x="0" y="0"/>
            <a:chExt cx="12192000" cy="6858000"/>
          </a:xfrm>
        </p:grpSpPr>
        <p:sp>
          <p:nvSpPr>
            <p:cNvPr id="156" name="Shape 15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2000" b="1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7" name="Shape 157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58" name="Shape 158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60" name="Picture 160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62" name="Picture 162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64" name="Picture 164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66" name="Picture 166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pic>
        <p:nvPicPr>
          <p:cNvPr id="188" name="Изображение 187"/>
          <p:cNvPicPr>
            <a:picLocks noChangeAspect="1"/>
          </p:cNvPicPr>
          <p:nvPr/>
        </p:nvPicPr>
        <p:blipFill>
          <a:blip r:embed="rId5"/>
          <a:srcRect l="8255" t="6386" r="14915" b="2269"/>
          <a:stretch/>
        </p:blipFill>
        <p:spPr>
          <a:xfrm>
            <a:off x="480156" y="4682738"/>
            <a:ext cx="745083" cy="1329865"/>
          </a:xfrm>
          <a:prstGeom prst="rect">
            <a:avLst/>
          </a:prstGeom>
        </p:spPr>
      </p:pic>
      <p:sp>
        <p:nvSpPr>
          <p:cNvPr id="190" name="Текст. поле 189"/>
          <p:cNvSpPr txBox="1"/>
          <p:nvPr/>
        </p:nvSpPr>
        <p:spPr>
          <a:xfrm>
            <a:off x="248625" y="521443"/>
            <a:ext cx="11772032" cy="1015663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Концепция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воспитательной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деятельности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федерального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государственного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бюджетного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образовательного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учреждения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высшего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образования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«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Майкопский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государственный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технологический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университет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»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на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2020-2025 </a:t>
            </a:r>
            <a:r>
              <a:rPr lang="en-US" sz="2000" b="0" i="0" u="none" strike="noStrike" dirty="0" err="1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гг</a:t>
            </a:r>
            <a:r>
              <a:rPr lang="en-US" sz="2000" b="0" i="0" u="none" strike="noStrike" dirty="0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.</a:t>
            </a:r>
            <a:endParaRPr lang="en-US" sz="2000" dirty="0"/>
          </a:p>
        </p:txBody>
      </p:sp>
      <p:sp>
        <p:nvSpPr>
          <p:cNvPr id="191" name="Текст. поле 190"/>
          <p:cNvSpPr txBox="1"/>
          <p:nvPr/>
        </p:nvSpPr>
        <p:spPr>
          <a:xfrm>
            <a:off x="640078" y="1758188"/>
            <a:ext cx="11380579" cy="34222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Цель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воспитательной деятельности в Университете:</a:t>
            </a:r>
            <a:endParaRPr lang="en-US" sz="1600"/>
          </a:p>
        </p:txBody>
      </p:sp>
      <p:sp>
        <p:nvSpPr>
          <p:cNvPr id="194" name="Текст. поле 193"/>
          <p:cNvSpPr txBox="1"/>
          <p:nvPr/>
        </p:nvSpPr>
        <p:spPr>
          <a:xfrm>
            <a:off x="1370295" y="2225135"/>
            <a:ext cx="10650361" cy="592883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 создание и совершенствование условий для личностного и профессионального формирования обучающихся в соответствии с моделью личности выпускника</a:t>
            </a:r>
            <a:r>
              <a:rPr lang="en-US" sz="14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;</a:t>
            </a:r>
            <a:endParaRPr lang="en-US"/>
          </a:p>
        </p:txBody>
      </p:sp>
      <p:sp>
        <p:nvSpPr>
          <p:cNvPr id="195" name="Текст. поле 193"/>
          <p:cNvSpPr txBox="1"/>
          <p:nvPr/>
        </p:nvSpPr>
        <p:spPr>
          <a:xfrm>
            <a:off x="1370294" y="2912121"/>
            <a:ext cx="10650361" cy="592883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 подготовка творчески мыслящих и гармонично развитых специалистов, обладающих качественными профессиональными навыками и высокими гражданскими качествами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.</a:t>
            </a:r>
            <a:endParaRPr lang="en-US"/>
          </a:p>
        </p:txBody>
      </p:sp>
      <p:sp>
        <p:nvSpPr>
          <p:cNvPr id="196" name="Текст. поле 195"/>
          <p:cNvSpPr txBox="1"/>
          <p:nvPr/>
        </p:nvSpPr>
        <p:spPr>
          <a:xfrm>
            <a:off x="640078" y="3653530"/>
            <a:ext cx="11380579" cy="34222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Задачи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воспитательной деятельности в Университете:</a:t>
            </a:r>
            <a:endParaRPr lang="en-US" sz="1600"/>
          </a:p>
        </p:txBody>
      </p:sp>
      <p:sp>
        <p:nvSpPr>
          <p:cNvPr id="197" name="Текст. поле 196"/>
          <p:cNvSpPr txBox="1"/>
          <p:nvPr/>
        </p:nvSpPr>
        <p:spPr>
          <a:xfrm>
            <a:off x="1370294" y="4096676"/>
            <a:ext cx="10650361" cy="58606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 создание системы диагностики и анализа уровня сформированности всех качеств и компетенций будущего выпускник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;</a:t>
            </a:r>
            <a:endParaRPr lang="en-US" sz="1600"/>
          </a:p>
        </p:txBody>
      </p:sp>
      <p:sp>
        <p:nvSpPr>
          <p:cNvPr id="198" name="Текст. поле 197"/>
          <p:cNvSpPr txBox="1"/>
          <p:nvPr/>
        </p:nvSpPr>
        <p:spPr>
          <a:xfrm>
            <a:off x="1370295" y="4783663"/>
            <a:ext cx="10650361" cy="58606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 </a:t>
            </a:r>
            <a:r>
              <a:rPr lang="en-US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разработка системы воспитательной деятельности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, которая позволит систематически достигать высокого уровня характеристик, предполагаемых в модели личности выпускника;</a:t>
            </a:r>
            <a:endParaRPr lang="en-US" sz="1600"/>
          </a:p>
        </p:txBody>
      </p:sp>
      <p:sp>
        <p:nvSpPr>
          <p:cNvPr id="199" name="Текст. поле 198"/>
          <p:cNvSpPr txBox="1"/>
          <p:nvPr/>
        </p:nvSpPr>
        <p:spPr>
          <a:xfrm>
            <a:off x="1370297" y="5470649"/>
            <a:ext cx="10650360" cy="58606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 </a:t>
            </a:r>
            <a:r>
              <a:rPr lang="en-US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модернизация, поиск и разработка новых форм, приёмов и методов воспитательной работы, соответствующих времени и новым потребностям обучающихся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.</a:t>
            </a:r>
            <a:endParaRPr lang="en-US" sz="1600"/>
          </a:p>
        </p:txBody>
      </p:sp>
      <p:sp>
        <p:nvSpPr>
          <p:cNvPr id="200" name="Текст. поле 199"/>
          <p:cNvSpPr txBox="1"/>
          <p:nvPr/>
        </p:nvSpPr>
        <p:spPr>
          <a:xfrm>
            <a:off x="640078" y="6199767"/>
            <a:ext cx="11380579" cy="58606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Механизмы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реализации воспитательной деятельности: 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п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равовой; 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ценочно-диагностический; 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</a:t>
            </a:r>
            <a:r>
              <a:rPr lang="en-US" sz="1600" b="0" i="0" u="none" strike="noStrike">
                <a:solidFill>
                  <a:srgbClr val="00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рганизационно-содержательный; </a:t>
            </a:r>
            <a:r>
              <a:rPr lang="ru-RU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</a:t>
            </a:r>
            <a:r>
              <a:rPr lang="en-US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отивационно-стимулирующий; </a:t>
            </a:r>
            <a:r>
              <a:rPr lang="ru-RU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и</a:t>
            </a:r>
            <a:r>
              <a:rPr lang="en-US" sz="1600" b="1" i="0" u="none" strike="noStrike">
                <a:solidFill>
                  <a:srgbClr val="FF0000"/>
                </a:solidFill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нформационно-методический.</a:t>
            </a:r>
            <a:endParaRPr lang="en-US" sz="1600" b="1">
              <a:solidFill>
                <a:srgbClr val="FF0000"/>
              </a:solidFill>
            </a:endParaRPr>
          </a:p>
        </p:txBody>
      </p:sp>
      <p:cxnSp>
        <p:nvCxnSpPr>
          <p:cNvPr id="201" name="Прямая соед. линия 1 200"/>
          <p:cNvCxnSpPr/>
          <p:nvPr/>
        </p:nvCxnSpPr>
        <p:spPr>
          <a:xfrm>
            <a:off x="248625" y="1629290"/>
            <a:ext cx="35803" cy="4863508"/>
          </a:xfrm>
          <a:prstGeom prst="straightConnector1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. линия 1 201"/>
          <p:cNvCxnSpPr/>
          <p:nvPr/>
        </p:nvCxnSpPr>
        <p:spPr>
          <a:xfrm>
            <a:off x="248625" y="1957264"/>
            <a:ext cx="391453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. линия 1 201"/>
          <p:cNvCxnSpPr/>
          <p:nvPr/>
        </p:nvCxnSpPr>
        <p:spPr>
          <a:xfrm>
            <a:off x="284428" y="3824641"/>
            <a:ext cx="391453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. линия 1 201"/>
          <p:cNvCxnSpPr/>
          <p:nvPr/>
        </p:nvCxnSpPr>
        <p:spPr>
          <a:xfrm>
            <a:off x="266527" y="6492798"/>
            <a:ext cx="391453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" name="Picture 1"/>
          <p:cNvPicPr>
            <a:picLocks noChangeAspect="1"/>
          </p:cNvPicPr>
          <p:nvPr/>
        </p:nvPicPr>
        <p:blipFill>
          <a:blip r:embed="rId6"/>
          <a:srcRect l="27472" t="18447" r="28029" b="23461"/>
          <a:stretch/>
        </p:blipFill>
        <p:spPr>
          <a:xfrm>
            <a:off x="397800" y="2330484"/>
            <a:ext cx="793115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Shape 123"/>
          <p:cNvGrpSpPr/>
          <p:nvPr/>
        </p:nvGrpSpPr>
        <p:grpSpPr>
          <a:xfrm>
            <a:off x="175613" y="0"/>
            <a:ext cx="11875848" cy="6858000"/>
            <a:chOff x="0" y="0"/>
            <a:chExt cx="12192000" cy="6858000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5" name="Shape 125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26" name="Shape 126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28" name="Picture 128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30" name="Picture 130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32" name="Picture 132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34" name="Picture 134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35" name="Shape 135"/>
          <p:cNvSpPr>
            <a:spLocks noGrp="1" noEditPoints="1"/>
          </p:cNvSpPr>
          <p:nvPr>
            <p:ph type="title"/>
          </p:nvPr>
        </p:nvSpPr>
        <p:spPr>
          <a:xfrm>
            <a:off x="4368675" y="593591"/>
            <a:ext cx="2711732" cy="5833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sz="3200" b="1" dirty="0" err="1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6" name="Текст. поле 143"/>
          <p:cNvSpPr txBox="1"/>
          <p:nvPr/>
        </p:nvSpPr>
        <p:spPr>
          <a:xfrm>
            <a:off x="160061" y="2029005"/>
            <a:ext cx="3641229" cy="1615827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подсистема: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куратор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–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900" b="1" dirty="0" smtClean="0">
              <a:solidFill>
                <a:srgbClr val="0070C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b="1" dirty="0"/>
          </a:p>
        </p:txBody>
      </p:sp>
      <p:sp>
        <p:nvSpPr>
          <p:cNvPr id="147" name="Текст. поле 143"/>
          <p:cNvSpPr txBox="1"/>
          <p:nvPr/>
        </p:nvSpPr>
        <p:spPr>
          <a:xfrm>
            <a:off x="175613" y="4052093"/>
            <a:ext cx="3625678" cy="1969770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одсистема: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психолог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-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400" b="1" dirty="0" smtClean="0">
              <a:solidFill>
                <a:srgbClr val="0070C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b="1" dirty="0"/>
          </a:p>
        </p:txBody>
      </p:sp>
      <p:sp>
        <p:nvSpPr>
          <p:cNvPr id="148" name="Текст. поле 143"/>
          <p:cNvSpPr txBox="1"/>
          <p:nvPr/>
        </p:nvSpPr>
        <p:spPr>
          <a:xfrm>
            <a:off x="7780337" y="1971038"/>
            <a:ext cx="3959959" cy="175432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подсистема: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–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dirty="0"/>
          </a:p>
        </p:txBody>
      </p:sp>
      <p:sp>
        <p:nvSpPr>
          <p:cNvPr id="149" name="Текст. поле 147"/>
          <p:cNvSpPr txBox="1"/>
          <p:nvPr/>
        </p:nvSpPr>
        <p:spPr>
          <a:xfrm>
            <a:off x="7804840" y="4052093"/>
            <a:ext cx="3935456" cy="187743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подсистема: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наставник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–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dirty="0"/>
          </a:p>
        </p:txBody>
      </p:sp>
      <p:cxnSp>
        <p:nvCxnSpPr>
          <p:cNvPr id="151" name="Прямая соед. линия 1 151"/>
          <p:cNvCxnSpPr/>
          <p:nvPr/>
        </p:nvCxnSpPr>
        <p:spPr>
          <a:xfrm>
            <a:off x="1604689" y="3639392"/>
            <a:ext cx="0" cy="41400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. линия 1 152"/>
          <p:cNvCxnSpPr/>
          <p:nvPr/>
        </p:nvCxnSpPr>
        <p:spPr>
          <a:xfrm flipV="1">
            <a:off x="9882557" y="3730617"/>
            <a:ext cx="0" cy="325171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. линия 1 157"/>
          <p:cNvCxnSpPr/>
          <p:nvPr/>
        </p:nvCxnSpPr>
        <p:spPr>
          <a:xfrm flipH="1" flipV="1">
            <a:off x="3801291" y="3129174"/>
            <a:ext cx="501476" cy="20214"/>
          </a:xfrm>
          <a:prstGeom prst="straightConnector1">
            <a:avLst/>
          </a:prstGeom>
          <a:ln w="222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. линия 1 158"/>
          <p:cNvCxnSpPr/>
          <p:nvPr/>
        </p:nvCxnSpPr>
        <p:spPr>
          <a:xfrm flipV="1">
            <a:off x="7080405" y="3129174"/>
            <a:ext cx="666483" cy="0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. линия 1 157"/>
          <p:cNvCxnSpPr/>
          <p:nvPr/>
        </p:nvCxnSpPr>
        <p:spPr>
          <a:xfrm flipH="1">
            <a:off x="7080407" y="2557564"/>
            <a:ext cx="674277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. линия 1 158"/>
          <p:cNvCxnSpPr/>
          <p:nvPr/>
        </p:nvCxnSpPr>
        <p:spPr>
          <a:xfrm flipV="1">
            <a:off x="3801291" y="2541345"/>
            <a:ext cx="497577" cy="947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295442" y="1902790"/>
            <a:ext cx="2784965" cy="4247317"/>
          </a:xfrm>
          <a:prstGeom prst="rect">
            <a:avLst/>
          </a:prstGeom>
          <a:noFill/>
          <a:ln w="22225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Многофакторная модель адаптации студентов первокурсников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2" name="Изображение 16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2068" y="2401579"/>
            <a:ext cx="1660334" cy="1174926"/>
          </a:xfrm>
          <a:prstGeom prst="rect">
            <a:avLst/>
          </a:prstGeom>
        </p:spPr>
      </p:pic>
      <p:pic>
        <p:nvPicPr>
          <p:cNvPr id="33" name="Изображение 16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13806" y="4364858"/>
            <a:ext cx="1578596" cy="1578596"/>
          </a:xfrm>
          <a:prstGeom prst="rect">
            <a:avLst/>
          </a:prstGeom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31738" y="2401579"/>
            <a:ext cx="2470550" cy="128912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6" name="Изображение 15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089296" y="4482783"/>
            <a:ext cx="1118701" cy="134274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1767538" y="1668498"/>
            <a:ext cx="8143117" cy="3918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9903318" y="1668498"/>
            <a:ext cx="0" cy="302540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1751841" y="1707687"/>
            <a:ext cx="3344" cy="291600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741112" y="6365663"/>
            <a:ext cx="8141445" cy="1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9894958" y="5950471"/>
            <a:ext cx="1672" cy="375925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1761558" y="6021863"/>
            <a:ext cx="4247" cy="282004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. линия 1 158"/>
          <p:cNvCxnSpPr/>
          <p:nvPr/>
        </p:nvCxnSpPr>
        <p:spPr>
          <a:xfrm>
            <a:off x="3801291" y="4707501"/>
            <a:ext cx="437101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. линия 1 157"/>
          <p:cNvCxnSpPr/>
          <p:nvPr/>
        </p:nvCxnSpPr>
        <p:spPr>
          <a:xfrm flipH="1">
            <a:off x="3801291" y="5186180"/>
            <a:ext cx="437102" cy="0"/>
          </a:xfrm>
          <a:prstGeom prst="straightConnector1">
            <a:avLst/>
          </a:prstGeom>
          <a:ln w="222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. линия 1 157"/>
          <p:cNvCxnSpPr/>
          <p:nvPr/>
        </p:nvCxnSpPr>
        <p:spPr>
          <a:xfrm flipH="1">
            <a:off x="7130563" y="4686247"/>
            <a:ext cx="674277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. линия 1 158"/>
          <p:cNvCxnSpPr/>
          <p:nvPr/>
        </p:nvCxnSpPr>
        <p:spPr>
          <a:xfrm flipV="1">
            <a:off x="7088201" y="5186180"/>
            <a:ext cx="666483" cy="0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. линия 1 151"/>
          <p:cNvCxnSpPr/>
          <p:nvPr/>
        </p:nvCxnSpPr>
        <p:spPr>
          <a:xfrm>
            <a:off x="9394542" y="3743680"/>
            <a:ext cx="0" cy="325172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. линия 1 152"/>
          <p:cNvCxnSpPr/>
          <p:nvPr/>
        </p:nvCxnSpPr>
        <p:spPr>
          <a:xfrm flipV="1">
            <a:off x="2211374" y="3677639"/>
            <a:ext cx="0" cy="360000"/>
          </a:xfrm>
          <a:prstGeom prst="straightConnector1">
            <a:avLst/>
          </a:prstGeom>
          <a:ln w="2222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371600" y="6012145"/>
            <a:ext cx="0" cy="648000"/>
          </a:xfrm>
          <a:prstGeom prst="straightConnector1">
            <a:avLst/>
          </a:prstGeom>
          <a:ln w="22225">
            <a:solidFill>
              <a:srgbClr val="0070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358537" y="6648994"/>
            <a:ext cx="8961120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0332720" y="5943454"/>
            <a:ext cx="0" cy="705540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Текст. поле 139"/>
          <p:cNvSpPr txBox="1"/>
          <p:nvPr/>
        </p:nvSpPr>
        <p:spPr>
          <a:xfrm>
            <a:off x="175612" y="697258"/>
            <a:ext cx="3500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Существующая форма адаптации 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студентов первокурсников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: 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71" name="Текст. поле 140"/>
          <p:cNvSpPr txBox="1"/>
          <p:nvPr/>
        </p:nvSpPr>
        <p:spPr>
          <a:xfrm>
            <a:off x="7555899" y="697258"/>
            <a:ext cx="428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Дополнительные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две формы адаптации студентов в </a:t>
            </a:r>
            <a:r>
              <a:rPr lang="en-US" sz="1600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образовательном</a:t>
            </a:r>
            <a:r>
              <a:rPr lang="en-US" sz="1600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учреждении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2052" name="Прямая соединительная линия 2051"/>
          <p:cNvCxnSpPr/>
          <p:nvPr/>
        </p:nvCxnSpPr>
        <p:spPr>
          <a:xfrm flipV="1">
            <a:off x="1213806" y="1489166"/>
            <a:ext cx="0" cy="510121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Прямая соединительная линия 2053"/>
          <p:cNvCxnSpPr/>
          <p:nvPr/>
        </p:nvCxnSpPr>
        <p:spPr>
          <a:xfrm>
            <a:off x="1213806" y="1489166"/>
            <a:ext cx="9105851" cy="0"/>
          </a:xfrm>
          <a:prstGeom prst="line">
            <a:avLst/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Прямая со стрелкой 2056"/>
          <p:cNvCxnSpPr/>
          <p:nvPr/>
        </p:nvCxnSpPr>
        <p:spPr>
          <a:xfrm>
            <a:off x="10319657" y="1489166"/>
            <a:ext cx="0" cy="468000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8" name="TextBox 2057"/>
          <p:cNvSpPr txBox="1"/>
          <p:nvPr/>
        </p:nvSpPr>
        <p:spPr>
          <a:xfrm>
            <a:off x="4509918" y="2089150"/>
            <a:ext cx="2323762" cy="461665"/>
          </a:xfrm>
          <a:prstGeom prst="rect">
            <a:avLst/>
          </a:prstGeom>
          <a:noFill/>
          <a:ln w="22225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СИСТЕМА</a:t>
            </a:r>
            <a:endParaRPr lang="ru-RU" sz="2400" b="1" dirty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pic>
        <p:nvPicPr>
          <p:cNvPr id="2060" name="Изображение 205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09918" y="4026449"/>
            <a:ext cx="2409825" cy="1895475"/>
          </a:xfrm>
          <a:prstGeom prst="rect">
            <a:avLst/>
          </a:prstGeom>
        </p:spPr>
      </p:pic>
      <p:pic>
        <p:nvPicPr>
          <p:cNvPr id="2061" name="Изображение 206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9662093" y="4394792"/>
            <a:ext cx="1747896" cy="1430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Shape 123"/>
          <p:cNvGrpSpPr/>
          <p:nvPr/>
        </p:nvGrpSpPr>
        <p:grpSpPr>
          <a:xfrm>
            <a:off x="175613" y="0"/>
            <a:ext cx="11875848" cy="6858000"/>
            <a:chOff x="0" y="0"/>
            <a:chExt cx="12192000" cy="6858000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5" name="Shape 125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26" name="Shape 126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28" name="Picture 128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30" name="Picture 130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32" name="Picture 132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34" name="Picture 134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35" name="Shape 135"/>
          <p:cNvSpPr>
            <a:spLocks noGrp="1" noEditPoints="1"/>
          </p:cNvSpPr>
          <p:nvPr>
            <p:ph type="title"/>
          </p:nvPr>
        </p:nvSpPr>
        <p:spPr>
          <a:xfrm>
            <a:off x="175613" y="753360"/>
            <a:ext cx="2711732" cy="58333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sz="3600" b="1" dirty="0" err="1">
                <a:solidFill>
                  <a:schemeClr val="accent2">
                    <a:lumMod val="50000"/>
                  </a:schemeClr>
                </a:solidFill>
              </a:rPr>
              <a:t>Решение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9" name="Текст. поле 147"/>
          <p:cNvSpPr txBox="1"/>
          <p:nvPr/>
        </p:nvSpPr>
        <p:spPr>
          <a:xfrm>
            <a:off x="452665" y="2313808"/>
            <a:ext cx="4607171" cy="409342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ПОДСИСТЕМА: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наставник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–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3394" y="1775199"/>
            <a:ext cx="11576902" cy="4893647"/>
          </a:xfrm>
          <a:prstGeom prst="rect">
            <a:avLst/>
          </a:prstGeom>
          <a:noFill/>
          <a:ln w="22225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СИСТЕМА:  Многофакторная модель адаптации студентов первокурсников</a:t>
            </a: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06656" y="5438124"/>
            <a:ext cx="4203881" cy="64633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</a:t>
            </a:r>
            <a:r>
              <a:rPr kumimoji="0" lang="ru-RU" sz="1600" b="0" i="0" u="none" strike="noStrike" kern="0" cap="none" spc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участие в волонтерской деятельности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6657" y="2849382"/>
            <a:ext cx="4223760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участие в проектах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6657" y="3508616"/>
            <a:ext cx="4223760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участие в конкурсах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6657" y="4175856"/>
            <a:ext cx="4223760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: участие в конференциях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6657" y="4815273"/>
            <a:ext cx="4223760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участие в круглых столах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60" name="Текст. поле 147"/>
          <p:cNvSpPr txBox="1"/>
          <p:nvPr/>
        </p:nvSpPr>
        <p:spPr>
          <a:xfrm>
            <a:off x="5307496" y="2313808"/>
            <a:ext cx="6238181" cy="409342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ПОДСИСТЕМА: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«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студент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»</a:t>
            </a:r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ru-RU" sz="1600" b="1" dirty="0" smtClean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algn="ctr"/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5443252" y="3077211"/>
            <a:ext cx="2663517" cy="92333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«студент наставник-активный студент»</a:t>
            </a:r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26585" y="3077211"/>
            <a:ext cx="2819169" cy="92333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«студент наставник-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пасивный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 студент»</a:t>
            </a:r>
            <a:endParaRPr lang="ru-RU" b="1" dirty="0">
              <a:solidFill>
                <a:srgbClr val="FF000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775010" y="2729552"/>
            <a:ext cx="0" cy="30449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9844164" y="2761245"/>
            <a:ext cx="0" cy="30449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443252" y="4208182"/>
            <a:ext cx="5802501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участие в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д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елов</a:t>
            </a:r>
            <a:r>
              <a:rPr kumimoji="0" lang="ru-RU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ых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игра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х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;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олев</a:t>
            </a:r>
            <a:r>
              <a:rPr kumimoji="0" lang="ru-RU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ых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игр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ах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443251" y="4784506"/>
            <a:ext cx="5802501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участие в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абот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е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в 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парах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443253" y="5364027"/>
            <a:ext cx="5802501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участие в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р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азбор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е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«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завалов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»;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7056" y="1186175"/>
            <a:ext cx="535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 panose="02020603050405020304"/>
                <a:cs typeface="Times New Roman" pitchFamily="18" charset="0" panose="02020603050405020304"/>
              </a:rPr>
              <a:t>Графическая модель состава системы</a:t>
            </a:r>
            <a:endParaRPr lang="ru-RU" sz="2400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408028" y="5899407"/>
            <a:ext cx="5802501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ЭЛЕМЕНТ: участие в 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озгово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</a:t>
            </a:r>
            <a:r>
              <a:rPr kumimoji="0" lang="en-US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</a:t>
            </a:r>
            <a:r>
              <a:rPr kumimoji="0" lang="en-US" b="1" i="0" u="none" strike="noStrike" kern="0" cap="none" spc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штурм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е</a:t>
            </a:r>
            <a:r>
              <a:rPr kumimoji="0" lang="ru-RU" b="1" i="0" u="none" strike="noStrike" kern="0" cap="none" spc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endParaRPr lang="ru-RU" b="1" dirty="0">
              <a:solidFill>
                <a:srgbClr val="00B05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Shape 139"/>
          <p:cNvGrpSpPr/>
          <p:nvPr/>
        </p:nvGrpSpPr>
        <p:grpSpPr>
          <a:xfrm>
            <a:off x="63756" y="0"/>
            <a:ext cx="12192000" cy="6858000"/>
            <a:chOff x="0" y="0"/>
            <a:chExt cx="12192000" cy="6858000"/>
          </a:xfrm>
        </p:grpSpPr>
        <p:sp>
          <p:nvSpPr>
            <p:cNvPr id="140" name="Shape 14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1" name="Shape 141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42" name="Shape 142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44" name="Picture 144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46" name="Picture 146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48" name="Picture 148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50" name="Picture 150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51" name="Shape 151"/>
          <p:cNvSpPr>
            <a:spLocks noGrp="1" noEditPoints="1"/>
          </p:cNvSpPr>
          <p:nvPr>
            <p:ph type="title"/>
          </p:nvPr>
        </p:nvSpPr>
        <p:spPr>
          <a:xfrm>
            <a:off x="348186" y="666008"/>
            <a:ext cx="2225197" cy="5619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4000" dirty="0" err="1">
                <a:solidFill>
                  <a:schemeClr val="accent2">
                    <a:lumMod val="50000"/>
                  </a:schemeClr>
                </a:solidFill>
              </a:rPr>
              <a:t>Рынок</a:t>
            </a:r>
            <a:endParaRPr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284428" y="2841018"/>
            <a:ext cx="5875328" cy="3181768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sz="1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4" name="Текст. поле 153"/>
          <p:cNvSpPr txBox="1"/>
          <p:nvPr/>
        </p:nvSpPr>
        <p:spPr>
          <a:xfrm>
            <a:off x="186193" y="1133396"/>
            <a:ext cx="11750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18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По данным Росстата, на начало учебного 2022-2023 года в России числилось более 17,7 миллиона школьников. Их обучением в школах занималось более 1 миллиона учителей. Число студентов, обучающихся в вузах </a:t>
            </a:r>
            <a:r>
              <a:rPr lang="ru-RU" sz="1800" dirty="0" smtClean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- </a:t>
            </a:r>
            <a:r>
              <a:rPr lang="ru-RU" sz="18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более 4,1 миллиона.</a:t>
            </a:r>
          </a:p>
          <a:p>
            <a:pPr indent="360000" algn="just"/>
            <a:r>
              <a:rPr lang="ru-RU" sz="1800" dirty="0"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В России на начала учебного года 2023-2024  обучается почти 4,5 млн студентов. В 2023/2024 учебном году их ряды пополнили 1 236 022 первокурсника. Было выделено 626 278 бюджетных мест, из них 37 089 – вузам новых регионов.</a:t>
            </a:r>
          </a:p>
        </p:txBody>
      </p:sp>
      <p:pic>
        <p:nvPicPr>
          <p:cNvPr id="157" name="Изображение 156"/>
          <p:cNvPicPr>
            <a:picLocks noChangeAspect="1"/>
          </p:cNvPicPr>
          <p:nvPr/>
        </p:nvPicPr>
        <p:blipFill>
          <a:blip r:embed="rId5"/>
          <a:srcRect b="11283"/>
          <a:stretch/>
        </p:blipFill>
        <p:spPr>
          <a:xfrm>
            <a:off x="6450081" y="2841019"/>
            <a:ext cx="4772870" cy="3181768"/>
          </a:xfrm>
          <a:prstGeom prst="rect">
            <a:avLst/>
          </a:prstGeom>
        </p:spPr>
      </p:pic>
      <p:pic>
        <p:nvPicPr>
          <p:cNvPr id="158" name="Изображение 157"/>
          <p:cNvPicPr>
            <a:picLocks noChangeAspect="1"/>
          </p:cNvPicPr>
          <p:nvPr/>
        </p:nvPicPr>
        <p:blipFill>
          <a:blip r:embed="rId6"/>
          <a:srcRect r="10753" b="11283"/>
          <a:stretch/>
        </p:blipFill>
        <p:spPr>
          <a:xfrm>
            <a:off x="828696" y="2841019"/>
            <a:ext cx="5108884" cy="31817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Shape 15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6" name="Shape 15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7" name="Shape 157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158" name="Shape 158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160" name="Picture 160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162" name="Picture 162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164" name="Picture 164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166" name="Picture 166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168" name="Shape 168"/>
          <p:cNvSpPr txBox="1"/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sz="160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71" name="Таблица 170"/>
          <p:cNvGraphicFramePr/>
          <p:nvPr/>
        </p:nvGraphicFramePr>
        <p:xfrm>
          <a:off x="372101" y="593613"/>
          <a:ext cx="11575310" cy="6496594"/>
        </p:xfrm>
        <a:graphic>
          <a:graphicData uri="http://schemas.openxmlformats.org/drawingml/2006/table">
            <a:tbl>
              <a:tblPr firstRow="1" bandCol="1"/>
              <a:tblGrid>
                <a:gridCol w="2094018"/>
                <a:gridCol w="2825232"/>
                <a:gridCol w="2338054"/>
                <a:gridCol w="2146763"/>
                <a:gridCol w="2171243"/>
              </a:tblGrid>
              <a:tr h="3997904">
                <a:tc rowSpan="2"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i="0" u="none" strike="noStrike" dirty="0" smtClean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Ключевые </a:t>
                      </a:r>
                      <a:r>
                        <a:rPr lang="ru-RU" sz="16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партнеры: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25400" marR="0" indent="127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Филиал Майкопского государственного технологического университета в пос. Яблоновский;</a:t>
                      </a:r>
                    </a:p>
                    <a:p>
                      <a:pPr marL="25400" marR="0" indent="127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25400" marR="0" indent="127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Политехнический колледж Майкопского государственного технологического университета в пос. Яблоновский.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i="0" u="none" strike="noStrike" dirty="0" smtClean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Ключевые </a:t>
                      </a:r>
                      <a:r>
                        <a:rPr lang="ru-RU" sz="16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активности (виды деятельности):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социальная, психологическая адаптация обучающихся нового набора;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элемент студенческое самоуправление и волонтерской деятельности;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</a:t>
                      </a:r>
                      <a:r>
                        <a:rPr lang="ru-RU" sz="1600" b="0" i="0" u="none" strike="noStrike" dirty="0" err="1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внеучебная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занятость;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участие в проектах, конкурсах и т.д.;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профессиональная реализация обучающихся;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- образовательный процесс.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rowSpan="2"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Ценностные предложения: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туденчество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как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социальная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группа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характеризу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ющаяся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профессиональной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направленностью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сформированностью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отношений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к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будущей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профессии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.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Отношение с клиентами (методы обучения):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-2286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har char="·"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ренинги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роектный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метод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ейс-стад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оучинг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д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еловая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игра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олевые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игры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р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абота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в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парах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р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азбор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«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завалов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»;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озговой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штурм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ематические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обсуждения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етод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«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ротаций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»;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етод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«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Лидер-ведомый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»;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д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ействие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по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образцу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;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реативные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группы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.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rowSpan="2"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Сегменты потребителей:</a:t>
                      </a: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студенты колледжа;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студенты университета;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школьники.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</a:tr>
              <a:tr h="1749083">
                <a:tc v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Ключевые ресурсы:</a:t>
                      </a:r>
                      <a:endParaRPr lang="ru-RU" sz="1600" b="0" i="0" u="none" strike="noStrike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-63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трудовые (студенты, преподаватели);</a:t>
                      </a:r>
                    </a:p>
                    <a:p>
                      <a:pPr marL="0" marR="0" indent="-63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интеллектуальные (идея проекта, девиз проекта и т.д.);</a:t>
                      </a:r>
                    </a:p>
                    <a:p>
                      <a:pPr marL="0" marR="0" indent="-63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материальные (компьютер, принтер, бумага и т.д.)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Каналы поставки:</a:t>
                      </a:r>
                      <a:endParaRPr lang="ru-RU" sz="1600" b="0" i="0" u="none" strike="noStrike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2540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Calibri" pitchFamily="34" charset="0" panose="020F0502020204030204"/>
                        <a:buChar char="-"/>
                      </a:pPr>
                      <a:r>
                        <a:rPr lang="ru-RU" sz="1600" b="0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личные встречи.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9607">
                <a:tc gridSpan="3"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Структура издержек:</a:t>
                      </a:r>
                      <a:endParaRPr lang="ru-RU" sz="1600" b="0" i="0" u="none" strike="noStrike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материальные ресурсы (компьютер, принтер, бумага и т.д.)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lIns="68580" tIns="0" rIns="68580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Источник доходов:</a:t>
                      </a:r>
                      <a:endParaRPr lang="ru-RU" sz="1200" b="0" i="0" u="none" strike="noStrike" dirty="0">
                        <a:latin typeface="Times New Roman" pitchFamily="18" charset="0" panose="02020603050405020304"/>
                        <a:ea typeface="+mn-ea"/>
                        <a:cs typeface="Times New Roman" pitchFamily="18" charset="0" panose="02020603050405020304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реализация проекта дает возможность для</a:t>
                      </a:r>
                      <a:r>
                        <a:rPr lang="ru-RU" sz="16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ru-RU" sz="1200" b="0" i="0" u="none" strike="noStrike" dirty="0">
                          <a:latin typeface="Times New Roman" pitchFamily="18" charset="0" panose="02020603050405020304"/>
                          <a:ea typeface="+mn-ea"/>
                          <a:cs typeface="Times New Roman" pitchFamily="18" charset="0" panose="02020603050405020304"/>
                        </a:rPr>
                        <a:t>получения грантов. </a:t>
                      </a:r>
                    </a:p>
                  </a:txBody>
                  <a:tcPr marL="68580" marR="6858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Shape 214"/>
          <p:cNvGrpSpPr/>
          <p:nvPr/>
        </p:nvGrpSpPr>
        <p:grpSpPr>
          <a:xfrm>
            <a:off x="-79670" y="-96813"/>
            <a:ext cx="12192000" cy="6858000"/>
            <a:chOff x="0" y="0"/>
            <a:chExt cx="12192000" cy="6858000"/>
          </a:xfrm>
        </p:grpSpPr>
        <p:sp>
          <p:nvSpPr>
            <p:cNvPr id="215" name="Shape 2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l"/>
              <a:endParaRPr lang="ru-RU" sz="16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/>
              <a:endParaRPr lang="ru-RU" sz="16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just"/>
              <a:r>
                <a:rPr lang="ru-RU" sz="16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          </a:t>
              </a:r>
              <a:endParaRPr sz="16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16" name="Shape 216"/>
            <p:cNvGrpSpPr/>
            <p:nvPr/>
          </p:nvGrpSpPr>
          <p:grpSpPr>
            <a:xfrm>
              <a:off x="284428" y="193970"/>
              <a:ext cx="11588125" cy="399643"/>
              <a:chOff x="0" y="0"/>
              <a:chExt cx="11588125" cy="399643"/>
            </a:xfrm>
          </p:grpSpPr>
          <p:grpSp>
            <p:nvGrpSpPr>
              <p:cNvPr id="217" name="Shape 217"/>
              <p:cNvGrpSpPr/>
              <p:nvPr/>
            </p:nvGrpSpPr>
            <p:grpSpPr>
              <a:xfrm>
                <a:off x="0" y="85507"/>
                <a:ext cx="9459646" cy="228628"/>
                <a:chOff x="0" y="0"/>
                <a:chExt cx="9459646" cy="228628"/>
              </a:xfrm>
            </p:grpSpPr>
            <p:pic>
              <p:nvPicPr>
                <p:cNvPr id="219" name="Picture 219"/>
                <p:cNvPicPr/>
                <p:nvPr/>
              </p:nvPicPr>
              <p:blipFill>
                <a:blip r:embed="rId1"/>
                <a:srcRect/>
                <a:stretch>
                  <a:fillRect/>
                </a:stretch>
              </p:blipFill>
              <p:spPr>
                <a:xfrm flipH="1">
                  <a:off x="0" y="28575"/>
                  <a:ext cx="9459644" cy="200053"/>
                </a:xfrm>
                <a:prstGeom prst="rect">
                  <a:avLst/>
                </a:prstGeom>
              </p:spPr>
            </p:pic>
            <p:pic>
              <p:nvPicPr>
                <p:cNvPr id="221" name="Picture 221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 flipH="1">
                  <a:off x="1" y="0"/>
                  <a:ext cx="9459646" cy="200053"/>
                </a:xfrm>
                <a:prstGeom prst="rect">
                  <a:avLst/>
                </a:prstGeom>
              </p:spPr>
            </p:pic>
          </p:grpSp>
          <p:pic>
            <p:nvPicPr>
              <p:cNvPr id="223" name="Picture 223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9864860" y="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25" name="Picture 225"/>
              <p:cNvPicPr/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188525" y="21"/>
                <a:ext cx="399599" cy="399600"/>
              </a:xfrm>
              <a:prstGeom prst="rect">
                <a:avLst/>
              </a:prstGeom>
            </p:spPr>
          </p:pic>
        </p:grpSp>
      </p:grpSp>
      <p:sp>
        <p:nvSpPr>
          <p:cNvPr id="226" name="Shape 226"/>
          <p:cNvSpPr>
            <a:spLocks noGrp="1" noEditPoints="1"/>
          </p:cNvSpPr>
          <p:nvPr>
            <p:ph type="title"/>
          </p:nvPr>
        </p:nvSpPr>
        <p:spPr>
          <a:xfrm>
            <a:off x="294404" y="759007"/>
            <a:ext cx="2401062" cy="837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b="1">
                <a:solidFill>
                  <a:schemeClr val="accent2">
                    <a:lumMod val="50000"/>
                  </a:schemeClr>
                </a:solidFill>
              </a:rPr>
              <a:t>Команда</a:t>
            </a:r>
            <a:endParaRPr sz="4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7" name="Shape 227"/>
          <p:cNvSpPr txBox="1"/>
          <p:nvPr/>
        </p:nvSpPr>
        <p:spPr>
          <a:xfrm>
            <a:off x="294404" y="759007"/>
            <a:ext cx="6392036" cy="83717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sz="2400" b="1" dirty="0">
              <a:solidFill>
                <a:schemeClr val="tx1"/>
              </a:solidFill>
            </a:endParaRPr>
          </a:p>
        </p:txBody>
      </p:sp>
      <p:pic>
        <p:nvPicPr>
          <p:cNvPr id="228" name="Picture 1"/>
          <p:cNvPicPr>
            <a:picLocks noChangeAspect="1"/>
          </p:cNvPicPr>
          <p:nvPr/>
        </p:nvPicPr>
        <p:blipFill>
          <a:blip r:embed="rId5"/>
          <a:srcRect t="9905" r="51517" b="2865"/>
          <a:stretch/>
        </p:blipFill>
        <p:spPr>
          <a:xfrm>
            <a:off x="782039" y="1568475"/>
            <a:ext cx="1362075" cy="1636395"/>
          </a:xfrm>
          <a:prstGeom prst="rect">
            <a:avLst/>
          </a:prstGeom>
        </p:spPr>
      </p:pic>
      <p:pic>
        <p:nvPicPr>
          <p:cNvPr id="238" name="Picture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86440" y="1441157"/>
            <a:ext cx="1555306" cy="1763713"/>
          </a:xfrm>
          <a:prstGeom prst="rect">
            <a:avLst/>
          </a:prstGeom>
        </p:spPr>
      </p:pic>
      <p:pic>
        <p:nvPicPr>
          <p:cNvPr id="239" name="Picture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382371" y="4236021"/>
            <a:ext cx="1493556" cy="1781810"/>
          </a:xfrm>
          <a:prstGeom prst="rect">
            <a:avLst/>
          </a:prstGeom>
        </p:spPr>
      </p:pic>
      <p:pic>
        <p:nvPicPr>
          <p:cNvPr id="240" name="Picture 1"/>
          <p:cNvPicPr>
            <a:picLocks noChangeAspect="1"/>
          </p:cNvPicPr>
          <p:nvPr/>
        </p:nvPicPr>
        <p:blipFill>
          <a:blip r:embed="rId8"/>
          <a:srcRect l="7062" t="26690" r="23818" b="14124"/>
          <a:stretch/>
        </p:blipFill>
        <p:spPr>
          <a:xfrm>
            <a:off x="6388120" y="4236021"/>
            <a:ext cx="1529087" cy="1781810"/>
          </a:xfrm>
          <a:prstGeom prst="rect">
            <a:avLst/>
          </a:prstGeom>
        </p:spPr>
      </p:pic>
      <p:pic>
        <p:nvPicPr>
          <p:cNvPr id="241" name="Picture 1"/>
          <p:cNvPicPr>
            <a:picLocks noChangeAspect="1"/>
          </p:cNvPicPr>
          <p:nvPr/>
        </p:nvPicPr>
        <p:blipFill>
          <a:blip r:embed="rId9"/>
          <a:srcRect l="23404" t="52623" r="23540"/>
          <a:stretch/>
        </p:blipFill>
        <p:spPr>
          <a:xfrm>
            <a:off x="9875927" y="1441157"/>
            <a:ext cx="1597025" cy="1763713"/>
          </a:xfrm>
          <a:prstGeom prst="rect">
            <a:avLst/>
          </a:prstGeom>
        </p:spPr>
      </p:pic>
      <p:pic>
        <p:nvPicPr>
          <p:cNvPr id="242" name="Picture 1"/>
          <p:cNvPicPr>
            <a:picLocks noChangeAspect="1"/>
          </p:cNvPicPr>
          <p:nvPr/>
        </p:nvPicPr>
        <p:blipFill>
          <a:blip r:embed="rId10"/>
          <a:srcRect l="12602" t="28955" r="12047"/>
          <a:stretch/>
        </p:blipFill>
        <p:spPr>
          <a:xfrm>
            <a:off x="10274950" y="4236021"/>
            <a:ext cx="1529087" cy="1781810"/>
          </a:xfrm>
          <a:prstGeom prst="rect">
            <a:avLst/>
          </a:prstGeom>
        </p:spPr>
      </p:pic>
      <p:pic>
        <p:nvPicPr>
          <p:cNvPr id="243" name="Picture 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778296" y="1568475"/>
            <a:ext cx="1319530" cy="1636395"/>
          </a:xfrm>
          <a:prstGeom prst="rect">
            <a:avLst/>
          </a:prstGeom>
        </p:spPr>
      </p:pic>
      <p:pic>
        <p:nvPicPr>
          <p:cNvPr id="244" name="Picture 1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613454" y="4236021"/>
            <a:ext cx="1555623" cy="1781810"/>
          </a:xfrm>
          <a:prstGeom prst="rect">
            <a:avLst/>
          </a:prstGeom>
        </p:spPr>
      </p:pic>
      <p:pic>
        <p:nvPicPr>
          <p:cNvPr id="246" name="Picture 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557946" y="4236021"/>
            <a:ext cx="1665683" cy="1781810"/>
          </a:xfrm>
          <a:prstGeom prst="rect">
            <a:avLst/>
          </a:prstGeom>
        </p:spPr>
      </p:pic>
      <p:pic>
        <p:nvPicPr>
          <p:cNvPr id="247" name="Picture 1"/>
          <p:cNvPicPr>
            <a:picLocks noChangeAspect="1"/>
          </p:cNvPicPr>
          <p:nvPr/>
        </p:nvPicPr>
        <p:blipFill>
          <a:blip r:embed="rId14"/>
          <a:srcRect t="44222"/>
          <a:stretch/>
        </p:blipFill>
        <p:spPr>
          <a:xfrm>
            <a:off x="515129" y="4337621"/>
            <a:ext cx="1597025" cy="1680210"/>
          </a:xfrm>
          <a:prstGeom prst="rect">
            <a:avLst/>
          </a:prstGeom>
        </p:spPr>
      </p:pic>
      <p:sp>
        <p:nvSpPr>
          <p:cNvPr id="252" name="Прямоугольник 251"/>
          <p:cNvSpPr/>
          <p:nvPr/>
        </p:nvSpPr>
        <p:spPr>
          <a:xfrm>
            <a:off x="3314661" y="3332187"/>
            <a:ext cx="2419735" cy="6722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/>
            <a:r>
              <a:rPr lang="ru-RU"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400" b="1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Наставник</a:t>
            </a:r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: Рашевская</a:t>
            </a:r>
          </a:p>
          <a:p>
            <a:pPr marL="0" indent="0" algn="just"/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Наталия Юрьевна</a:t>
            </a:r>
            <a:r>
              <a:rPr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,</a:t>
            </a:r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педагог-психолог</a:t>
            </a:r>
            <a:endParaRPr sz="14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3" name="Прямоугольник с одним скругленным углом 252"/>
          <p:cNvSpPr/>
          <p:nvPr/>
        </p:nvSpPr>
        <p:spPr>
          <a:xfrm>
            <a:off x="9562170" y="3332187"/>
            <a:ext cx="2241867" cy="737934"/>
          </a:xfrm>
          <a:prstGeom prst="round1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Кажан Роман</a:t>
            </a:r>
            <a:endParaRPr lang="en-US" sz="1600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4" name="Прямоугольник с одним скругленным углом 252"/>
          <p:cNvSpPr/>
          <p:nvPr/>
        </p:nvSpPr>
        <p:spPr>
          <a:xfrm>
            <a:off x="284428" y="6091323"/>
            <a:ext cx="2061830" cy="641121"/>
          </a:xfrm>
          <a:prstGeom prst="round1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Пантилеева Виктория</a:t>
            </a:r>
            <a:endParaRPr lang="en-US" sz="1600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5" name="Прямоугольник со скругленными углами 254"/>
          <p:cNvSpPr/>
          <p:nvPr/>
        </p:nvSpPr>
        <p:spPr>
          <a:xfrm>
            <a:off x="2557946" y="6091323"/>
            <a:ext cx="1775207" cy="64112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Скворок Денис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6" name="Прямоугольник со скругленными углами 254"/>
          <p:cNvSpPr/>
          <p:nvPr/>
        </p:nvSpPr>
        <p:spPr>
          <a:xfrm>
            <a:off x="4393870" y="6091322"/>
            <a:ext cx="1775207" cy="64112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Пфлаумер Роман 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7" name="Прямоугольник со скругленными углами 254"/>
          <p:cNvSpPr/>
          <p:nvPr/>
        </p:nvSpPr>
        <p:spPr>
          <a:xfrm>
            <a:off x="6388120" y="6091323"/>
            <a:ext cx="1775207" cy="6411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Даче Аида 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8" name="Прямоугольник со скругленными углами 254"/>
          <p:cNvSpPr/>
          <p:nvPr/>
        </p:nvSpPr>
        <p:spPr>
          <a:xfrm>
            <a:off x="8382371" y="6091323"/>
            <a:ext cx="1892579" cy="6411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Гончарова Евгения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59" name="Прямоугольник со скругленными углами 254"/>
          <p:cNvSpPr/>
          <p:nvPr/>
        </p:nvSpPr>
        <p:spPr>
          <a:xfrm>
            <a:off x="10337123" y="6091323"/>
            <a:ext cx="1775207" cy="6411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Свинцова София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60" name="Прямоугольник со скругленными углами 259"/>
          <p:cNvSpPr/>
          <p:nvPr/>
        </p:nvSpPr>
        <p:spPr>
          <a:xfrm>
            <a:off x="6497206" y="3332187"/>
            <a:ext cx="2241867" cy="73793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Лидер</a:t>
            </a:r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_</a:t>
            </a:r>
          </a:p>
          <a:p>
            <a:r>
              <a:rPr lang="ru-RU" sz="16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Комаров Глеб</a:t>
            </a:r>
            <a:endParaRPr lang="en-US" sz="1600" i="1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  <a:p>
            <a:endParaRPr lang="en-US" sz="1600" i="1"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261" name="Прямоугольник со скругленными углами 260"/>
          <p:cNvSpPr/>
          <p:nvPr/>
        </p:nvSpPr>
        <p:spPr>
          <a:xfrm>
            <a:off x="284428" y="3332187"/>
            <a:ext cx="2499177" cy="737934"/>
          </a:xfrm>
          <a:prstGeom prst="roundRect">
            <a:avLst>
              <a:gd name="adj" fmla="val 2057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/>
            <a:r>
              <a:rPr lang="ru-RU" sz="16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400" b="1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Наставник</a:t>
            </a:r>
            <a:r>
              <a:rPr lang="ru-RU" sz="1400" b="1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:</a:t>
            </a:r>
            <a:r>
              <a:rPr lang="en-US" sz="1400" b="1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Морозова </a:t>
            </a:r>
          </a:p>
          <a:p>
            <a:pPr marL="0" indent="0" algn="just"/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Елена Сергеевна</a:t>
            </a:r>
            <a:r>
              <a:rPr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,</a:t>
            </a:r>
            <a:r>
              <a:rPr lang="ru-RU"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к.</a:t>
            </a:r>
            <a:r>
              <a:rPr sz="1400" i="1">
                <a:solidFill>
                  <a:schemeClr val="tx1"/>
                </a:solidFill>
                <a:latin typeface="Times New Roman" pitchFamily="18" charset="0" panose="02020603050405020304"/>
                <a:ea typeface="Times New Roman" pitchFamily="18" charset="0" panose="02020603050405020304"/>
                <a:cs typeface="Times New Roman" pitchFamily="18" charset="0" panose="02020603050405020304"/>
              </a:rPr>
              <a:t>э.н., доцент</a:t>
            </a:r>
          </a:p>
          <a:p>
            <a:pPr marL="0" indent="0" algn="just"/>
            <a:endParaRPr sz="1400">
              <a:solidFill>
                <a:schemeClr val="tx1"/>
              </a:solidFill>
              <a:latin typeface="Times New Roman" pitchFamily="18" charset="0" panose="02020603050405020304"/>
              <a:ea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Shape 22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0" name="Shape 23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2" name="Picture 232"/>
            <p:cNvPicPr/>
            <p:nvPr/>
          </p:nvPicPr>
          <p:blipFill>
            <a:blip r:embed="rId1"/>
            <a:srcRect/>
            <a:stretch>
              <a:fillRect/>
            </a:stretch>
          </p:blipFill>
          <p:spPr>
            <a:xfrm flipH="1">
              <a:off x="1884628" y="2154251"/>
              <a:ext cx="9459647" cy="200052"/>
            </a:xfrm>
            <a:prstGeom prst="rect">
              <a:avLst/>
            </a:prstGeom>
          </p:spPr>
        </p:pic>
        <p:pic>
          <p:nvPicPr>
            <p:cNvPr id="234" name="Picture 234"/>
            <p:cNvPicPr/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1884629" y="2125676"/>
              <a:ext cx="9459645" cy="200052"/>
            </a:xfrm>
            <a:prstGeom prst="rect">
              <a:avLst/>
            </a:prstGeom>
          </p:spPr>
        </p:pic>
        <p:pic>
          <p:nvPicPr>
            <p:cNvPr id="236" name="Picture 236"/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238" name="Picture 238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240" name="Picture 240"/>
            <p:cNvPicPr/>
            <p:nvPr/>
          </p:nvPicPr>
          <p:blipFill>
            <a:blip r:embed="rId5"/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242" name="Shape 242"/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40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Благодарю за внимание.</a:t>
            </a:r>
          </a:p>
        </p:txBody>
      </p:sp>
      <p:sp>
        <p:nvSpPr>
          <p:cNvPr id="243" name="Shape 243"/>
          <p:cNvSpPr/>
          <p:nvPr/>
        </p:nvSpPr>
        <p:spPr>
          <a:xfrm>
            <a:off x="2081213" y="4315967"/>
            <a:ext cx="7929994" cy="13849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 dirty="0" err="1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Контакт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0" indent="0" algn="l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телефон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+7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933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443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07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28</a:t>
            </a:r>
          </a:p>
          <a:p>
            <a:pPr marL="0" indent="0" algn="l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email        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Gleb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Strelkov@yandex.ru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298</TotalTime>
  <Words>952</Words>
  <Application>Microsoft Office PowerPoint</Application>
  <DocSecurity>0</DocSecurity>
  <PresentationFormat>Произвольный</PresentationFormat>
  <Paragraphs>205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</vt:lpstr>
      <vt:lpstr>Актуальность проекта</vt:lpstr>
      <vt:lpstr>Презентация PowerPoint</vt:lpstr>
      <vt:lpstr>           Проблема          Причины        Факторы</vt:lpstr>
      <vt:lpstr>Презентация PowerPoint</vt:lpstr>
      <vt:lpstr>Решение</vt:lpstr>
      <vt:lpstr>Решение</vt:lpstr>
      <vt:lpstr>Рынок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Hany</dc:creator>
  <cp:lastModifiedBy>Hany</cp:lastModifiedBy>
  <cp:revision>33</cp:revision>
  <dcterms:modified xsi:type="dcterms:W3CDTF">2023-11-25T07:30:34Z</dcterms:modified>
</cp:coreProperties>
</file>