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4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48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53.xml" ContentType="application/vnd.openxmlformats-officedocument.presentationml.slide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presProps" Target="presProps.xml" /><Relationship Id="rId60" Type="http://schemas.openxmlformats.org/officeDocument/2006/relationships/tableStyles" Target="tableStyles.xml" /><Relationship Id="rId6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png"/><Relationship Id="rId7" Type="http://schemas.openxmlformats.org/officeDocument/2006/relationships/image" Target="../media/image12.jpg"/><Relationship Id="rId8" Type="http://schemas.openxmlformats.org/officeDocument/2006/relationships/image" Target="../media/image13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mutmn.ru/2023#!/tab/644929188-3" TargetMode="External"/><Relationship Id="rId3" Type="http://schemas.openxmlformats.org/officeDocument/2006/relationships/image" Target="../media/image3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iki.miem.hse.ru/edu/courses/producation/project_kpi/TRL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visittyumen.ru/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ordstat.yandex.ru" TargetMode="External"/><Relationship Id="rId3" Type="http://schemas.openxmlformats.org/officeDocument/2006/relationships/hyperlink" Target="https://yandex.ru/company/researches" TargetMode="External"/><Relationship Id="rId4" Type="http://schemas.openxmlformats.org/officeDocument/2006/relationships/hyperlink" Target="https://sberindex.ru/ru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dzen.ru/a/ZPH2j44JLk9oUoVE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dmitad.pro/ru/blog/monetizatsiya-startapa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image" Target="../media/image3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2534667" cy="769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4703146" cy="40010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6" y="2075985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583153"/>
            <a:ext cx="7792553" cy="640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sz="36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Блокировка </a:t>
            </a:r>
            <a:r>
              <a:rPr sz="36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アニメ (Anime)</a:t>
            </a:r>
            <a:r>
              <a:rPr sz="36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 в России</a:t>
            </a:r>
            <a:endParaRPr sz="8000"/>
          </a:p>
        </p:txBody>
      </p:sp>
      <p:sp>
        <p:nvSpPr>
          <p:cNvPr id="4" name="TextBox 3"/>
          <p:cNvSpPr txBox="1"/>
          <p:nvPr/>
        </p:nvSpPr>
        <p:spPr bwMode="auto">
          <a:xfrm flipH="0" flipV="0">
            <a:off x="732729" y="3223593"/>
            <a:ext cx="8549965" cy="7013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Создание бесплатного телеграмм бота, в котором можно будет смотреть любимое всеми </a:t>
            </a:r>
            <a:r>
              <a:rPr sz="20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アニメ(Anime)</a:t>
            </a: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. &lt;3</a:t>
            </a:r>
            <a:endParaRPr/>
          </a:p>
        </p:txBody>
      </p:sp>
      <p:pic>
        <p:nvPicPr>
          <p:cNvPr id="138492503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679099" y="3143683"/>
            <a:ext cx="4392433" cy="2724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09"/>
            <a:ext cx="6213816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749115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l="0" t="3954" r="0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4" y="295198"/>
            <a:ext cx="764183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59" y="4808475"/>
            <a:ext cx="4078797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0" y="4808475"/>
            <a:ext cx="4078797" cy="800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4" y="402363"/>
              <a:ext cx="297709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4" y="1381759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837720" y="4687993"/>
            <a:ext cx="183636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3745908" y="2647997"/>
            <a:ext cx="1991142" cy="121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Александров В. И.</a:t>
            </a:r>
            <a:endParaRPr lang="ru-RU" sz="14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000" b="0">
                <a:latin typeface="Arial"/>
                <a:cs typeface="Arial"/>
              </a:rPr>
              <a:t>Имеет небольшой опыт в разработке чат ботов (на данный момент учится). Изучает языки программирования: Python, C++</a:t>
            </a:r>
            <a:endParaRPr sz="1000" b="0"/>
          </a:p>
        </p:txBody>
      </p:sp>
      <p:sp>
        <p:nvSpPr>
          <p:cNvPr id="14" name="TextBox 13"/>
          <p:cNvSpPr txBox="1"/>
          <p:nvPr/>
        </p:nvSpPr>
        <p:spPr bwMode="auto">
          <a:xfrm flipH="0" flipV="0">
            <a:off x="4007036" y="5579079"/>
            <a:ext cx="1604016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latin typeface="Arial"/>
                <a:cs typeface="Arial"/>
              </a:rPr>
              <a:t>Соловьев В. А.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 flipH="0" flipV="0">
            <a:off x="7043732" y="2670856"/>
            <a:ext cx="1504387" cy="125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Ихьянов Р.А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000" b="0">
                <a:latin typeface="Arial"/>
                <a:cs typeface="Arial"/>
              </a:rPr>
              <a:t>Имеет небольшой опыт в разработке и продвижении подобных продуктов</a:t>
            </a:r>
            <a:endParaRPr sz="1000" b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7006886" y="5648112"/>
            <a:ext cx="1705243" cy="67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Бочаров К.С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000" b="0">
                <a:latin typeface="Arial"/>
                <a:cs typeface="Arial"/>
              </a:rPr>
              <a:t>SMM продвижение, UI/UX дизайнер</a:t>
            </a:r>
            <a:endParaRPr sz="1000" b="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 flipH="0" flipV="0">
            <a:off x="9588242" y="2598315"/>
            <a:ext cx="149569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2058962025" name="TextBox 17"/>
          <p:cNvSpPr txBox="1"/>
          <p:nvPr/>
        </p:nvSpPr>
        <p:spPr bwMode="auto">
          <a:xfrm flipH="0" flipV="0">
            <a:off x="9740191" y="2681672"/>
            <a:ext cx="1382983" cy="94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Балуев С. Д.</a:t>
            </a:r>
            <a:endParaRPr sz="1000" b="0"/>
          </a:p>
          <a:p>
            <a:pPr algn="ctr">
              <a:defRPr/>
            </a:pPr>
            <a:r>
              <a:rPr lang="ru-RU" sz="1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Backend разработчик.</a:t>
            </a:r>
            <a:endParaRPr lang="ru-RU" b="1">
              <a:latin typeface="Arial"/>
              <a:cs typeface="Arial"/>
            </a:endParaRPr>
          </a:p>
        </p:txBody>
      </p:sp>
      <p:pic>
        <p:nvPicPr>
          <p:cNvPr id="139851131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85224" y="1358900"/>
            <a:ext cx="2838250" cy="3024715"/>
          </a:xfrm>
          <a:prstGeom prst="rect">
            <a:avLst/>
          </a:prstGeom>
        </p:spPr>
      </p:pic>
      <p:pic>
        <p:nvPicPr>
          <p:cNvPr id="43214815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043732" y="3936137"/>
            <a:ext cx="1603110" cy="1695350"/>
          </a:xfrm>
          <a:prstGeom prst="rect">
            <a:avLst/>
          </a:prstGeom>
        </p:spPr>
      </p:pic>
      <p:pic>
        <p:nvPicPr>
          <p:cNvPr id="92698030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854427" y="3867557"/>
            <a:ext cx="1908876" cy="1711522"/>
          </a:xfrm>
          <a:prstGeom prst="rect">
            <a:avLst/>
          </a:prstGeom>
        </p:spPr>
      </p:pic>
      <p:sp>
        <p:nvSpPr>
          <p:cNvPr id="1477258562" name=""/>
          <p:cNvSpPr txBox="1"/>
          <p:nvPr/>
        </p:nvSpPr>
        <p:spPr bwMode="auto">
          <a:xfrm flipH="0" flipV="0">
            <a:off x="150146" y="4550832"/>
            <a:ext cx="3426752" cy="1737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Лидер команды</a:t>
            </a:r>
            <a:endParaRPr lang="ru-RU" sz="1800" b="1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>
              <a:defRPr/>
            </a:pPr>
            <a:r>
              <a:rPr/>
              <a:t>Имеет опыт в выступлениях,</a:t>
            </a:r>
            <a:endParaRPr/>
          </a:p>
          <a:p>
            <a:pPr algn="ctr">
              <a:defRPr/>
            </a:pPr>
            <a:r>
              <a:rPr/>
              <a:t>изучает различные языки программирования</a:t>
            </a:r>
            <a:r>
              <a:rPr/>
              <a:t>, смотрит сериалы, предложил создание продукта.</a:t>
            </a:r>
            <a:endParaRPr/>
          </a:p>
        </p:txBody>
      </p:sp>
      <p:pic>
        <p:nvPicPr>
          <p:cNvPr id="1272559948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327872" y="1358899"/>
            <a:ext cx="3007825" cy="3024715"/>
          </a:xfrm>
          <a:prstGeom prst="rect">
            <a:avLst/>
          </a:prstGeom>
        </p:spPr>
      </p:pic>
      <p:pic>
        <p:nvPicPr>
          <p:cNvPr id="544404272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3854427" y="823421"/>
            <a:ext cx="1908876" cy="1818398"/>
          </a:xfrm>
          <a:prstGeom prst="rect">
            <a:avLst/>
          </a:prstGeom>
        </p:spPr>
      </p:pic>
      <p:pic>
        <p:nvPicPr>
          <p:cNvPr id="2082116093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7043732" y="823421"/>
            <a:ext cx="1667415" cy="1824575"/>
          </a:xfrm>
          <a:prstGeom prst="rect">
            <a:avLst/>
          </a:prstGeom>
        </p:spPr>
      </p:pic>
      <p:pic>
        <p:nvPicPr>
          <p:cNvPr id="1749329765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9602608" y="798325"/>
            <a:ext cx="1658150" cy="1843494"/>
          </a:xfrm>
          <a:prstGeom prst="rect">
            <a:avLst/>
          </a:prstGeom>
        </p:spPr>
      </p:pic>
      <p:sp>
        <p:nvSpPr>
          <p:cNvPr id="179458723" name=""/>
          <p:cNvSpPr txBox="1"/>
          <p:nvPr/>
        </p:nvSpPr>
        <p:spPr bwMode="auto">
          <a:xfrm flipH="0" flipV="0">
            <a:off x="4095383" y="5909693"/>
            <a:ext cx="1642385" cy="548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Имеет небольшой опыт программирования.</a:t>
            </a:r>
            <a:endParaRPr sz="1000"/>
          </a:p>
          <a:p>
            <a:pPr>
              <a:defRPr/>
            </a:pPr>
            <a:r>
              <a:rPr sz="1000"/>
              <a:t>Языки: Python, C++</a:t>
            </a:r>
            <a:endParaRPr sz="1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6" y="1184708"/>
            <a:ext cx="7906239" cy="347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516038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3" y="295197"/>
            <a:ext cx="4518843" cy="579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6"/>
            <a:ext cx="697626" cy="1015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1" y="1280284"/>
            <a:ext cx="5021920" cy="2956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0" y="1814789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7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7" y="412656"/>
              <a:ext cx="4517658" cy="731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6" cy="1015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2" y="3345913"/>
            <a:ext cx="5287888" cy="1222119"/>
            <a:chOff x="6197133" y="1981307"/>
            <a:chExt cx="5287888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2" y="2323434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1" y="2404125"/>
              <a:ext cx="4638379" cy="738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3" y="1981307"/>
              <a:ext cx="697626" cy="1015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0" y="4877037"/>
            <a:ext cx="5369167" cy="1027828"/>
            <a:chOff x="6206671" y="3364944"/>
            <a:chExt cx="5369167" cy="1027828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0" y="3707071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0" cy="523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1" y="3364944"/>
              <a:ext cx="697626" cy="1015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5311067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3" y="1848189"/>
            <a:ext cx="4997502" cy="2530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</a:t>
            </a:r>
            <a:r>
              <a:rPr lang="ru-RU" sz="1600">
                <a:latin typeface="Arial"/>
                <a:cs typeface="Arial"/>
              </a:rPr>
              <a:t>ТюмГУ</a:t>
            </a:r>
            <a:r>
              <a:rPr lang="ru-RU" sz="1600">
                <a:latin typeface="Arial"/>
                <a:cs typeface="Arial"/>
              </a:rPr>
              <a:t>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89"/>
            <a:ext cx="5227899" cy="3993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 flipH="0" flipV="0">
            <a:off x="5902515" y="704849"/>
            <a:ext cx="386968" cy="59853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08864" y="1107843"/>
            <a:ext cx="5807001" cy="448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Из-за нынешних санкций, зрители аниме сериалов, не могут найти сайт для легального просмотра своего любимого сериала на просторах интернета. Такие легальные распространители как: "Wakanim" и "Crunchyroll" -  ушли из России. Остались только нелегальные распространители, которые делают всё сами, однако из-за отсутствия лицензии блокируются аниме сайты. Теперь поклонникам жанра приходится обходить блокировки разными способами, например специальными сервисами VPN, Censor Tracker, Браузер Tor, BitTorrent-трекер и тд. Все эти способы неэффективны, поскольку предполагаются различные махинации, усложняющие комфортный просмотр сериалов медленной скоростью передачи данных с VPN</a:t>
            </a:r>
            <a:endParaRPr sz="1800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3" y="405642"/>
              <a:ext cx="166584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41948"/>
            <a:ext cx="3236922" cy="91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https://habr.com/ru/news/452374/</a:t>
            </a: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792716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3" y="1848189"/>
            <a:ext cx="4997502" cy="2042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6820" cy="2308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1"/>
            <a:ext cx="6212739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59" y="5937267"/>
            <a:ext cx="1131480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7776487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7" y="390789"/>
              <a:ext cx="313739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3" y="2981668"/>
            <a:ext cx="3099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250845" y="1458408"/>
            <a:ext cx="5713909" cy="338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	Целевая аудитория - это в основном подростки 12-18 лет, но и другие люди тоже. Они ищут отдых, смотря свои любимые сериалы. Существующие решения, такие как VPN, не всегда подходят им из-за снижения скорости Интернета и небезопасности. Они ценят плавный просмотр в высоком качестве</a:t>
            </a:r>
            <a:endParaRPr sz="2400"/>
          </a:p>
        </p:txBody>
      </p:sp>
      <p:pic>
        <p:nvPicPr>
          <p:cNvPr id="79733478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19313" y="1458409"/>
            <a:ext cx="3099387" cy="38775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13189" cy="3048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682750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6978191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3" y="1848189"/>
            <a:ext cx="4997502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89"/>
            <a:ext cx="5227179" cy="277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3" y="390789"/>
              <a:ext cx="222689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1" y="1319509"/>
            <a:ext cx="6087909" cy="2834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 создание Telegram бота со всеми новинками аниме-сериалов, в котором также будут все серии ваших любимых аниме.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97421249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319457" y="1319511"/>
            <a:ext cx="5361243" cy="4455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390" cy="175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от команды</a:t>
            </a: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210987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08"/>
            <a:ext cx="7030827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53479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2534667" cy="769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5169556" cy="40010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7351017" cy="277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акой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705192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720261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0" y="1670037"/>
            <a:ext cx="530832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0" y="1670037"/>
            <a:ext cx="4815839" cy="1785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8" cy="797558"/>
            <a:chOff x="0" y="0"/>
            <a:chExt cx="12191998" cy="797558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8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73023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1" y="5657332"/>
            <a:ext cx="3043668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7" y="1178559"/>
            <a:ext cx="5780384" cy="2834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Телеграм-бот для поиска и просмотра аниме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 Поиск аниме по названию. Можно будет продолжить просмотр или посмотреть список аниме, которые вы уже посмотрели и много других функций.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8880721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429023" y="1178559"/>
            <a:ext cx="2110655" cy="4285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4" y="768007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7" y="1184709"/>
            <a:ext cx="9187146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575189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590257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8" y="1056638"/>
            <a:ext cx="5715617" cy="36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8" y="1493583"/>
            <a:ext cx="5547360" cy="64633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8" y="2199085"/>
            <a:ext cx="5547360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of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Things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8" y="3273919"/>
            <a:ext cx="5547360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Augmented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Reality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AR) и виртуальная реальность (Virtual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Reality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8" y="4348752"/>
            <a:ext cx="5547360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8" y="5419428"/>
            <a:ext cx="5547360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1" y="1493583"/>
            <a:ext cx="5417059" cy="64633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1" y="2198045"/>
            <a:ext cx="5417059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1" y="3271839"/>
            <a:ext cx="5417059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iOS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Android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0" y="4345632"/>
            <a:ext cx="5417778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тд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1" y="5234762"/>
            <a:ext cx="5417059" cy="101566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Autonomous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Vehicles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198644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92006" y="1198875"/>
            <a:ext cx="11360780" cy="3657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Telegram Bot API, Python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Функция поиска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Бот должен иметь функцию поиска, чтобы пользователи могли легко найти нужное аниме или эпизод.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Поддержка нескольких языков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Бот может поддерживать различные языки, включая русский, английский и другие популярные языки.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Уведомления о новых сериях: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Бот может уведомлять пользователей о выходе новых серий их любимых аниме.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Рекомендации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Бот может предлагать пользователям рекомендации по аниме на основе их предыдущих просмотров и предпочтений.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8" marR="0" lvl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2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8245098" cy="310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851386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8664550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xmlns:a="http://schemas.openxmlformats.org/drawingml/2006/main"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730505"/>
                <a:gridCol w="2290254"/>
                <a:gridCol w="2290254"/>
                <a:gridCol w="2290254"/>
                <a:gridCol w="2290254"/>
              </a:tblGrid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руб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сузов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</a:tr>
              <a:tr h="2406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8664550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1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06519"/>
                <a:gridCol w="2004346"/>
                <a:gridCol w="1766989"/>
                <a:gridCol w="1819735"/>
                <a:gridCol w="1832921"/>
              </a:tblGrid>
              <a:tr h="791275"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3554177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395806" y="835578"/>
          <a:ext cx="11096299" cy="3001347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633248"/>
                <a:gridCol w="1576116"/>
                <a:gridCol w="1576116"/>
                <a:gridCol w="1576116"/>
                <a:gridCol w="1576116"/>
                <a:gridCol w="1576116"/>
                <a:gridCol w="1576116"/>
              </a:tblGrid>
              <a:tr h="72634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«AnimeBot»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Сайт Jut.Su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TG канал</a:t>
                      </a:r>
                      <a:endParaRPr lang="ru-RU" sz="1400" b="1" i="0" u="none" strike="noStrike" cap="none" spc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https://t.me/Watch_new_anime_series»</a:t>
                      </a:r>
                      <a:endParaRPr sz="1100" b="1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AniMovieBot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Кинопоиск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AnimeGo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Реклама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Отсутствует, но в основном платный контент</a:t>
                      </a:r>
                      <a:endParaRPr sz="1200" i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Скорость загрузки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размера файла с видео и скорости интернета пользователя.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скорости интернета пользователя.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скорости интернета пользователя.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размера файла с видео и скорости интернета пользователя.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скорости интернета пользователя.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Зависит от скорости интернета пользователя.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База аниме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На начально этапе будет маленькая, потому что нужно будет время, чтобы ее заполнить.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Большая база аниме, но множество аниме будут заблокированы на территории России в связи с санкциями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Очень маленькая база аниме</a:t>
                      </a:r>
                      <a:endParaRPr sz="1200" i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Средняя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Очень маленькая база аниме, но большая база сериалов и фильмов</a:t>
                      </a:r>
                      <a:endParaRPr sz="1200" i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Большая база аниме, но </a:t>
                      </a:r>
                      <a:r>
                        <a:rPr lang="ru-RU" sz="1200" b="0" i="0" u="none" strike="noStrike" cap="none" spc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множество аниме будут заблокированы на территории России в связи с санкциями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4263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Продолжение просмотра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будет продолжение просмотра с минут, на котором закончен просмотр.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Сделано идеально.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Отсутствует.</a:t>
                      </a:r>
                      <a:endParaRPr sz="1200" i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будет продолжение просмотра с минут, на котором закончен просмотр.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Сделано шикарно.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rgbClr val="92D050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Присутствует.</a:t>
                      </a:r>
                      <a:endParaRPr sz="1200" i="0">
                        <a:solidFill>
                          <a:srgbClr val="92D05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 flipH="0" flipV="0">
            <a:off x="419311" y="6197163"/>
            <a:ext cx="10799200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>
                <a:latin typeface="Arial"/>
                <a:cs typeface="Arial"/>
              </a:rPr>
              <a:t>Уникальность нашего проекта: телеграмм ботов очень мало, но это очень удобно.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0658" cy="357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747351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709360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79" y="1120675"/>
            <a:ext cx="5557519" cy="5232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4" y="880467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7624201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1" y="1631237"/>
            <a:ext cx="5257297" cy="2800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1" y="1631237"/>
            <a:ext cx="5176017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37932" y="1110611"/>
            <a:ext cx="5798744" cy="563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Сейчас 60% людей испытывают различные трудности при просмотре аниме с различных сайтов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 Наш Телеграм-бот для поиска и просмотра аниме имеет значительное преимущество перед сайтами благодаря более удобному и персонализированному интерфейсу, что повысит уровень удовлетворенности пользователей и увеличит их активность на платформе.</a:t>
            </a:r>
            <a:endParaRPr sz="1600" b="0" i="0" u="none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 пользователей</a:t>
            </a:r>
            <a:r>
              <a:rPr b="0">
                <a:latin typeface="Arial"/>
                <a:cs typeface="Arial"/>
              </a:rPr>
              <a:t>.</a:t>
            </a:r>
            <a:r>
              <a:rPr b="1">
                <a:latin typeface="Arial"/>
                <a:cs typeface="Arial"/>
              </a:rPr>
              <a:t> </a:t>
            </a:r>
            <a:r>
              <a:rPr b="0">
                <a:latin typeface="Arial"/>
                <a:cs typeface="Arial"/>
              </a:rPr>
              <a:t>П</a:t>
            </a:r>
            <a:r>
              <a:rPr b="0">
                <a:latin typeface="Arial"/>
                <a:cs typeface="Arial"/>
              </a:rPr>
              <a:t>ровести опрос среди пользователей аниме сайтов или телеграмм каналов.</a:t>
            </a:r>
            <a:endParaRPr b="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Целевое количество респондентов зависит от размера аудитории. Например, можно начать с опроса не менее 100 пользователей до и после внедрения бота. Для сравнительного анализа метрик активности можно использовать данные по всей аудитории.</a:t>
            </a:r>
            <a:endParaRPr sz="200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241392" y="1310637"/>
            <a:ext cx="4837350" cy="402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17793" indent="-217793"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Что вы считаете наиболее удобным в перспективе? 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Бота или сайт для поиска и просмотра аниме. Почему?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17792" indent="-217792"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Что, по вашему мнению, является основным преимуществом бота перед сайтом в контексте поиска аниме?</a:t>
            </a:r>
            <a:endParaRPr sz="2200"/>
          </a:p>
          <a:p>
            <a:pPr marL="217793" indent="-217793"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Какие дополнительные функции или возможности может предоставляет бот, которых нет на сайте?</a:t>
            </a:r>
            <a:endParaRPr sz="2200"/>
          </a:p>
          <a:p>
            <a:pPr marL="217793" indent="-217793"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Чувствуете ли вы, что бот способен предоставлять более персонализированные рекомендации по аниме, чем сайт?</a:t>
            </a:r>
            <a:endParaRPr sz="2200"/>
          </a:p>
          <a:p>
            <a:pPr marL="217793" marR="0" lvl="0" indent="-21779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Как бот мог бы повлиять на вашу активность и вовлеченность на платформе в сравнении с сайтом?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719444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419312" y="996949"/>
            <a:ext cx="5676687" cy="569912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217792" indent="-217792">
              <a:buAutoNum type="arabicPeriod"/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Что вы считаете наиболее удобным в перспективе?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Бота или сайт для поиска и просмотра аниме. Почему?</a:t>
            </a:r>
            <a:endParaRPr lang="ru-RU" sz="1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17791" indent="-217791">
              <a:buAutoNum type="arabicPeriod"/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Что, по вашему мнению, является основным преимуществом бота перед сайтом в контексте поиска аниме?</a:t>
            </a:r>
            <a:endParaRPr lang="ru-RU" sz="1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17791" indent="-217791">
              <a:buAutoNum type="arabicPeriod"/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Какие дополнительные функции или возможности может предоставляет бот, которых нет на сайте?</a:t>
            </a:r>
            <a:endParaRPr lang="ru-RU" sz="1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17792" indent="-217792">
              <a:buAutoNum type="arabicPeriod"/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Чувствуете ли вы, что бот способен предоставлять более персонализированные рекомендации по аниме, чем сайт?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17792" marR="0" lvl="0" indent="-21779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Как бот мог бы повлиять на вашу активность и вовлеченность на платформе в сравнении с сайтом</a:t>
            </a:r>
            <a:r>
              <a:rPr lang="ru-RU"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  <a:endParaRPr sz="2000"/>
          </a:p>
          <a:p>
            <a:pPr>
              <a:defRPr/>
            </a:pPr>
            <a:endParaRPr/>
          </a:p>
        </p:txBody>
      </p:sp>
      <p:grpSp>
        <p:nvGrpSpPr>
          <p:cNvPr id="630280245" name="Группа 19"/>
          <p:cNvGrpSpPr/>
          <p:nvPr/>
        </p:nvGrpSpPr>
        <p:grpSpPr bwMode="auto">
          <a:xfrm>
            <a:off x="0" y="0"/>
            <a:ext cx="12191999" cy="797558"/>
            <a:chOff x="0" y="0"/>
            <a:chExt cx="12191999" cy="797558"/>
          </a:xfrm>
        </p:grpSpPr>
        <p:sp>
          <p:nvSpPr>
            <p:cNvPr id="206724853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880280008" name="Прямоугольник 7"/>
            <p:cNvSpPr/>
            <p:nvPr/>
          </p:nvSpPr>
          <p:spPr bwMode="auto">
            <a:xfrm>
              <a:off x="419312" y="330198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92757772" name="TextBox 3"/>
            <p:cNvSpPr txBox="1"/>
            <p:nvPr/>
          </p:nvSpPr>
          <p:spPr bwMode="auto">
            <a:xfrm>
              <a:off x="542745" y="402363"/>
              <a:ext cx="224578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pic>
        <p:nvPicPr>
          <p:cNvPr id="47224593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962651" y="585243"/>
            <a:ext cx="3048975" cy="1832628"/>
          </a:xfrm>
          <a:prstGeom prst="rect">
            <a:avLst/>
          </a:prstGeom>
        </p:spPr>
      </p:pic>
      <p:pic>
        <p:nvPicPr>
          <p:cNvPr id="64094623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868137" y="2417871"/>
            <a:ext cx="2933326" cy="1763116"/>
          </a:xfrm>
          <a:prstGeom prst="rect">
            <a:avLst/>
          </a:prstGeom>
        </p:spPr>
      </p:pic>
      <p:pic>
        <p:nvPicPr>
          <p:cNvPr id="1159361278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421125" y="4115791"/>
            <a:ext cx="2913674" cy="1751304"/>
          </a:xfrm>
          <a:prstGeom prst="rect">
            <a:avLst/>
          </a:prstGeom>
        </p:spPr>
      </p:pic>
      <p:pic>
        <p:nvPicPr>
          <p:cNvPr id="183569590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246239" y="4610099"/>
            <a:ext cx="2802260" cy="1684337"/>
          </a:xfrm>
          <a:prstGeom prst="rect">
            <a:avLst/>
          </a:prstGeom>
        </p:spPr>
      </p:pic>
      <p:pic>
        <p:nvPicPr>
          <p:cNvPr id="121680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1544024" y="5042326"/>
            <a:ext cx="2751368" cy="1653748"/>
          </a:xfrm>
          <a:prstGeom prst="rect">
            <a:avLst/>
          </a:prstGeom>
        </p:spPr>
      </p:pic>
      <p:sp>
        <p:nvSpPr>
          <p:cNvPr id="1622381523" name=""/>
          <p:cNvSpPr txBox="1"/>
          <p:nvPr/>
        </p:nvSpPr>
        <p:spPr bwMode="auto">
          <a:xfrm flipH="0" flipV="0">
            <a:off x="7490720" y="3116369"/>
            <a:ext cx="38353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II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818757230" name=""/>
          <p:cNvSpPr txBox="1"/>
          <p:nvPr/>
        </p:nvSpPr>
        <p:spPr bwMode="auto">
          <a:xfrm flipH="0" flipV="0">
            <a:off x="5954099" y="4244339"/>
            <a:ext cx="42048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>
                <a:latin typeface="Abyssinica SIL"/>
                <a:ea typeface="Abyssinica SIL"/>
                <a:cs typeface="Abyssinica SIL"/>
              </a:rPr>
              <a:t>III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226583982" name=""/>
          <p:cNvSpPr txBox="1"/>
          <p:nvPr/>
        </p:nvSpPr>
        <p:spPr bwMode="auto">
          <a:xfrm flipH="0" flipV="0">
            <a:off x="3801449" y="4610099"/>
            <a:ext cx="44694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>
                <a:latin typeface="Abyssinica SIL"/>
                <a:ea typeface="Abyssinica SIL"/>
                <a:cs typeface="Abyssinica SIL"/>
              </a:rPr>
              <a:t>I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V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1043517148" name=""/>
          <p:cNvSpPr txBox="1"/>
          <p:nvPr/>
        </p:nvSpPr>
        <p:spPr bwMode="auto">
          <a:xfrm flipH="0" flipV="0">
            <a:off x="8549793" y="1198244"/>
            <a:ext cx="41681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sp>
        <p:nvSpPr>
          <p:cNvPr id="1314763314" name=""/>
          <p:cNvSpPr txBox="1"/>
          <p:nvPr/>
        </p:nvSpPr>
        <p:spPr bwMode="auto">
          <a:xfrm flipH="0" flipV="0">
            <a:off x="8703956" y="1381304"/>
            <a:ext cx="258693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I</a:t>
            </a:r>
            <a:endParaRPr>
              <a:latin typeface="Abyssinica SIL"/>
              <a:cs typeface="Abyssinica SIL"/>
            </a:endParaRPr>
          </a:p>
        </p:txBody>
      </p:sp>
      <p:sp>
        <p:nvSpPr>
          <p:cNvPr id="2119564062" name=""/>
          <p:cNvSpPr txBox="1"/>
          <p:nvPr/>
        </p:nvSpPr>
        <p:spPr bwMode="auto">
          <a:xfrm flipH="0" flipV="0">
            <a:off x="1208533" y="5086508"/>
            <a:ext cx="335490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>
                <a:latin typeface="Abyssinica SIL"/>
                <a:ea typeface="Abyssinica SIL"/>
                <a:cs typeface="Abyssinica SIL"/>
              </a:rPr>
              <a:t>V</a:t>
            </a:r>
            <a:endParaRPr>
              <a:latin typeface="Abyssinica SIL"/>
              <a:cs typeface="Abyssinica SI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390" cy="203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210987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1750" cy="2012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53479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2534667" cy="769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6529095" cy="40010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6" y="1184708"/>
            <a:ext cx="7369735" cy="2743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631615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6466834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513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5" y="1767839"/>
            <a:ext cx="5220513" cy="156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трекеров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Fitbit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5" y="402363"/>
              <a:ext cx="2206053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849357" cy="439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Сегодня в России проживает примерно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4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146,5 млн человек.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Процент людей, которые интересуются "новым" для РФ жанром, не такой большой как у других стран.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 составляет</a:t>
            </a:r>
            <a:r>
              <a:rPr sz="14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15-20%.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 он постоянно увеличивается, с каждым годом становясь все больше и больше. Исходя из статистики, можно сделать вывод, что в России аниме смотрят приблизительно - 29 миллионов человек.</a:t>
            </a:r>
            <a:endParaRPr sz="14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Источник: </a:t>
            </a:r>
            <a:r>
              <a:rPr sz="1400" b="1" i="0" u="sng">
                <a:solidFill>
                  <a:srgbClr val="000000"/>
                </a:solidFill>
                <a:latin typeface="Liberation Sans"/>
                <a:ea typeface="Liberation Sans"/>
                <a:cs typeface="Liberation Sans"/>
                <a:hlinkClick r:id="rId2" tooltip="https://dzen.ru/a/ZPH2j44JLk9oUoVE"/>
              </a:rPr>
              <a:t>Насколько популярно аниме в России 2023?</a:t>
            </a:r>
            <a:endParaRPr sz="1400">
              <a:latin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 JutSu, </a:t>
            </a:r>
            <a:r>
              <a:rPr/>
              <a:t>Wakanim, AnimeGo и так далее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 Мы планируем, что благодаря уникальности нашего телеграм-бота аниме будут смотреть около 5% населения России.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7" y="1184709"/>
            <a:ext cx="10579869" cy="3383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6582250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673293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565879"/>
            <a:ext cx="5220513" cy="246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5" y="1565879"/>
            <a:ext cx="5220513" cy="547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термокоробе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Вконтакте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1" y="402363"/>
              <a:ext cx="246573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7017477" cy="32617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одель монетизации для телеграмм бота по просмотру аниме: мы собираемся сделать бота условно бесплатным. Если зритель хочет увидеть серию быстрее, он соответственно платит, можно также установить встроенную рекламу в серии, в начале, в середине и/или в конце, если зритель не хочет ее смотреть, он платит деньги.</a:t>
            </a: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с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тоимость подписки на популярных сервисах начинается примерно от 200 рублей. Мы планируем на начальных этапах сделать стоимость меньше, чем у всех сервисов, для популяризации нашего проекта.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телеграм мессенджер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3" y="4654868"/>
            <a:ext cx="6739197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Мы ускорим дату выхода сериалов и отключим рекламу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Через видео сервисы, различные мессенджеры и т.д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7" y="2992365"/>
            <a:ext cx="4285197" cy="14634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Анилибрия, анимевост, джутсу, анимего, и т.д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0" y="6001380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77566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7" y="1229358"/>
            <a:ext cx="9507510" cy="4785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492634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686259" y="1626191"/>
          <a:ext cx="10819481" cy="4548021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43482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389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13231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36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492634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528318" y="1631238"/>
          <a:ext cx="10820398" cy="44196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185439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руб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1" y="6110425"/>
            <a:ext cx="5323764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402363"/>
              <a:ext cx="423385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76071"/>
            <a:ext cx="438686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5 месяцев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419314" y="1127760"/>
          <a:ext cx="11404881" cy="404824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71868"/>
                <a:gridCol w="1560528"/>
                <a:gridCol w="1560528"/>
                <a:gridCol w="1560528"/>
                <a:gridCol w="657064"/>
                <a:gridCol w="657064"/>
                <a:gridCol w="657064"/>
                <a:gridCol w="657064"/>
                <a:gridCol w="657064"/>
              </a:tblGrid>
              <a:tr h="41323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функциональных требований к боту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Александров В. И.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200" b="0" i="0" u="none" strike="noStrike" cap="none" spc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архитектуры бота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Ихьянов Р.А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Создание базы данных для хранения информации о пользователе и его предпочтениях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Федоров Е. Л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функционала для поиска и отображения информации об аниме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Соловьев В. А.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Реализация функционала для подписки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Бочаров К.С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функционала для уведомления о новых сериях и выходе новых аниме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Балуев С. Д.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Тестирование и отладка бота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Александров В. И.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Размещение бота на платформе Telegram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Ихьянов Р.А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Продвижение бота среди целевой аудитории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Федоров Е. Л.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 от пользователей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Соловьев В. А.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6"/>
            <a:ext cx="3540263" cy="307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3" y="330199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402363"/>
              <a:ext cx="439415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4095" y="6151468"/>
            <a:ext cx="7756598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720000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17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424921" y="881119"/>
          <a:ext cx="11342155" cy="509576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066687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  <a:gridCol w="918791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цена продукта (подписки) - 200 руб.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275000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команды (6 чел.)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-200000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-90000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-70000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7" y="612893"/>
            <a:ext cx="3540263" cy="307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8" y="1184710"/>
            <a:ext cx="8115635" cy="240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568296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4" y="295198"/>
            <a:ext cx="5969903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1" y="1055797"/>
            <a:ext cx="2380587" cy="400109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8" y="1055797"/>
            <a:ext cx="2159373" cy="400109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4" y="1767838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7" y="1767838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5" y="402363"/>
              <a:ext cx="195919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527523" y="1209035"/>
            <a:ext cx="7004154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 менее 1000 пользователей за первый месяц работы бота.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после опроса пользователей нашего бота в конце первого месяца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выше 4.0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количество людей, интересующихся аниме на 10%.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Спустя год, после выпуска бота, 5% людей, смотрящих аниме, больше не используют сайты, а только бота.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Получение опыта разработки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0648804" name=""/>
          <p:cNvSpPr txBox="1"/>
          <p:nvPr/>
        </p:nvSpPr>
        <p:spPr bwMode="auto">
          <a:xfrm flipH="0" flipV="0">
            <a:off x="2846812" y="4333874"/>
            <a:ext cx="8890804" cy="70139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8" y="1184710"/>
            <a:ext cx="7936321" cy="118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41659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74039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2" y="402363"/>
              <a:ext cx="143019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8" y="1209038"/>
            <a:ext cx="11446460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реализации по следующим причинам: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Растущий рынок аудитории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 последние несколько лет наблюдается устойчивый рост интереса к аниме.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Тренд на автоматизацию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Телеграм-бот предоставляет простой и интуитивно понятный способ поиска и просмотра аниме без необходимости переключения между различными платформами)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Потребность в персонализации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Бот может предоставить персонализированные рекомендации, основанные на предпочтениях пользователя, что улучшит его опыт просмотра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Потенциал для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Внедрение функционала подписки на эксклюзивный контент или партнерство с платформами стриминга может приносить дополнительные доходы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Расширение функционал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Добавление новых возможностей, таких как обратная связь пользователей, оценки и обзоры аниме, чтобы улучшить вовлеченность и взаимодействие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Интеграция с дополнительными платформами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Рассмотрение возможности интеграции с популярными платформами для просмотра аниме, чтобы предоставить пользователям еще больше выбора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Масштабирование на новые регионы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Исследование и адаптация бота для различных языков и культур, чтобы привлечь широкую международную аудиторию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lang="ru-RU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технической инфраструктуры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2110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2109872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08"/>
            <a:ext cx="9504453" cy="365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отосток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4" y="295198"/>
            <a:ext cx="53479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 flipH="0" flipV="0"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29" y="2482812"/>
            <a:ext cx="2171040" cy="762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29" y="3223593"/>
            <a:ext cx="2222280" cy="3965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"/>
          <p:cNvSpPr/>
          <p:nvPr/>
        </p:nvSpPr>
        <p:spPr bwMode="auto">
          <a:xfrm flipH="0" flipV="0"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66763284" name=""/>
          <p:cNvSpPr/>
          <p:nvPr/>
        </p:nvSpPr>
        <p:spPr bwMode="auto">
          <a:xfrm flipH="0" flipV="0"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3" y="295197"/>
            <a:ext cx="4181101" cy="579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"/>
          <p:cNvSpPr txBox="1"/>
          <p:nvPr/>
        </p:nvSpPr>
        <p:spPr bwMode="auto">
          <a:xfrm flipH="0" flipV="0">
            <a:off x="525035" y="882306"/>
            <a:ext cx="5848022" cy="134147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Проблема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1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"/>
          <p:cNvSpPr txBox="1"/>
          <p:nvPr/>
        </p:nvSpPr>
        <p:spPr bwMode="auto">
          <a:xfrm flipH="0" flipV="0">
            <a:off x="525035" y="2528586"/>
            <a:ext cx="5871952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Продукт проекта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"/>
          <p:cNvSpPr txBox="1"/>
          <p:nvPr/>
        </p:nvSpPr>
        <p:spPr bwMode="auto">
          <a:xfrm flipH="0" flipV="0">
            <a:off x="532647" y="4357746"/>
            <a:ext cx="5857088" cy="184439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Бизнес-модель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"/>
          <p:cNvSpPr txBox="1"/>
          <p:nvPr/>
        </p:nvSpPr>
        <p:spPr bwMode="auto">
          <a:xfrm flipH="0" flipV="0">
            <a:off x="6563700" y="874674"/>
            <a:ext cx="5313738" cy="23473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Ресурсы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"/>
          <p:cNvSpPr txBox="1"/>
          <p:nvPr/>
        </p:nvSpPr>
        <p:spPr bwMode="auto">
          <a:xfrm flipH="0" flipV="0">
            <a:off x="6563616" y="3854826"/>
            <a:ext cx="5306261" cy="23473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Выводы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Стандартная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56</Slides>
  <Notes>56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Кирилл Бочаров</cp:lastModifiedBy>
  <cp:revision>56</cp:revision>
  <dcterms:created xsi:type="dcterms:W3CDTF">2023-09-23T09:41:00Z</dcterms:created>
  <dcterms:modified xsi:type="dcterms:W3CDTF">2023-10-24T14:09:13Z</dcterms:modified>
  <cp:category/>
  <cp:contentStatus/>
  <cp:version/>
</cp:coreProperties>
</file>