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4" r:id="rId4"/>
    <p:sldId id="268" r:id="rId5"/>
    <p:sldId id="269" r:id="rId6"/>
    <p:sldId id="258" r:id="rId7"/>
    <p:sldId id="259" r:id="rId8"/>
    <p:sldId id="274" r:id="rId9"/>
    <p:sldId id="270" r:id="rId10"/>
    <p:sldId id="275" r:id="rId11"/>
    <p:sldId id="272" r:id="rId12"/>
    <p:sldId id="271" r:id="rId13"/>
    <p:sldId id="267" r:id="rId14"/>
    <p:sldId id="273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14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CA4A28F8-C634-412D-A549-18B8250412D5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1219B64E-5FB2-4EB9-AB2A-848ECC167009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A28F8-C634-412D-A549-18B8250412D5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9B64E-5FB2-4EB9-AB2A-848ECC167009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CA4A28F8-C634-412D-A549-18B8250412D5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1219B64E-5FB2-4EB9-AB2A-848ECC167009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CA4A28F8-C634-412D-A549-18B8250412D5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1219B64E-5FB2-4EB9-AB2A-848ECC167009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CA4A28F8-C634-412D-A549-18B8250412D5}" type="datetimeFigureOut">
              <a:rPr lang="ru-RU" smtClean="0"/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1219B64E-5FB2-4EB9-AB2A-848ECC167009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A28F8-C634-412D-A549-18B8250412D5}" type="datetimeFigureOut">
              <a:rPr lang="ru-RU" smtClean="0"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9B64E-5FB2-4EB9-AB2A-848ECC167009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CA4A28F8-C634-412D-A549-18B8250412D5}" type="datetimeFigureOut">
              <a:rPr lang="ru-RU" smtClean="0"/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1219B64E-5FB2-4EB9-AB2A-848ECC167009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A28F8-C634-412D-A549-18B8250412D5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9B64E-5FB2-4EB9-AB2A-848ECC167009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CA4A28F8-C634-412D-A549-18B8250412D5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1219B64E-5FB2-4EB9-AB2A-848ECC167009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A28F8-C634-412D-A549-18B8250412D5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9B64E-5FB2-4EB9-AB2A-848ECC167009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CA4A28F8-C634-412D-A549-18B8250412D5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1219B64E-5FB2-4EB9-AB2A-848ECC167009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A28F8-C634-412D-A549-18B8250412D5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19B64E-5FB2-4EB9-AB2A-848ECC167009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jpeg"/><Relationship Id="rId2" Type="http://schemas.microsoft.com/office/2007/relationships/hdphoto" Target="../media/image8.wdp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4.jpeg"/><Relationship Id="rId3" Type="http://schemas.openxmlformats.org/officeDocument/2006/relationships/image" Target="../media/image13.png"/><Relationship Id="rId2" Type="http://schemas.microsoft.com/office/2007/relationships/hdphoto" Target="../media/image12.wdp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19.wdp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21.wdp"/><Relationship Id="rId1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27.wdp"/><Relationship Id="rId1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/>
          <p:cNvPicPr>
            <a:picLocks noChangeAspect="1"/>
          </p:cNvPicPr>
          <p:nvPr/>
        </p:nvPicPr>
        <p:blipFill>
          <a:blip r:embed="rId1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0000" b="90000" l="10000" r="90000">
                        <a14:foregroundMark x1="78478" y1="67979" x2="78478" y2="67979"/>
                        <a14:foregroundMark x1="63696" y1="38699" x2="63696" y2="38699"/>
                        <a14:foregroundMark x1="83043" y1="77740" x2="83043" y2="77740"/>
                        <a14:foregroundMark x1="42500" y1="38699" x2="42500" y2="38699"/>
                        <a14:foregroundMark x1="39239" y1="40753" x2="39239" y2="40753"/>
                        <a14:foregroundMark x1="15761" y1="39041" x2="15761" y2="39041"/>
                        <a14:foregroundMark x1="65652" y1="40753" x2="65652" y2="40753"/>
                        <a14:foregroundMark x1="64783" y1="37671" x2="64783" y2="37671"/>
                        <a14:foregroundMark x1="65870" y1="36644" x2="65870" y2="36644"/>
                        <a14:foregroundMark x1="74891" y1="27568" x2="74891" y2="27568"/>
                        <a14:foregroundMark x1="54022" y1="38356" x2="54022" y2="38356"/>
                        <a14:foregroundMark x1="52717" y1="36986" x2="52717" y2="36986"/>
                        <a14:foregroundMark x1="52500" y1="35103" x2="52500" y2="35103"/>
                        <a14:foregroundMark x1="35761" y1="43151" x2="35761" y2="43151"/>
                        <a14:foregroundMark x1="36304" y1="45719" x2="36304" y2="45719"/>
                        <a14:foregroundMark x1="86304" y1="75514" x2="86304" y2="75514"/>
                        <a14:foregroundMark x1="86516" y1="73109" x2="87065" y2="71918"/>
                        <a14:foregroundMark x1="85761" y1="76370" x2="85761" y2="77568"/>
                        <a14:foregroundMark x1="39457" y1="45719" x2="39457" y2="45719"/>
                        <a14:foregroundMark x1="39457" y1="45719" x2="39457" y2="45719"/>
                        <a14:foregroundMark x1="39239" y1="45890" x2="39239" y2="45890"/>
                        <a14:backgroundMark x1="86196" y1="73288" x2="86413" y2="73116"/>
                        <a14:backgroundMark x1="86522" y1="73116" x2="86087" y2="73801"/>
                        <a14:backgroundMark x1="40109" y1="46233" x2="39783" y2="46062"/>
                        <a14:backgroundMark x1="39674" y1="46404" x2="39674" y2="46404"/>
                        <a14:backgroundMark x1="39674" y1="46404" x2="39783" y2="46062"/>
                        <a14:backgroundMark x1="39783" y1="46233" x2="39565" y2="458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453" y="974558"/>
            <a:ext cx="9635863" cy="6116678"/>
          </a:xfrm>
          <a:prstGeom prst="rect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75310" y="1466603"/>
            <a:ext cx="5977151" cy="1120359"/>
          </a:xfr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r>
              <a:rPr lang="ru-RU" sz="4400" b="1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ПУТЕВОДИТЕЛЬ «ПЕРЕЕЗД»</a:t>
            </a:r>
            <a:endParaRPr lang="ru-RU" sz="4400" b="1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5082"/>
            <a:ext cx="6195009" cy="35466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Паровозик из Ромашкова, фильм 1967 - кадры, актеры, фото и видео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0000" b="90000" l="682" r="98864">
                        <a14:foregroundMark x1="89545" y1="42121" x2="98864" y2="58485"/>
                        <a14:foregroundMark x1="98864" y1="58485" x2="90455" y2="72727"/>
                        <a14:foregroundMark x1="25000" y1="62121" x2="25227" y2="65758"/>
                        <a14:foregroundMark x1="26818" y1="65758" x2="25909" y2="59697"/>
                        <a14:foregroundMark x1="682" y1="84545" x2="9204" y2="83835"/>
                        <a14:foregroundMark x1="51364" y1="86061" x2="89605" y2="83486"/>
                        <a14:foregroundMark x1="1136" y1="88182" x2="2500" y2="88182"/>
                        <a14:foregroundMark x1="12273" y1="88182" x2="14318" y2="87576"/>
                        <a14:foregroundMark x1="27273" y1="89394" x2="29773" y2="89697"/>
                        <a14:foregroundMark x1="40909" y1="89091" x2="42955" y2="88788"/>
                        <a14:foregroundMark x1="51591" y1="89394" x2="53636" y2="89394"/>
                        <a14:foregroundMark x1="64318" y1="89091" x2="67045" y2="89697"/>
                        <a14:foregroundMark x1="77955" y1="89091" x2="80000" y2="89091"/>
                        <a14:foregroundMark x1="91818" y1="90000" x2="93636" y2="90000"/>
                        <a14:foregroundMark x1="23636" y1="65758" x2="25909" y2="59697"/>
                        <a14:backgroundMark x1="91364" y1="82424" x2="99318" y2="82121"/>
                        <a14:backgroundMark x1="89545" y1="83636" x2="91591" y2="82727"/>
                        <a14:backgroundMark x1="78864" y1="83636" x2="78864" y2="83636"/>
                        <a14:backgroundMark x1="52727" y1="86970" x2="52727" y2="86970"/>
                        <a14:backgroundMark x1="65455" y1="86667" x2="65455" y2="86667"/>
                        <a14:backgroundMark x1="9545" y1="83030" x2="11818" y2="82424"/>
                        <a14:backgroundMark x1="11364" y1="82727" x2="12500" y2="82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3542" y="4446680"/>
            <a:ext cx="3458458" cy="2593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8631" y="2444928"/>
            <a:ext cx="3534927" cy="2340828"/>
          </a:xfrm>
        </p:spPr>
        <p:txBody>
          <a:bodyPr>
            <a:normAutofit/>
          </a:bodyPr>
          <a:lstStyle/>
          <a:p>
            <a:r>
              <a:rPr lang="ru-RU" sz="4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Проблема:</a:t>
            </a:r>
            <a:br>
              <a:rPr lang="en-US" sz="11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endParaRPr lang="ru-RU" sz="11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03694" y="1442786"/>
            <a:ext cx="6304099" cy="43454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Каждый год большое количество аварий на дорогах связано с нарушениями правил дорожного движения на железнодорожных переездах и несанкционированными переездами. Причинами таких аварий становятся:</a:t>
            </a:r>
            <a:endParaRPr lang="ru-RU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Незнание или невнимательность водителей о приближении к железнодорожному переезду.</a:t>
            </a:r>
            <a:endParaRPr lang="ru-RU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Невыполнение требований знака «STOP» или светофоров.</a:t>
            </a:r>
            <a:endParaRPr lang="ru-RU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Неправильное поведение на закрытом или открытом переезде.</a:t>
            </a:r>
            <a:endParaRPr lang="ru-RU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Игнорирование предупредительной информации о расстоянии до переезда и наличия помех видимости.</a:t>
            </a:r>
            <a:endParaRPr lang="ru-RU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Наличие несанкционированных (незарегистрированных) и технически устаревших переездов; плохое состояние подъездных дорог и видимости.</a:t>
            </a:r>
            <a:endParaRPr lang="ru-RU" sz="1600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Эти факторы приводят к трагическим последствиям,</a:t>
            </a:r>
            <a:r>
              <a:rPr lang="ru-RU" sz="1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ухудшению</a:t>
            </a:r>
            <a:r>
              <a:rPr lang="ru-RU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дорожной обстановки и дополнительным финансо</a:t>
            </a:r>
            <a:r>
              <a:rPr lang="ru-RU" sz="1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вым</a:t>
            </a:r>
            <a:r>
              <a:rPr lang="ru-RU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издержкам для государства и граждан.</a:t>
            </a:r>
            <a:endParaRPr lang="ru-RU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Цель проекта:</a:t>
            </a:r>
            <a:endParaRPr lang="ru-RU" sz="4800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94384" y="434218"/>
            <a:ext cx="6281873" cy="5248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Создать мобильное приложение и систему предупреждения водителей легковых и грузовых автомобилей о приближении к железнодорожным переездам. Система должна обеспечивать безопасность дорожного движения, предупреждая водителей заранее о необходимости соблюдать осторожность и правила проезда железнодорожных путей.</a:t>
            </a:r>
            <a:endParaRPr lang="ru-RU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10102850" y="4356100"/>
            <a:ext cx="2089150" cy="2501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Основные задачи проекта:</a:t>
            </a:r>
            <a:endParaRPr lang="ru-RU" sz="4800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Предупреждение водителей.</a:t>
            </a:r>
            <a:endParaRPr lang="ru-RU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Интерактивная карта.</a:t>
            </a:r>
            <a:endParaRPr lang="ru-RU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Контроль соблюдения ПДД.</a:t>
            </a:r>
            <a:endParaRPr lang="ru-RU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Анализ статистики ДТП.</a:t>
            </a:r>
            <a:endParaRPr lang="ru-RU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Обучение водителей.</a:t>
            </a:r>
            <a:endParaRPr lang="ru-RU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AutoShape 2" descr="Результаты поиска изображений по запросу &quot;белый чел держит весы&quot;"/>
          <p:cNvSpPr>
            <a:spLocks noChangeAspect="1" noChangeArrowheads="1"/>
          </p:cNvSpPr>
          <p:nvPr/>
        </p:nvSpPr>
        <p:spPr bwMode="auto">
          <a:xfrm>
            <a:off x="5319713" y="2571750"/>
            <a:ext cx="15525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51773" y="4069682"/>
            <a:ext cx="3391752" cy="2912844"/>
          </a:xfrm>
          <a:prstGeom prst="rect">
            <a:avLst/>
          </a:prstGeom>
        </p:spPr>
      </p:pic>
      <p:pic>
        <p:nvPicPr>
          <p:cNvPr id="2054" name="Picture 6" descr="Пин от пользователя pluxurysport на доске mood | Веселые мемы, Милые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955"/>
          <a:stretch>
            <a:fillRect/>
          </a:stretch>
        </p:blipFill>
        <p:spPr bwMode="auto">
          <a:xfrm>
            <a:off x="9888855" y="3521075"/>
            <a:ext cx="2263140" cy="333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88439" y="1331858"/>
            <a:ext cx="5434680" cy="1325563"/>
          </a:xfrm>
        </p:spPr>
        <p:txBody>
          <a:bodyPr>
            <a:normAutofit/>
          </a:bodyPr>
          <a:lstStyle/>
          <a:p>
            <a:r>
              <a:rPr lang="ru-RU" sz="2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ОСНОВНАЯ АУДИТОРИЯ:</a:t>
            </a:r>
            <a:endParaRPr lang="ru-RU" sz="24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4684" y="2302043"/>
            <a:ext cx="3593042" cy="244704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Водители личного автотранспорта</a:t>
            </a:r>
            <a:endParaRPr lang="ru-RU" sz="2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marL="0" indent="0">
              <a:buNone/>
            </a:pPr>
            <a:r>
              <a:rPr lang="ru-RU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Профессиональные водители грузового транспорта</a:t>
            </a:r>
            <a:endParaRPr lang="ru-RU" sz="2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marL="0" indent="0">
              <a:buNone/>
            </a:pPr>
            <a:r>
              <a:rPr lang="ru-RU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Пользователи навигационных приложений и систем GPS-навигации</a:t>
            </a:r>
            <a:endParaRPr lang="ru-RU" sz="2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marL="0" indent="0">
              <a:buNone/>
            </a:pPr>
            <a:r>
              <a:rPr lang="ru-RU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Автошколы и образовательные учреждения, занимающиеся подготовкой водителей</a:t>
            </a:r>
            <a:endParaRPr lang="ru-RU" sz="2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4098" name="Picture 2" descr="Симпатичные мультяшные водители животных на игрушечных машинках ...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507" y="1331858"/>
            <a:ext cx="5919537" cy="443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01688" y="2133600"/>
            <a:ext cx="6662057" cy="28540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ПРОРАБОТАТЬ ТЕХНИЧЕСКУЮ ИНТЕГРАЦИЮ С ИНФОРМАЦИОННЫМИ КАРТАМИ / НАВИГАТОРАМИ И ПРИЛОЖЕНИЯМИ-РАДАРАМИ ПРЕДУПРЕЖДАЮЩИМИ, ЧТО ВПЕРЕДИ БУДЕТ ЖЕЛЕЗНОДОРОЖНЫЙ ПЕРЕЕЗД И ТРЕБУЕТСЯ СОБЛЮДАТЬ ОСОБУЮ БДИТЕЛЬНОСТЬ ИЛИ ПОЛНОСТЬЮ ОСТАНОВИТЬСЯ (ЕСЛИ УСТАНОВЛЕН ЗНАК СТОП)</a:t>
            </a: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90747" y="2967335"/>
            <a:ext cx="2973705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Решение:</a:t>
            </a:r>
            <a:endParaRPr lang="ru-RU" sz="4800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0000" b="90000" l="10000" r="90000">
                        <a14:foregroundMark x1="59751" y1="48000" x2="57054" y2="45400"/>
                        <a14:foregroundMark x1="58299" y1="82600" x2="78631" y2="68800"/>
                        <a14:foregroundMark x1="78631" y1="68800" x2="82988" y2="48800"/>
                        <a14:foregroundMark x1="57884" y1="81800" x2="72822" y2="73200"/>
                        <a14:foregroundMark x1="74066" y1="73200" x2="55187" y2="83800"/>
                        <a14:foregroundMark x1="56639" y1="84200" x2="76349" y2="74200"/>
                        <a14:foregroundMark x1="71162" y1="76600" x2="62656" y2="82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0019" y="4106858"/>
            <a:ext cx="2943726" cy="3053659"/>
          </a:xfrm>
          <a:prstGeom prst="rect">
            <a:avLst/>
          </a:prstGeom>
        </p:spPr>
      </p:pic>
      <p:pic>
        <p:nvPicPr>
          <p:cNvPr id="3074" name="Picture 2" descr="Знак стоп в png формате на прозрачном фон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6625" y="5370711"/>
            <a:ext cx="1367003" cy="1406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Едет розовая машина с зайцем в качестве водителя. Векторная иллюстрация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0404" y="5069306"/>
            <a:ext cx="2277515" cy="1708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Модель проекта:</a:t>
            </a:r>
            <a:endParaRPr lang="ru-RU" sz="4800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936" y="1129652"/>
            <a:ext cx="7533361" cy="4003821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7516" y="2073743"/>
            <a:ext cx="4106779" cy="2711116"/>
          </a:xfrm>
        </p:spPr>
        <p:txBody>
          <a:bodyPr/>
          <a:lstStyle/>
          <a:p>
            <a:r>
              <a:rPr lang="ru-RU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Продвижение на рынок:</a:t>
            </a:r>
            <a:endParaRPr lang="ru-RU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98657" y="918411"/>
            <a:ext cx="6281873" cy="5021177"/>
          </a:xfrm>
        </p:spPr>
        <p:txBody>
          <a:bodyPr>
            <a:normAutofit lnSpcReduction="20000"/>
          </a:bodyPr>
          <a:lstStyle/>
          <a:p>
            <a:pPr marL="0" indent="0">
              <a:buNone/>
            </a:pP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Качественное продвижение на рынок будет зависить от эффективного сочетания качественного продукта, устойчивого дохода и взаимовыгодных взаимоотношений с клиентами и партнерами для этого необходимо:</a:t>
            </a: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Директивное взаимодействие через мобильное приложение.</a:t>
            </a:r>
            <a:endParaRPr lang="ru-RU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Обратная связь и тестирование новых функций.</a:t>
            </a:r>
            <a:endParaRPr lang="ru-RU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Соглашения с ведомствами и службами по обслуживанию </a:t>
            </a:r>
            <a:r>
              <a:rPr lang="ru-RU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жд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-переездов для предоставления актуальной информации.</a:t>
            </a:r>
            <a:endParaRPr lang="ru-RU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Интеграции с картографическими платформами и поставщикам оборудования для </a:t>
            </a:r>
            <a:r>
              <a:rPr lang="ru-RU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геоопределения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Целевое размещение объявлений в магазинах приложений (Google Play, </a:t>
            </a:r>
            <a:r>
              <a:rPr lang="ru-RU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AppStore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).</a:t>
            </a:r>
            <a:endParaRPr lang="ru-RU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Продвижение через профильные веб-сайты и социальные сети</a:t>
            </a:r>
            <a:endParaRPr lang="ru-RU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170" name="Picture 2" descr="Businessman showing chart tablet cartoon png | Business man, Cartoons ...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685" y="3575383"/>
            <a:ext cx="3392904" cy="3392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8825" y="2350135"/>
            <a:ext cx="3900170" cy="2456180"/>
          </a:xfrm>
        </p:spPr>
        <p:txBody>
          <a:bodyPr/>
          <a:p>
            <a:r>
              <a:rPr lang="ru-RU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sym typeface="+mn-ea"/>
              </a:rPr>
              <a:t>Себестоимость</a:t>
            </a:r>
            <a:r>
              <a:rPr lang="ru-RU" sz="3600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sym typeface="+mn-ea"/>
              </a:rPr>
              <a:t>:</a:t>
            </a:r>
            <a:endParaRPr lang="ru-RU" altLang="en-US" sz="3600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sym typeface="+mn-ea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4966335" y="953770"/>
            <a:ext cx="6866255" cy="5248910"/>
          </a:xfrm>
        </p:spPr>
        <p:txBody>
          <a:bodyPr>
            <a:normAutofit/>
          </a:bodyPr>
          <a:p>
            <a:pPr marL="0" indent="0">
              <a:buNone/>
            </a:pPr>
            <a:r>
              <a:rPr lang="en-US" altLang="en-US"/>
              <a:t>Представлен</a:t>
            </a:r>
            <a:r>
              <a:rPr lang="en-US" altLang="ru-RU"/>
              <a:t> </a:t>
            </a:r>
            <a:r>
              <a:rPr lang="en-US" altLang="en-US"/>
              <a:t>перечень</a:t>
            </a:r>
            <a:r>
              <a:rPr lang="en-US" altLang="ru-RU"/>
              <a:t> </a:t>
            </a:r>
            <a:r>
              <a:rPr lang="en-US" altLang="en-US"/>
              <a:t>планируемых</a:t>
            </a:r>
            <a:r>
              <a:rPr lang="en-US" altLang="ru-RU"/>
              <a:t> </a:t>
            </a:r>
            <a:r>
              <a:rPr lang="en-US" altLang="en-US"/>
              <a:t>расходов</a:t>
            </a:r>
            <a:r>
              <a:rPr lang="en-US" altLang="ru-RU"/>
              <a:t> </a:t>
            </a:r>
            <a:r>
              <a:rPr lang="en-US" altLang="en-US"/>
              <a:t>предприятия</a:t>
            </a:r>
            <a:r>
              <a:rPr lang="en-US" altLang="ru-RU"/>
              <a:t> </a:t>
            </a:r>
            <a:r>
              <a:rPr lang="en-US" altLang="en-US"/>
              <a:t>на</a:t>
            </a:r>
            <a:r>
              <a:rPr lang="en-US" altLang="ru-RU"/>
              <a:t> </a:t>
            </a:r>
            <a:r>
              <a:rPr lang="en-US" altLang="en-US"/>
              <a:t>момент</a:t>
            </a:r>
            <a:r>
              <a:rPr lang="en-US" altLang="ru-RU"/>
              <a:t> </a:t>
            </a:r>
            <a:r>
              <a:rPr lang="en-US" altLang="en-US"/>
              <a:t>выхода</a:t>
            </a:r>
            <a:r>
              <a:rPr lang="en-US" altLang="ru-RU"/>
              <a:t> </a:t>
            </a:r>
            <a:r>
              <a:rPr lang="en-US" altLang="en-US"/>
              <a:t>на</a:t>
            </a:r>
            <a:r>
              <a:rPr lang="en-US" altLang="ru-RU"/>
              <a:t> </a:t>
            </a:r>
            <a:r>
              <a:rPr lang="en-US" altLang="en-US"/>
              <a:t>самоокупаемость</a:t>
            </a:r>
            <a:r>
              <a:rPr lang="en-US" altLang="ru-RU"/>
              <a:t> </a:t>
            </a:r>
            <a:r>
              <a:rPr lang="en-US" altLang="en-US"/>
              <a:t>для</a:t>
            </a:r>
            <a:r>
              <a:rPr lang="en-US" altLang="ru-RU"/>
              <a:t> </a:t>
            </a:r>
            <a:r>
              <a:rPr lang="en-US" altLang="en-US"/>
              <a:t>проекта</a:t>
            </a:r>
            <a:r>
              <a:rPr lang="en-US" altLang="ru-RU"/>
              <a:t> </a:t>
            </a:r>
            <a:r>
              <a:rPr lang="en-US" altLang="en-US"/>
              <a:t>путеводителя</a:t>
            </a:r>
            <a:r>
              <a:rPr lang="en-US" altLang="ru-RU"/>
              <a:t> </a:t>
            </a:r>
            <a:r>
              <a:rPr lang="en-US" altLang="en-US"/>
              <a:t>для</a:t>
            </a:r>
            <a:r>
              <a:rPr lang="en-US" altLang="ru-RU"/>
              <a:t> </a:t>
            </a:r>
            <a:r>
              <a:rPr lang="en-US" altLang="en-US"/>
              <a:t>автомобилей</a:t>
            </a:r>
            <a:r>
              <a:rPr lang="en-US" altLang="ru-RU"/>
              <a:t>, </a:t>
            </a:r>
            <a:r>
              <a:rPr lang="en-US" altLang="en-US"/>
              <a:t>предупреждающего</a:t>
            </a:r>
            <a:r>
              <a:rPr lang="en-US" altLang="ru-RU"/>
              <a:t> </a:t>
            </a:r>
            <a:r>
              <a:rPr lang="en-US" altLang="en-US"/>
              <a:t>о</a:t>
            </a:r>
            <a:r>
              <a:rPr lang="en-US" altLang="ru-RU"/>
              <a:t> </a:t>
            </a:r>
            <a:r>
              <a:rPr lang="en-US" altLang="en-US"/>
              <a:t>приближении</a:t>
            </a:r>
            <a:r>
              <a:rPr lang="en-US" altLang="ru-RU"/>
              <a:t> </a:t>
            </a:r>
            <a:r>
              <a:rPr lang="en-US" altLang="en-US"/>
              <a:t>к</a:t>
            </a:r>
            <a:r>
              <a:rPr lang="en-US" altLang="ru-RU"/>
              <a:t> </a:t>
            </a:r>
            <a:r>
              <a:rPr lang="en-US" altLang="en-US"/>
              <a:t>железнодорожному</a:t>
            </a:r>
            <a:r>
              <a:rPr lang="en-US" altLang="ru-RU"/>
              <a:t> </a:t>
            </a:r>
            <a:r>
              <a:rPr lang="en-US" altLang="en-US"/>
              <a:t>переезду</a:t>
            </a:r>
            <a:r>
              <a:rPr lang="en-US" altLang="ru-RU"/>
              <a:t>.</a:t>
            </a:r>
            <a:endParaRPr lang="en-US" altLang="ru-RU"/>
          </a:p>
          <a:p>
            <a:pPr marL="0" indent="0">
              <a:buNone/>
            </a:pPr>
            <a:r>
              <a:rPr lang="en-US" altLang="en-US"/>
              <a:t>Категории</a:t>
            </a:r>
            <a:r>
              <a:rPr lang="en-US" altLang="ru-RU"/>
              <a:t> </a:t>
            </a:r>
            <a:r>
              <a:rPr lang="en-US" altLang="en-US"/>
              <a:t>расходов</a:t>
            </a:r>
            <a:r>
              <a:rPr lang="en-US" altLang="ru-RU"/>
              <a:t>:</a:t>
            </a:r>
            <a:endParaRPr lang="en-US" altLang="ru-RU"/>
          </a:p>
          <a:p>
            <a:pPr marL="0" indent="0">
              <a:buNone/>
            </a:pPr>
            <a:r>
              <a:rPr lang="en-US" altLang="ru-RU"/>
              <a:t>1. </a:t>
            </a:r>
            <a:r>
              <a:rPr lang="en-US" altLang="en-US"/>
              <a:t>Закупка</a:t>
            </a:r>
            <a:r>
              <a:rPr lang="en-US" altLang="ru-RU"/>
              <a:t> </a:t>
            </a:r>
            <a:r>
              <a:rPr lang="en-US" altLang="en-US"/>
              <a:t>сырья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комплектующих</a:t>
            </a:r>
            <a:r>
              <a:rPr lang="ru-RU" altLang="en-US"/>
              <a:t> </a:t>
            </a:r>
            <a:r>
              <a:rPr lang="en-US" altLang="ru-RU">
                <a:sym typeface="+mn-ea"/>
              </a:rPr>
              <a:t>~</a:t>
            </a:r>
            <a:r>
              <a:rPr lang="ru-RU" altLang="en-US">
                <a:sym typeface="+mn-ea"/>
              </a:rPr>
              <a:t>5</a:t>
            </a:r>
            <a:r>
              <a:rPr lang="ru-RU" altLang="en-US">
                <a:sym typeface="+mn-ea"/>
              </a:rPr>
              <a:t> млн</a:t>
            </a:r>
            <a:endParaRPr lang="en-US" altLang="ru-RU"/>
          </a:p>
          <a:p>
            <a:pPr marL="0" indent="0">
              <a:buNone/>
            </a:pPr>
            <a:r>
              <a:rPr lang="en-US" altLang="ru-RU"/>
              <a:t>2. </a:t>
            </a:r>
            <a:r>
              <a:rPr lang="en-US" altLang="en-US"/>
              <a:t>Оплата</a:t>
            </a:r>
            <a:r>
              <a:rPr lang="en-US" altLang="ru-RU"/>
              <a:t> </a:t>
            </a:r>
            <a:r>
              <a:rPr lang="en-US" altLang="en-US"/>
              <a:t>труда</a:t>
            </a:r>
            <a:r>
              <a:rPr lang="en-US" altLang="ru-RU"/>
              <a:t> </a:t>
            </a:r>
            <a:r>
              <a:rPr lang="en-US" altLang="en-US"/>
              <a:t>работников</a:t>
            </a:r>
            <a:r>
              <a:rPr lang="ru-RU" altLang="en-US"/>
              <a:t> </a:t>
            </a:r>
            <a:r>
              <a:rPr lang="en-US" altLang="ru-RU"/>
              <a:t>(</a:t>
            </a:r>
            <a:r>
              <a:rPr lang="en-US" altLang="en-US"/>
              <a:t>разработчикам</a:t>
            </a:r>
            <a:r>
              <a:rPr lang="en-US" altLang="ru-RU"/>
              <a:t>, </a:t>
            </a:r>
            <a:r>
              <a:rPr lang="en-US" altLang="en-US"/>
              <a:t>инженерам</a:t>
            </a:r>
            <a:r>
              <a:rPr lang="en-US" altLang="ru-RU"/>
              <a:t>, </a:t>
            </a:r>
            <a:r>
              <a:rPr lang="en-US" altLang="en-US"/>
              <a:t>менеджерам</a:t>
            </a:r>
            <a:r>
              <a:rPr lang="en-US" altLang="ru-RU"/>
              <a:t>) ~10 </a:t>
            </a:r>
            <a:r>
              <a:rPr lang="en-US" altLang="en-US"/>
              <a:t>млн</a:t>
            </a:r>
            <a:r>
              <a:rPr lang="en-US" altLang="ru-RU"/>
              <a:t> </a:t>
            </a:r>
            <a:r>
              <a:rPr lang="en-US" altLang="en-US"/>
              <a:t>рублей</a:t>
            </a:r>
            <a:r>
              <a:rPr lang="en-US" altLang="ru-RU"/>
              <a:t>.</a:t>
            </a:r>
            <a:endParaRPr lang="en-US" altLang="ru-RU"/>
          </a:p>
          <a:p>
            <a:pPr marL="0" indent="0">
              <a:buNone/>
            </a:pPr>
            <a:r>
              <a:rPr lang="en-US" altLang="ru-RU"/>
              <a:t>3. </a:t>
            </a:r>
            <a:r>
              <a:rPr lang="en-US" altLang="en-US"/>
              <a:t>Эксплуатационные</a:t>
            </a:r>
            <a:r>
              <a:rPr lang="en-US" altLang="ru-RU"/>
              <a:t> </a:t>
            </a:r>
            <a:r>
              <a:rPr lang="en-US" altLang="en-US"/>
              <a:t>расходы</a:t>
            </a:r>
            <a:r>
              <a:rPr lang="ru-RU" altLang="en-US"/>
              <a:t> </a:t>
            </a:r>
            <a:r>
              <a:rPr lang="en-US" altLang="ru-RU">
                <a:sym typeface="+mn-ea"/>
              </a:rPr>
              <a:t>~</a:t>
            </a:r>
            <a:r>
              <a:rPr lang="ru-RU" altLang="en-US">
                <a:sym typeface="+mn-ea"/>
              </a:rPr>
              <a:t> 1 млн</a:t>
            </a:r>
            <a:endParaRPr lang="en-US" altLang="ru-RU"/>
          </a:p>
          <a:p>
            <a:pPr marL="0" indent="0">
              <a:buNone/>
            </a:pPr>
            <a:r>
              <a:rPr lang="en-US" altLang="ru-RU"/>
              <a:t>4. </a:t>
            </a:r>
            <a:r>
              <a:rPr lang="en-US" altLang="en-US"/>
              <a:t>Маркетинг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продвижение</a:t>
            </a:r>
            <a:r>
              <a:rPr lang="ru-RU" altLang="en-US"/>
              <a:t> </a:t>
            </a:r>
            <a:r>
              <a:rPr lang="en-US" altLang="ru-RU">
                <a:sym typeface="+mn-ea"/>
              </a:rPr>
              <a:t>~</a:t>
            </a:r>
            <a:r>
              <a:rPr lang="ru-RU" altLang="en-US">
                <a:sym typeface="+mn-ea"/>
              </a:rPr>
              <a:t> 5 млн</a:t>
            </a:r>
            <a:endParaRPr lang="en-US" altLang="ru-RU"/>
          </a:p>
          <a:p>
            <a:pPr marL="0" indent="0">
              <a:buNone/>
            </a:pPr>
            <a:r>
              <a:rPr lang="ru-RU" altLang="en-US"/>
              <a:t>5</a:t>
            </a:r>
            <a:r>
              <a:rPr lang="en-US" altLang="ru-RU"/>
              <a:t>. </a:t>
            </a:r>
            <a:r>
              <a:rPr lang="en-US" altLang="en-US"/>
              <a:t>Административные</a:t>
            </a:r>
            <a:r>
              <a:rPr lang="en-US" altLang="ru-RU"/>
              <a:t> </a:t>
            </a:r>
            <a:r>
              <a:rPr lang="en-US" altLang="en-US"/>
              <a:t>расходы</a:t>
            </a:r>
            <a:r>
              <a:rPr lang="ru-RU" altLang="en-US"/>
              <a:t> </a:t>
            </a:r>
            <a:r>
              <a:rPr lang="en-US" altLang="ru-RU">
                <a:sym typeface="+mn-ea"/>
              </a:rPr>
              <a:t>~</a:t>
            </a:r>
            <a:r>
              <a:rPr lang="ru-RU" altLang="en-US">
                <a:sym typeface="+mn-ea"/>
              </a:rPr>
              <a:t> 1 млн</a:t>
            </a:r>
            <a:endParaRPr lang="en-US" altLang="ru-RU">
              <a:sym typeface="+mn-ea"/>
            </a:endParaRPr>
          </a:p>
          <a:p>
            <a:pPr marL="0" indent="0">
              <a:buNone/>
            </a:pPr>
            <a:r>
              <a:rPr lang="ru-RU" altLang="en-US"/>
              <a:t>Итог </a:t>
            </a:r>
            <a:r>
              <a:rPr lang="en-US" altLang="ru-RU">
                <a:sym typeface="+mn-ea"/>
              </a:rPr>
              <a:t>~</a:t>
            </a:r>
            <a:r>
              <a:rPr lang="ru-RU" altLang="en-US">
                <a:sym typeface="+mn-ea"/>
              </a:rPr>
              <a:t> 22 млн рублей</a:t>
            </a:r>
            <a:endParaRPr lang="ru-RU" altLang="en-US">
              <a:sym typeface="+mn-ea"/>
            </a:endParaRPr>
          </a:p>
        </p:txBody>
      </p:sp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9474200" y="4037965"/>
            <a:ext cx="2717800" cy="28200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Основные конкуренты:</a:t>
            </a:r>
            <a:endParaRPr lang="ru-RU" sz="4400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18447" y="280737"/>
            <a:ext cx="6281873" cy="614412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1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Прямые конкуренты</a:t>
            </a:r>
            <a:r>
              <a:rPr lang="ru-RU" sz="1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</a:t>
            </a:r>
            <a:endParaRPr lang="ru-RU" sz="1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>
              <a:buNone/>
            </a:pP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 Навигационные приложения с функциями предупреждения о препятствиях на дороге: </a:t>
            </a:r>
            <a:r>
              <a:rPr lang="ru-RU" sz="1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Яндекс.Навигатор</a:t>
            </a: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Google Maps, 2GIS</a:t>
            </a:r>
            <a:endParaRPr lang="ru-RU" sz="1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>
              <a:buNone/>
            </a:pP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Эти приложения предоставляют функции оповещения о камерах фиксации скорости, ремонтных работах и других объектах на дороге, однако пока не предлагают специализированные предупреждения исключительно о железнодорожных переездах.</a:t>
            </a:r>
            <a:endParaRPr lang="ru-RU" sz="1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>
              <a:buNone/>
            </a:pP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 Специальные сервисы безопасности для водителей: Камера ГИБДД Online,  </a:t>
            </a:r>
            <a:r>
              <a:rPr lang="ru-RU" sz="1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AvtoBot</a:t>
            </a:r>
            <a:endParaRPr lang="ru-RU" sz="1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>
              <a:buNone/>
            </a:pP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Данные приложения сосредоточены на предупреждении о камерах слежения и постах ГАИ, но также имеют некоторую схожесть в части оповещения о дорожных опасностях.</a:t>
            </a:r>
            <a:endParaRPr lang="ru-RU" sz="1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>
              <a:buNone/>
            </a:pP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 Местные государственные и региональные проекты:</a:t>
            </a:r>
            <a:endParaRPr lang="ru-RU" sz="1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>
              <a:buNone/>
            </a:pP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Некоторые регионы внедряют собственные мобильные приложения, посвящённые местным особенностям дорог и угрозам на них, включая переездные участки.</a:t>
            </a:r>
            <a:endParaRPr lang="ru-RU" sz="1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>
              <a:buNone/>
            </a:pPr>
            <a:r>
              <a:rPr lang="ru-RU" sz="1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Косвенные конкуренты:</a:t>
            </a:r>
            <a:endParaRPr lang="ru-RU" sz="1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>
              <a:buNone/>
            </a:pP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 Сервисы автоматической передачи данных («</a:t>
            </a:r>
            <a:r>
              <a:rPr lang="ru-RU" sz="1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Яндекс.Пробки</a:t>
            </a: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»):</a:t>
            </a:r>
            <a:endParaRPr lang="ru-RU" sz="1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>
              <a:buNone/>
            </a:pP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Хотя основной фокус этих сервисов иной, их инфраструктура может включать информацию о загруженности вблизи переездов, что косвенно пересекается с вашей идеей.</a:t>
            </a:r>
            <a:endParaRPr lang="ru-RU" sz="1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>
              <a:buNone/>
            </a:pP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 Старт-</a:t>
            </a:r>
            <a:r>
              <a:rPr lang="ru-RU" sz="1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апы</a:t>
            </a: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и нишевые разработчики:</a:t>
            </a:r>
            <a:endParaRPr lang="ru-RU" sz="1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>
              <a:buNone/>
            </a:pP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Возможно появление небольших инновационных продуктов, специализирующихся на отдельных функциях безопасности, включая предупреждения о переездах.</a:t>
            </a:r>
            <a:endParaRPr lang="ru-RU" sz="1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AutoShape 2" descr="Результаты поиска изображений по запросу &quot;мультяшный конкуренты&quot;"/>
          <p:cNvSpPr>
            <a:spLocks noChangeAspect="1" noChangeArrowheads="1"/>
          </p:cNvSpPr>
          <p:nvPr/>
        </p:nvSpPr>
        <p:spPr bwMode="auto">
          <a:xfrm>
            <a:off x="4552950" y="2562225"/>
            <a:ext cx="3086100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8196" name="Picture 4" descr="Premium Vector | Fighting business partner or colleague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0000" b="90000" l="10000" r="90000">
                        <a14:foregroundMark x1="73400" y1="57900" x2="75850" y2="36950"/>
                        <a14:foregroundMark x1="72200" y1="45800" x2="72200" y2="40200"/>
                        <a14:foregroundMark x1="28300" y1="44600" x2="30300" y2="41000"/>
                        <a14:foregroundMark x1="21050" y1="43400" x2="31550" y2="48250"/>
                        <a14:foregroundMark x1="26700" y1="42600" x2="26700" y2="53050"/>
                        <a14:foregroundMark x1="22250" y1="43400" x2="30300" y2="53050"/>
                        <a14:foregroundMark x1="21450" y1="43000" x2="30700" y2="43000"/>
                        <a14:foregroundMark x1="25500" y1="40200" x2="29500" y2="41400"/>
                        <a14:foregroundMark x1="23900" y1="51050" x2="25900" y2="571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979" y="4506370"/>
            <a:ext cx="2600282" cy="2600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Конкурентные преимущества</a:t>
            </a:r>
            <a:endParaRPr lang="ru-RU" sz="3600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Раннее предупреждение о приближении к железнодорожному переезду с возможностью настраиваемой дистанции оповещения.</a:t>
            </a: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Актуальную информацию о состоянии переезда (открыт, закрыт, временная остановка движения).</a:t>
            </a: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Советы и рекомендации по правильной технике прохождения переездов, соответствующие требованиям ПДД.</a:t>
            </a: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Интерактивную карту железнодорожных переездов, удобную для быстрого ознакомления с особенностями конкретного участка дороги.</a:t>
            </a: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9220" name="Picture 4" descr="Милый мальчик, стоящий на подиуме как победитель спортивных ...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0000" b="90000" l="10000" r="90000">
                        <a14:foregroundMark x1="18696" y1="73261" x2="17754" y2="71667"/>
                        <a14:foregroundMark x1="71667" y1="75145" x2="72101" y2="44348"/>
                        <a14:foregroundMark x1="72101" y1="44348" x2="77391" y2="45435"/>
                        <a14:foregroundMark x1="82681" y1="49058" x2="88913" y2="45145"/>
                        <a14:foregroundMark x1="76522" y1="65217" x2="76232" y2="76739"/>
                        <a14:foregroundMark x1="67754" y1="48188" x2="62681" y2="41232"/>
                        <a14:foregroundMark x1="74420" y1="36884" x2="79493" y2="33623"/>
                        <a14:foregroundMark x1="42899" y1="30217" x2="53478" y2="20362"/>
                        <a14:foregroundMark x1="53478" y1="20362" x2="51449" y2="48623"/>
                        <a14:foregroundMark x1="51449" y1="48623" x2="46087" y2="62681"/>
                        <a14:foregroundMark x1="46087" y1="62681" x2="45870" y2="62681"/>
                        <a14:foregroundMark x1="51159" y1="43333" x2="51377" y2="57391"/>
                        <a14:foregroundMark x1="51377" y1="57391" x2="52754" y2="62246"/>
                        <a14:foregroundMark x1="48841" y1="44493" x2="47464" y2="45652"/>
                        <a14:foregroundMark x1="45435" y1="43116" x2="41957" y2="37101"/>
                        <a14:foregroundMark x1="24420" y1="36667" x2="22536" y2="64783"/>
                        <a14:foregroundMark x1="22536" y1="64783" x2="29420" y2="49783"/>
                        <a14:foregroundMark x1="29420" y1="49783" x2="29565" y2="68551"/>
                        <a14:foregroundMark x1="29565" y1="68551" x2="28623" y2="49130"/>
                        <a14:foregroundMark x1="28623" y1="49130" x2="30217" y2="56667"/>
                        <a14:foregroundMark x1="31812" y1="55797" x2="33188" y2="49565"/>
                        <a14:foregroundMark x1="22609" y1="50217" x2="21232" y2="55797"/>
                        <a14:foregroundMark x1="33188" y1="31159" x2="35290" y2="39420"/>
                        <a14:foregroundMark x1="35072" y1="37609" x2="35725" y2="33913"/>
                        <a14:foregroundMark x1="24203" y1="30652" x2="15725" y2="32754"/>
                        <a14:foregroundMark x1="16159" y1="34130" x2="19130" y2="336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747" y="3896363"/>
            <a:ext cx="3296557" cy="3296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Команда</a:t>
            </a:r>
            <a:r>
              <a:rPr lang="ru-RU" sz="4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:</a:t>
            </a:r>
            <a:endParaRPr lang="ru-RU" sz="44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3848" y="431137"/>
            <a:ext cx="1589441" cy="2385093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2282" y="431137"/>
            <a:ext cx="1589441" cy="238509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35" r="21441" b="20000"/>
          <a:stretch>
            <a:fillRect/>
          </a:stretch>
        </p:blipFill>
        <p:spPr>
          <a:xfrm>
            <a:off x="5603849" y="3723522"/>
            <a:ext cx="1588150" cy="21639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30253" y="2707859"/>
            <a:ext cx="22619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Злата Цыганская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Лидер</a:t>
            </a:r>
            <a:endParaRPr lang="ru-RU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Крутая девочка</a:t>
            </a:r>
            <a:endParaRPr lang="ru-RU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Даватель </a:t>
            </a:r>
            <a:r>
              <a:rPr lang="ru-RU" sz="1400" dirty="0" err="1"/>
              <a:t>пенделев</a:t>
            </a:r>
            <a:endParaRPr lang="ru-R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8734832" y="2709681"/>
            <a:ext cx="23743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Кирилл Заводовский</a:t>
            </a:r>
            <a:endParaRPr lang="ru-RU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/>
              <a:t>Главный в кодинге</a:t>
            </a:r>
            <a:endParaRPr lang="ru-RU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/>
              <a:t>Заводчанин </a:t>
            </a:r>
            <a:endParaRPr lang="ru-RU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/>
              <a:t>Баламут 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5391911" y="5788553"/>
            <a:ext cx="20120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Настя Ермоленко</a:t>
            </a:r>
            <a:endParaRPr lang="ru-RU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/>
              <a:t>Помощник в делах</a:t>
            </a:r>
            <a:endParaRPr lang="ru-RU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/>
              <a:t>Психолог</a:t>
            </a:r>
            <a:endParaRPr lang="ru-RU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/>
              <a:t>Маммолог</a:t>
            </a:r>
            <a:endParaRPr lang="ru-RU" sz="14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588"/>
          <a:stretch>
            <a:fillRect/>
          </a:stretch>
        </p:blipFill>
        <p:spPr>
          <a:xfrm>
            <a:off x="8856900" y="3677355"/>
            <a:ext cx="1644824" cy="221040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128959" y="5788553"/>
            <a:ext cx="145764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Вика Кан</a:t>
            </a:r>
            <a:endParaRPr lang="ru-RU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/>
              <a:t>Программист</a:t>
            </a:r>
            <a:endParaRPr lang="ru-RU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/>
              <a:t>Пацифист</a:t>
            </a:r>
            <a:endParaRPr lang="ru-RU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/>
              <a:t>Аноним</a:t>
            </a:r>
            <a:endParaRPr lang="ru-RU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0" y="5140403"/>
            <a:ext cx="6673514" cy="382828"/>
          </a:xfrm>
        </p:spPr>
        <p:txBody>
          <a:bodyPr>
            <a:normAutofit fontScale="90000"/>
          </a:bodyPr>
          <a:lstStyle/>
          <a:p>
            <a:r>
              <a:rPr lang="ru-RU" sz="1800" b="1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Контакты(</a:t>
            </a:r>
            <a:r>
              <a:rPr lang="en-US" sz="1800" b="1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telegram)</a:t>
            </a:r>
            <a:endParaRPr lang="ru-RU" sz="1600" b="1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90864" y="5331817"/>
            <a:ext cx="3601136" cy="152618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Злата Цыганская 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@Zlata2986</a:t>
            </a:r>
            <a:endParaRPr lang="ru-RU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>
              <a:buNone/>
            </a:pP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Анастасия Ермоленко 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@Iegwbw</a:t>
            </a:r>
            <a:endParaRPr lang="ru-RU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>
              <a:buNone/>
            </a:pP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Виктория Кан 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@HotMilkTicTac</a:t>
            </a:r>
            <a:endParaRPr lang="ru-RU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>
              <a:buNone/>
            </a:pP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Кирилл Заводовский 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@KeneferTem</a:t>
            </a:r>
            <a:endParaRPr lang="ru-RU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398" y="2705725"/>
            <a:ext cx="355332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Спасибо за внимание!!</a:t>
            </a:r>
            <a:endParaRPr lang="ru-RU" sz="44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1026" name="Picture 2" descr="Паровозик из Ромашкова (мультфильм, 1967)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8319" b="98407" l="938" r="90000">
                        <a14:foregroundMark x1="16719" y1="13097" x2="43594" y2="8319"/>
                        <a14:foregroundMark x1="27500" y1="63009" x2="42500" y2="53274"/>
                        <a14:foregroundMark x1="42500" y1="53274" x2="50313" y2="51681"/>
                        <a14:foregroundMark x1="44219" y1="48496" x2="43594" y2="62301"/>
                        <a14:foregroundMark x1="43594" y1="62301" x2="43750" y2="62478"/>
                        <a14:foregroundMark x1="44531" y1="59646" x2="51563" y2="62124"/>
                        <a14:foregroundMark x1="30312" y1="54690" x2="34063" y2="67611"/>
                        <a14:foregroundMark x1="34063" y1="67611" x2="37969" y2="71504"/>
                        <a14:foregroundMark x1="30469" y1="55752" x2="29063" y2="65664"/>
                        <a14:foregroundMark x1="29063" y1="65664" x2="30938" y2="68673"/>
                        <a14:foregroundMark x1="63125" y1="48850" x2="67188" y2="47080"/>
                        <a14:foregroundMark x1="62969" y1="48319" x2="65156" y2="45664"/>
                        <a14:foregroundMark x1="59375" y1="45133" x2="68594" y2="47257"/>
                        <a14:foregroundMark x1="68594" y1="47257" x2="69688" y2="51150"/>
                        <a14:foregroundMark x1="68906" y1="52566" x2="71875" y2="54159"/>
                        <a14:foregroundMark x1="71563" y1="53451" x2="79063" y2="63894"/>
                        <a14:foregroundMark x1="79063" y1="63894" x2="79844" y2="66372"/>
                        <a14:foregroundMark x1="78125" y1="74513" x2="76250" y2="89027"/>
                        <a14:foregroundMark x1="76250" y1="89027" x2="42031" y2="92035"/>
                        <a14:foregroundMark x1="42031" y1="92035" x2="13594" y2="88673"/>
                        <a14:foregroundMark x1="13594" y1="88673" x2="20625" y2="79115"/>
                        <a14:foregroundMark x1="26875" y1="80708" x2="52500" y2="81062"/>
                        <a14:foregroundMark x1="39375" y1="85841" x2="21406" y2="87434"/>
                        <a14:foregroundMark x1="23125" y1="87080" x2="53750" y2="82832"/>
                        <a14:foregroundMark x1="53750" y1="82832" x2="54219" y2="82832"/>
                        <a14:foregroundMark x1="47188" y1="86903" x2="32031" y2="83717"/>
                        <a14:foregroundMark x1="32031" y1="83717" x2="32031" y2="82655"/>
                        <a14:foregroundMark x1="41875" y1="78584" x2="61406" y2="76814"/>
                        <a14:foregroundMark x1="61406" y1="76814" x2="62656" y2="76814"/>
                        <a14:foregroundMark x1="54219" y1="77522" x2="57188" y2="91150"/>
                        <a14:foregroundMark x1="37969" y1="77522" x2="18281" y2="78053"/>
                        <a14:foregroundMark x1="18281" y1="78053" x2="11406" y2="82301"/>
                        <a14:foregroundMark x1="11406" y1="82301" x2="9531" y2="92389"/>
                        <a14:foregroundMark x1="9531" y1="92389" x2="12656" y2="89912"/>
                        <a14:foregroundMark x1="9688" y1="81593" x2="19844" y2="73628"/>
                        <a14:foregroundMark x1="2969" y1="82655" x2="22344" y2="72920"/>
                        <a14:foregroundMark x1="1875" y1="65310" x2="2969" y2="65133"/>
                        <a14:foregroundMark x1="1406" y1="81239" x2="938" y2="83009"/>
                        <a14:foregroundMark x1="1719" y1="95221" x2="32188" y2="91858"/>
                        <a14:foregroundMark x1="32188" y1="91858" x2="23125" y2="95752"/>
                        <a14:foregroundMark x1="23125" y1="95752" x2="12969" y2="95752"/>
                        <a14:foregroundMark x1="12969" y1="95752" x2="37031" y2="91858"/>
                        <a14:foregroundMark x1="37031" y1="91858" x2="47031" y2="93451"/>
                        <a14:foregroundMark x1="47031" y1="93451" x2="36094" y2="98407"/>
                        <a14:foregroundMark x1="36094" y1="98407" x2="69688" y2="920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578" y="4090987"/>
            <a:ext cx="3134316" cy="2767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Атлас">
  <a:themeElements>
    <a:clrScheme name="Атлас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Атлас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тлас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TM16401371[[fn=Атлас]]</Template>
  <TotalTime>0</TotalTime>
  <Words>4907</Words>
  <Application>WPS Presentation</Application>
  <PresentationFormat>Широкоэкранный</PresentationFormat>
  <Paragraphs>111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2" baseType="lpstr">
      <vt:lpstr>Arial</vt:lpstr>
      <vt:lpstr>SimSun</vt:lpstr>
      <vt:lpstr>Wingdings</vt:lpstr>
      <vt:lpstr>Calibri Light</vt:lpstr>
      <vt:lpstr>Microsoft YaHei</vt:lpstr>
      <vt:lpstr>Arial Unicode MS</vt:lpstr>
      <vt:lpstr>Rockwell</vt:lpstr>
      <vt:lpstr>Calibri</vt:lpstr>
      <vt:lpstr>Атлас</vt:lpstr>
      <vt:lpstr>ПУТЕВОДИТЕЛЬ «ПЕРЕЕЗД»</vt:lpstr>
      <vt:lpstr>Проблема: </vt:lpstr>
      <vt:lpstr>Цель проекта:</vt:lpstr>
      <vt:lpstr>Основные задачи проекта:</vt:lpstr>
      <vt:lpstr>ОСНОВНАЯ АУДИТОРИЯ:</vt:lpstr>
      <vt:lpstr>PowerPoint 演示文稿</vt:lpstr>
      <vt:lpstr>Модель проекта:</vt:lpstr>
      <vt:lpstr>Продвижение на рынок:</vt:lpstr>
      <vt:lpstr>Себестоимость:</vt:lpstr>
      <vt:lpstr>Основные конкуренты:</vt:lpstr>
      <vt:lpstr>Конкурентные преимущества</vt:lpstr>
      <vt:lpstr>Команда:</vt:lpstr>
      <vt:lpstr>Контакты(telegram)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Анастасия Ермоленко</dc:creator>
  <cp:lastModifiedBy>Злата Цыганская</cp:lastModifiedBy>
  <cp:revision>15</cp:revision>
  <dcterms:created xsi:type="dcterms:W3CDTF">2025-10-21T12:32:00Z</dcterms:created>
  <dcterms:modified xsi:type="dcterms:W3CDTF">2025-10-25T11:17:35Z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60D5F44E90064CCCB48ABFBFC5110DFB_13</vt:lpwstr>
  </property>
  <property fmtid="{D5CDD505-2E9C-101B-9397-08002B2CF9AE}" pid="3" name="KSOProductBuildVer">
    <vt:lpwstr>1049-12.2.0.23131</vt:lpwstr>
  </property>
</Properties>
</file>