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98" r:id="rId6"/>
    <p:sldId id="304" r:id="rId7"/>
    <p:sldId id="291" r:id="rId8"/>
    <p:sldId id="299" r:id="rId9"/>
    <p:sldId id="307" r:id="rId10"/>
    <p:sldId id="292" r:id="rId11"/>
    <p:sldId id="302" r:id="rId12"/>
    <p:sldId id="303" r:id="rId13"/>
    <p:sldId id="293" r:id="rId14"/>
    <p:sldId id="305" r:id="rId15"/>
    <p:sldId id="306" r:id="rId16"/>
    <p:sldId id="282" r:id="rId17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654" y="114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емён Данилов" userId="4487a136cb8a1899" providerId="LiveId" clId="{20BBAF0C-A869-4DFE-867B-17989677AF04}"/>
    <pc:docChg chg="modSld sldOrd">
      <pc:chgData name="Семён Данилов" userId="4487a136cb8a1899" providerId="LiveId" clId="{20BBAF0C-A869-4DFE-867B-17989677AF04}" dt="2023-11-20T13:31:50.113" v="4" actId="20577"/>
      <pc:docMkLst>
        <pc:docMk/>
      </pc:docMkLst>
      <pc:sldChg chg="modSp mod">
        <pc:chgData name="Семён Данилов" userId="4487a136cb8a1899" providerId="LiveId" clId="{20BBAF0C-A869-4DFE-867B-17989677AF04}" dt="2023-11-20T13:22:38.418" v="3" actId="13822"/>
        <pc:sldMkLst>
          <pc:docMk/>
          <pc:sldMk cId="2903981208" sldId="292"/>
        </pc:sldMkLst>
        <pc:cxnChg chg="mod">
          <ac:chgData name="Семён Данилов" userId="4487a136cb8a1899" providerId="LiveId" clId="{20BBAF0C-A869-4DFE-867B-17989677AF04}" dt="2023-11-20T13:22:25.893" v="2" actId="13822"/>
          <ac:cxnSpMkLst>
            <pc:docMk/>
            <pc:sldMk cId="2903981208" sldId="292"/>
            <ac:cxnSpMk id="19" creationId="{25007E17-F545-458B-92E6-0282B6622F03}"/>
          </ac:cxnSpMkLst>
        </pc:cxnChg>
        <pc:cxnChg chg="mod">
          <ac:chgData name="Семён Данилов" userId="4487a136cb8a1899" providerId="LiveId" clId="{20BBAF0C-A869-4DFE-867B-17989677AF04}" dt="2023-11-20T13:22:38.418" v="3" actId="13822"/>
          <ac:cxnSpMkLst>
            <pc:docMk/>
            <pc:sldMk cId="2903981208" sldId="292"/>
            <ac:cxnSpMk id="20" creationId="{A59318A7-2567-4108-AB9D-AFF9F37528A8}"/>
          </ac:cxnSpMkLst>
        </pc:cxnChg>
      </pc:sldChg>
      <pc:sldChg chg="ord">
        <pc:chgData name="Семён Данилов" userId="4487a136cb8a1899" providerId="LiveId" clId="{20BBAF0C-A869-4DFE-867B-17989677AF04}" dt="2023-11-20T13:21:45.350" v="1"/>
        <pc:sldMkLst>
          <pc:docMk/>
          <pc:sldMk cId="3035247526" sldId="304"/>
        </pc:sldMkLst>
      </pc:sldChg>
      <pc:sldChg chg="modSp mod">
        <pc:chgData name="Семён Данилов" userId="4487a136cb8a1899" providerId="LiveId" clId="{20BBAF0C-A869-4DFE-867B-17989677AF04}" dt="2023-11-20T13:31:50.113" v="4" actId="20577"/>
        <pc:sldMkLst>
          <pc:docMk/>
          <pc:sldMk cId="81752680" sldId="306"/>
        </pc:sldMkLst>
        <pc:spChg chg="mod">
          <ac:chgData name="Семён Данилов" userId="4487a136cb8a1899" providerId="LiveId" clId="{20BBAF0C-A869-4DFE-867B-17989677AF04}" dt="2023-11-20T13:31:50.113" v="4" actId="20577"/>
          <ac:spMkLst>
            <pc:docMk/>
            <pc:sldMk cId="81752680" sldId="306"/>
            <ac:spMk id="34" creationId="{00000000-0000-0000-0000-000000000000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0" y="2383862"/>
            <a:ext cx="5753344" cy="1495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Определение стратегии распределения обжатий при горячей прокатке на стане 2000 для снижения энергозатрат и обеспечения геометрических показателей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034929"/>
              </p:ext>
            </p:extLst>
          </p:nvPr>
        </p:nvGraphicFramePr>
        <p:xfrm>
          <a:off x="1516659" y="2806855"/>
          <a:ext cx="1114075" cy="923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Image" r:id="rId3" imgW="6284880" imgH="5212080" progId="Photoshop.Image.23">
                  <p:embed/>
                </p:oleObj>
              </mc:Choice>
              <mc:Fallback>
                <p:oleObj name="Image" r:id="rId3" imgW="6284880" imgH="5212080" progId="Photoshop.Image.23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6659" y="2806855"/>
                        <a:ext cx="1114075" cy="9238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955759" y="3955383"/>
            <a:ext cx="21640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Нестабильное качество полос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9543801" y="2733902"/>
            <a:ext cx="987931" cy="1069752"/>
            <a:chOff x="9426934" y="2169622"/>
            <a:chExt cx="2071547" cy="2017473"/>
          </a:xfrm>
        </p:grpSpPr>
        <p:cxnSp>
          <p:nvCxnSpPr>
            <p:cNvPr id="12" name="Прямая со стрелкой 11"/>
            <p:cNvCxnSpPr/>
            <p:nvPr/>
          </p:nvCxnSpPr>
          <p:spPr>
            <a:xfrm flipV="1">
              <a:off x="10523913" y="3474720"/>
              <a:ext cx="974568" cy="448887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V="1">
              <a:off x="10441086" y="3211232"/>
              <a:ext cx="897774" cy="640332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9468348" y="3851565"/>
              <a:ext cx="972738" cy="335530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V="1">
              <a:off x="9426934" y="3923608"/>
              <a:ext cx="1096979" cy="263487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 flipV="1">
              <a:off x="9426934" y="2169622"/>
              <a:ext cx="1463039" cy="2017473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Прямоугольник 39"/>
          <p:cNvSpPr/>
          <p:nvPr/>
        </p:nvSpPr>
        <p:spPr>
          <a:xfrm>
            <a:off x="4810463" y="3955382"/>
            <a:ext cx="212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Недостаточная конкурентоспособность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47216" y="3041511"/>
            <a:ext cx="832579" cy="82892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75155" y="3955384"/>
            <a:ext cx="22087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Высокие энергозатраты на производство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124513" y="1236381"/>
            <a:ext cx="0" cy="5019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402498" y="1250763"/>
            <a:ext cx="0" cy="5019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68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87697" y="1009591"/>
            <a:ext cx="5815018" cy="892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Почему сейчас?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1DF30A-81AA-4987-BE21-18E4F6D17544}"/>
              </a:ext>
            </a:extLst>
          </p:cNvPr>
          <p:cNvSpPr/>
          <p:nvPr/>
        </p:nvSpPr>
        <p:spPr>
          <a:xfrm>
            <a:off x="817251" y="2468629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D38A748E-A090-4F55-AF55-B831E40BE89B}"/>
              </a:ext>
            </a:extLst>
          </p:cNvPr>
          <p:cNvSpPr/>
          <p:nvPr/>
        </p:nvSpPr>
        <p:spPr>
          <a:xfrm>
            <a:off x="1877566" y="2140570"/>
            <a:ext cx="671208" cy="65611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5043D20-C0DB-4C70-943F-B4D79D073859}"/>
              </a:ext>
            </a:extLst>
          </p:cNvPr>
          <p:cNvSpPr/>
          <p:nvPr/>
        </p:nvSpPr>
        <p:spPr>
          <a:xfrm>
            <a:off x="4669404" y="2468629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82AF2F9E-729E-462F-BCF2-AFFD9372D348}"/>
              </a:ext>
            </a:extLst>
          </p:cNvPr>
          <p:cNvSpPr/>
          <p:nvPr/>
        </p:nvSpPr>
        <p:spPr>
          <a:xfrm>
            <a:off x="5729719" y="2140570"/>
            <a:ext cx="671208" cy="65611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9C722A6-2815-4E76-9544-E2AAE6840CC4}"/>
              </a:ext>
            </a:extLst>
          </p:cNvPr>
          <p:cNvSpPr/>
          <p:nvPr/>
        </p:nvSpPr>
        <p:spPr>
          <a:xfrm>
            <a:off x="2810039" y="4627857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AD025C33-10E7-40E1-82BE-82D4D531F622}"/>
              </a:ext>
            </a:extLst>
          </p:cNvPr>
          <p:cNvSpPr/>
          <p:nvPr/>
        </p:nvSpPr>
        <p:spPr>
          <a:xfrm>
            <a:off x="3870354" y="4299798"/>
            <a:ext cx="671208" cy="65611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FFF5139-3B27-48AD-B498-F203649D45B2}"/>
              </a:ext>
            </a:extLst>
          </p:cNvPr>
          <p:cNvSpPr/>
          <p:nvPr/>
        </p:nvSpPr>
        <p:spPr>
          <a:xfrm>
            <a:off x="8521557" y="2528760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D651C7EB-ADDB-4988-9107-EE2930607831}"/>
              </a:ext>
            </a:extLst>
          </p:cNvPr>
          <p:cNvSpPr/>
          <p:nvPr/>
        </p:nvSpPr>
        <p:spPr>
          <a:xfrm>
            <a:off x="9581872" y="2200701"/>
            <a:ext cx="671208" cy="65611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0F73316-1466-4CE3-987D-F38FA211D599}"/>
              </a:ext>
            </a:extLst>
          </p:cNvPr>
          <p:cNvSpPr/>
          <p:nvPr/>
        </p:nvSpPr>
        <p:spPr>
          <a:xfrm>
            <a:off x="6662192" y="4625348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8DC63CE5-47DB-47E1-9F46-C8527303605E}"/>
              </a:ext>
            </a:extLst>
          </p:cNvPr>
          <p:cNvSpPr/>
          <p:nvPr/>
        </p:nvSpPr>
        <p:spPr>
          <a:xfrm>
            <a:off x="7722507" y="4297289"/>
            <a:ext cx="671208" cy="65611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25902" y="2959848"/>
            <a:ext cx="2374535" cy="656117"/>
          </a:xfrm>
        </p:spPr>
        <p:txBody>
          <a:bodyPr>
            <a:no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конкурентоспособности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65F7BC9E-0310-4664-B903-63AECBDBDEE5}"/>
              </a:ext>
            </a:extLst>
          </p:cNvPr>
          <p:cNvSpPr txBox="1">
            <a:spLocks/>
          </p:cNvSpPr>
          <p:nvPr/>
        </p:nvSpPr>
        <p:spPr>
          <a:xfrm>
            <a:off x="4855429" y="3096702"/>
            <a:ext cx="2374535" cy="656117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рынка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id="{137999CF-9D40-4B15-BAF7-0878CD3D4FC7}"/>
              </a:ext>
            </a:extLst>
          </p:cNvPr>
          <p:cNvSpPr txBox="1">
            <a:spLocks/>
          </p:cNvSpPr>
          <p:nvPr/>
        </p:nvSpPr>
        <p:spPr>
          <a:xfrm>
            <a:off x="8730208" y="3152672"/>
            <a:ext cx="2374535" cy="463293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</a:t>
            </a:r>
          </a:p>
        </p:txBody>
      </p:sp>
      <p:sp>
        <p:nvSpPr>
          <p:cNvPr id="24" name="Объект 3">
            <a:extLst>
              <a:ext uri="{FF2B5EF4-FFF2-40B4-BE49-F238E27FC236}">
                <a16:creationId xmlns:a16="http://schemas.microsoft.com/office/drawing/2014/main" id="{B18C346E-8D74-46BB-AD94-3B18B9F1A18D}"/>
              </a:ext>
            </a:extLst>
          </p:cNvPr>
          <p:cNvSpPr txBox="1">
            <a:spLocks/>
          </p:cNvSpPr>
          <p:nvPr/>
        </p:nvSpPr>
        <p:spPr>
          <a:xfrm>
            <a:off x="6870843" y="5207313"/>
            <a:ext cx="2374535" cy="479642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рынок сбыта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id="{AFEAB8BF-A60C-45D1-9DDF-4F803B194D1A}"/>
              </a:ext>
            </a:extLst>
          </p:cNvPr>
          <p:cNvSpPr txBox="1">
            <a:spLocks/>
          </p:cNvSpPr>
          <p:nvPr/>
        </p:nvSpPr>
        <p:spPr>
          <a:xfrm>
            <a:off x="3019127" y="5207313"/>
            <a:ext cx="2374535" cy="542282"/>
          </a:xfrm>
          <a:prstGeom prst="rect">
            <a:avLst/>
          </a:prstGeom>
        </p:spPr>
        <p:txBody>
          <a:bodyPr vert="horz" lIns="117226" tIns="58613" rIns="117226" bIns="58613" rtlCol="0">
            <a:noAutofit/>
          </a:bodyPr>
          <a:lstStyle>
            <a:lvl1pPr marL="2036" indent="-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85" indent="-4070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3744" indent="2036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1456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58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717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84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97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2108" indent="-293065" algn="l" defTabSz="11722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энергозатрат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FA0FF-5C6B-4895-8DE5-41DF1E071E4D}"/>
              </a:ext>
            </a:extLst>
          </p:cNvPr>
          <p:cNvSpPr txBox="1"/>
          <p:nvPr/>
        </p:nvSpPr>
        <p:spPr>
          <a:xfrm>
            <a:off x="2086711" y="2176241"/>
            <a:ext cx="252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80C4D8-A2C8-4DBF-A506-27A7B35F9C3A}"/>
              </a:ext>
            </a:extLst>
          </p:cNvPr>
          <p:cNvSpPr txBox="1"/>
          <p:nvPr/>
        </p:nvSpPr>
        <p:spPr>
          <a:xfrm>
            <a:off x="5938864" y="2176240"/>
            <a:ext cx="252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A038B0-28EC-4F04-8DFB-562C3D0E228C}"/>
              </a:ext>
            </a:extLst>
          </p:cNvPr>
          <p:cNvSpPr txBox="1"/>
          <p:nvPr/>
        </p:nvSpPr>
        <p:spPr>
          <a:xfrm>
            <a:off x="9791015" y="2207033"/>
            <a:ext cx="252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57D5C3-B738-4264-8B99-2BD578E04BC0}"/>
              </a:ext>
            </a:extLst>
          </p:cNvPr>
          <p:cNvSpPr txBox="1"/>
          <p:nvPr/>
        </p:nvSpPr>
        <p:spPr>
          <a:xfrm>
            <a:off x="4079497" y="4332959"/>
            <a:ext cx="252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87C5F6-AFE6-4C83-8957-96F7D66E1B11}"/>
              </a:ext>
            </a:extLst>
          </p:cNvPr>
          <p:cNvSpPr txBox="1"/>
          <p:nvPr/>
        </p:nvSpPr>
        <p:spPr>
          <a:xfrm>
            <a:off x="7931650" y="4330096"/>
            <a:ext cx="252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35247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792" y="1161309"/>
            <a:ext cx="1317450" cy="980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Группа 9"/>
          <p:cNvGrpSpPr>
            <a:grpSpLocks/>
          </p:cNvGrpSpPr>
          <p:nvPr/>
        </p:nvGrpSpPr>
        <p:grpSpPr bwMode="auto">
          <a:xfrm>
            <a:off x="524507" y="2660634"/>
            <a:ext cx="10708000" cy="2883757"/>
            <a:chOff x="7530" y="1115722"/>
            <a:chExt cx="8861082" cy="2535901"/>
          </a:xfrm>
        </p:grpSpPr>
        <p:pic>
          <p:nvPicPr>
            <p:cNvPr id="23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540" r="2626"/>
            <a:stretch>
              <a:fillRect/>
            </a:stretch>
          </p:blipFill>
          <p:spPr bwMode="auto">
            <a:xfrm>
              <a:off x="7530" y="1707407"/>
              <a:ext cx="8861082" cy="194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Группа 11"/>
            <p:cNvGrpSpPr>
              <a:grpSpLocks/>
            </p:cNvGrpSpPr>
            <p:nvPr/>
          </p:nvGrpSpPr>
          <p:grpSpPr bwMode="auto">
            <a:xfrm>
              <a:off x="681003" y="1115722"/>
              <a:ext cx="8187609" cy="1558123"/>
              <a:chOff x="681003" y="1115722"/>
              <a:chExt cx="8187609" cy="1558123"/>
            </a:xfrm>
          </p:grpSpPr>
          <p:cxnSp>
            <p:nvCxnSpPr>
              <p:cNvPr id="25" name="Прямая соединительная линия 24"/>
              <p:cNvCxnSpPr/>
              <p:nvPr/>
            </p:nvCxnSpPr>
            <p:spPr>
              <a:xfrm flipV="1">
                <a:off x="1124138" y="1548429"/>
                <a:ext cx="0" cy="3074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13"/>
              <p:cNvSpPr txBox="1">
                <a:spLocks noChangeArrowheads="1"/>
              </p:cNvSpPr>
              <p:nvPr/>
            </p:nvSpPr>
            <p:spPr bwMode="auto">
              <a:xfrm>
                <a:off x="681003" y="1115722"/>
                <a:ext cx="1617911" cy="514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ru-RU" sz="1100" dirty="0">
                    <a:latin typeface="+mn-lt"/>
                  </a:rPr>
                  <a:t>Методические печи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27" name="Прямая соединительная линия 26"/>
              <p:cNvCxnSpPr/>
              <p:nvPr/>
            </p:nvCxnSpPr>
            <p:spPr>
              <a:xfrm flipV="1">
                <a:off x="2370570" y="1666095"/>
                <a:ext cx="0" cy="87490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 flipV="1">
                <a:off x="6762311" y="1840696"/>
                <a:ext cx="13199" cy="8198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3"/>
              <p:cNvSpPr txBox="1">
                <a:spLocks noChangeArrowheads="1"/>
              </p:cNvSpPr>
              <p:nvPr/>
            </p:nvSpPr>
            <p:spPr bwMode="auto">
              <a:xfrm>
                <a:off x="1721897" y="1417478"/>
                <a:ext cx="1617911" cy="311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ru-RU" sz="1100" dirty="0">
                    <a:latin typeface="+mn-lt"/>
                  </a:rPr>
                  <a:t>Черновая группа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30" name="Прямая соединительная линия 29"/>
              <p:cNvCxnSpPr/>
              <p:nvPr/>
            </p:nvCxnSpPr>
            <p:spPr>
              <a:xfrm flipV="1">
                <a:off x="3666030" y="2102597"/>
                <a:ext cx="0" cy="5579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26"/>
              <p:cNvSpPr txBox="1">
                <a:spLocks noChangeArrowheads="1"/>
              </p:cNvSpPr>
              <p:nvPr/>
            </p:nvSpPr>
            <p:spPr bwMode="auto">
              <a:xfrm>
                <a:off x="3101845" y="1834549"/>
                <a:ext cx="1616024" cy="512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ru-RU" sz="1100" dirty="0">
                    <a:latin typeface="+mn-lt"/>
                  </a:rPr>
                  <a:t>Промежуточный рольганг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32" name="Прямая соединительная линия 31"/>
              <p:cNvCxnSpPr/>
              <p:nvPr/>
            </p:nvCxnSpPr>
            <p:spPr>
              <a:xfrm flipV="1">
                <a:off x="4901148" y="1548429"/>
                <a:ext cx="0" cy="100585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28"/>
              <p:cNvSpPr txBox="1">
                <a:spLocks noChangeArrowheads="1"/>
              </p:cNvSpPr>
              <p:nvPr/>
            </p:nvSpPr>
            <p:spPr bwMode="auto">
              <a:xfrm>
                <a:off x="4310932" y="1214410"/>
                <a:ext cx="1617911" cy="311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ru-RU" sz="1100" dirty="0">
                    <a:latin typeface="+mn-lt"/>
                  </a:rPr>
                  <a:t>Чистовая группа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34" name="Прямая соединительная линия 33"/>
              <p:cNvCxnSpPr/>
              <p:nvPr/>
            </p:nvCxnSpPr>
            <p:spPr>
              <a:xfrm flipV="1">
                <a:off x="5837576" y="2309460"/>
                <a:ext cx="0" cy="15752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1"/>
              <p:cNvSpPr txBox="1">
                <a:spLocks noChangeArrowheads="1"/>
              </p:cNvSpPr>
              <p:nvPr/>
            </p:nvSpPr>
            <p:spPr bwMode="auto">
              <a:xfrm>
                <a:off x="5254263" y="1859960"/>
                <a:ext cx="1470696" cy="487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ru-RU" sz="1000" dirty="0">
                    <a:latin typeface="+mn-lt"/>
                  </a:rPr>
                  <a:t>Отводящий рольганг с установкой ламинарного охлаждения</a:t>
                </a:r>
                <a:endParaRPr lang="ru-RU" sz="1000" dirty="0">
                  <a:latin typeface="+mn-lt"/>
                  <a:cs typeface="Times New Roman" pitchFamily="18" charset="0"/>
                </a:endParaRPr>
              </a:p>
            </p:txBody>
          </p:sp>
          <p:sp>
            <p:nvSpPr>
              <p:cNvPr id="36" name="TextBox 36"/>
              <p:cNvSpPr txBox="1">
                <a:spLocks noChangeArrowheads="1"/>
              </p:cNvSpPr>
              <p:nvPr/>
            </p:nvSpPr>
            <p:spPr bwMode="auto">
              <a:xfrm>
                <a:off x="6503973" y="1332076"/>
                <a:ext cx="1616025" cy="514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ru-RU" sz="1100" dirty="0">
                    <a:latin typeface="+mn-lt"/>
                  </a:rPr>
                  <a:t>Первая группа моталок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  <p:cxnSp>
            <p:nvCxnSpPr>
              <p:cNvPr id="37" name="Прямая соединительная линия 36"/>
              <p:cNvCxnSpPr/>
              <p:nvPr/>
            </p:nvCxnSpPr>
            <p:spPr>
              <a:xfrm flipV="1">
                <a:off x="8202968" y="2102597"/>
                <a:ext cx="0" cy="57124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9"/>
              <p:cNvSpPr txBox="1">
                <a:spLocks noChangeArrowheads="1"/>
              </p:cNvSpPr>
              <p:nvPr/>
            </p:nvSpPr>
            <p:spPr bwMode="auto">
              <a:xfrm>
                <a:off x="7250701" y="1681278"/>
                <a:ext cx="1617911" cy="514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ru-RU" sz="1100" dirty="0">
                    <a:latin typeface="+mn-lt"/>
                  </a:rPr>
                  <a:t>Вторая группа моталок</a:t>
                </a:r>
                <a:endParaRPr lang="ru-RU" sz="1100" dirty="0">
                  <a:latin typeface="+mn-lt"/>
                  <a:cs typeface="Times New Roman" pitchFamily="18" charset="0"/>
                </a:endParaRPr>
              </a:p>
            </p:txBody>
          </p:sp>
        </p:grp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66843" y="2178682"/>
            <a:ext cx="981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>
                <a:solidFill>
                  <a:srgbClr val="FF0000"/>
                </a:solidFill>
              </a:rPr>
              <a:t>Метрики Т5, ∆Т5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74990" y="2181362"/>
            <a:ext cx="173403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>
                <a:solidFill>
                  <a:srgbClr val="FF0000"/>
                </a:solidFill>
              </a:rPr>
              <a:t>Система </a:t>
            </a:r>
            <a:r>
              <a:rPr lang="en-US" altLang="ru-RU" sz="1400" b="1" dirty="0" err="1">
                <a:solidFill>
                  <a:srgbClr val="FF0000"/>
                </a:solidFill>
              </a:rPr>
              <a:t>Sipro</a:t>
            </a:r>
            <a:r>
              <a:rPr lang="ru-RU" altLang="ru-RU" sz="1400" b="1" dirty="0">
                <a:solidFill>
                  <a:srgbClr val="FF0000"/>
                </a:solidFill>
              </a:rPr>
              <a:t>: </a:t>
            </a:r>
            <a:r>
              <a:rPr lang="el-GR" altLang="ru-RU" dirty="0">
                <a:solidFill>
                  <a:srgbClr val="FF0000"/>
                </a:solidFill>
                <a:latin typeface="Times New Roman"/>
                <a:cs typeface="Times New Roman"/>
              </a:rPr>
              <a:t>Δ</a:t>
            </a:r>
            <a:r>
              <a:rPr lang="ru-RU" altLang="ru-RU" b="1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0" name="Скругленная соединительная линия 9"/>
          <p:cNvCxnSpPr>
            <a:stCxn id="8" idx="0"/>
            <a:endCxn id="9" idx="0"/>
          </p:cNvCxnSpPr>
          <p:nvPr/>
        </p:nvCxnSpPr>
        <p:spPr>
          <a:xfrm rot="16200000" flipH="1">
            <a:off x="5648373" y="787731"/>
            <a:ext cx="2680" cy="2784583"/>
          </a:xfrm>
          <a:prstGeom prst="curvedConnector3">
            <a:avLst>
              <a:gd name="adj1" fmla="val -8529851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8" idx="2"/>
          </p:cNvCxnSpPr>
          <p:nvPr/>
        </p:nvCxnSpPr>
        <p:spPr>
          <a:xfrm>
            <a:off x="4257422" y="2701902"/>
            <a:ext cx="6350" cy="1730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9" idx="2"/>
          </p:cNvCxnSpPr>
          <p:nvPr/>
        </p:nvCxnSpPr>
        <p:spPr>
          <a:xfrm>
            <a:off x="7042005" y="2627638"/>
            <a:ext cx="21146" cy="18048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39204" y="2178682"/>
            <a:ext cx="1256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>
                <a:solidFill>
                  <a:srgbClr val="FF0000"/>
                </a:solidFill>
              </a:rPr>
              <a:t>Параметры нагрева</a:t>
            </a:r>
          </a:p>
        </p:txBody>
      </p:sp>
      <p:cxnSp>
        <p:nvCxnSpPr>
          <p:cNvPr id="15" name="Скругленная соединительная линия 14"/>
          <p:cNvCxnSpPr>
            <a:stCxn id="14" idx="0"/>
            <a:endCxn id="8" idx="0"/>
          </p:cNvCxnSpPr>
          <p:nvPr/>
        </p:nvCxnSpPr>
        <p:spPr>
          <a:xfrm rot="5400000" flipH="1" flipV="1">
            <a:off x="3112562" y="1033823"/>
            <a:ext cx="12700" cy="2289719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кругленная соединительная линия 15"/>
          <p:cNvCxnSpPr>
            <a:stCxn id="9" idx="0"/>
            <a:endCxn id="17" idx="1"/>
          </p:cNvCxnSpPr>
          <p:nvPr/>
        </p:nvCxnSpPr>
        <p:spPr>
          <a:xfrm rot="5400000" flipH="1" flipV="1">
            <a:off x="7690789" y="1407286"/>
            <a:ext cx="125292" cy="1422861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8464866" y="1902181"/>
            <a:ext cx="22698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>
                <a:solidFill>
                  <a:srgbClr val="FF0000"/>
                </a:solidFill>
              </a:rPr>
              <a:t>Неплоскостность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775991" y="4214516"/>
            <a:ext cx="1279133" cy="5827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>
            <a:endCxn id="18" idx="2"/>
          </p:cNvCxnSpPr>
          <p:nvPr/>
        </p:nvCxnSpPr>
        <p:spPr>
          <a:xfrm flipV="1">
            <a:off x="6415558" y="4797273"/>
            <a:ext cx="0" cy="3554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600091" y="5152675"/>
            <a:ext cx="16309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>
                <a:solidFill>
                  <a:srgbClr val="FF0000"/>
                </a:solidFill>
              </a:rPr>
              <a:t>Энергозатраты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123" y="1743078"/>
            <a:ext cx="1132041" cy="466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345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649315" y="4123234"/>
            <a:ext cx="3693874" cy="1880314"/>
            <a:chOff x="959926" y="4611336"/>
            <a:chExt cx="3693874" cy="188031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59926" y="5106655"/>
              <a:ext cx="356293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altLang="ru-RU" sz="1200" dirty="0">
                  <a:ea typeface="Calibri" pitchFamily="34" charset="0"/>
                  <a:cs typeface="Calibri" pitchFamily="34" charset="0"/>
                </a:rPr>
                <a:t>Δ</a:t>
              </a:r>
              <a:r>
                <a:rPr lang="ru-RU" altLang="ru-RU" sz="1200" dirty="0"/>
                <a:t>Т5 менее 25-30 </a:t>
              </a:r>
              <a:r>
                <a:rPr lang="ru-RU" altLang="ru-RU" sz="1200" baseline="30000" dirty="0"/>
                <a:t>0</a:t>
              </a:r>
              <a:r>
                <a:rPr lang="ru-RU" altLang="ru-RU" sz="1200" dirty="0"/>
                <a:t>С</a:t>
              </a:r>
            </a:p>
            <a:p>
              <a:endParaRPr lang="ru-RU" altLang="ru-RU" sz="1200" dirty="0"/>
            </a:p>
            <a:p>
              <a:r>
                <a:rPr lang="ru-RU" altLang="ru-RU" sz="1200" dirty="0"/>
                <a:t>Температура раската после черновой прокатки от 1051 </a:t>
              </a:r>
              <a:r>
                <a:rPr lang="ru-RU" altLang="ru-RU" sz="1200" baseline="30000" dirty="0"/>
                <a:t>0</a:t>
              </a:r>
              <a:r>
                <a:rPr lang="ru-RU" altLang="ru-RU" sz="1200" dirty="0"/>
                <a:t>С до 1110 </a:t>
              </a:r>
              <a:r>
                <a:rPr lang="ru-RU" altLang="ru-RU" sz="1200" baseline="30000" dirty="0"/>
                <a:t>0</a:t>
              </a:r>
              <a:r>
                <a:rPr lang="ru-RU" altLang="ru-RU" sz="1200" dirty="0"/>
                <a:t>С для Ст3</a:t>
              </a:r>
            </a:p>
            <a:p>
              <a:endParaRPr lang="ru-RU" altLang="ru-RU" sz="1200" dirty="0"/>
            </a:p>
            <a:p>
              <a:r>
                <a:rPr lang="ru-RU" altLang="ru-RU" sz="1200" dirty="0"/>
                <a:t>Температура раската после черновой прокатки от 1071 </a:t>
              </a:r>
              <a:r>
                <a:rPr lang="ru-RU" altLang="ru-RU" sz="1200" baseline="30000" dirty="0"/>
                <a:t>0</a:t>
              </a:r>
              <a:r>
                <a:rPr lang="ru-RU" altLang="ru-RU" sz="1200" dirty="0"/>
                <a:t>С до 1150 </a:t>
              </a:r>
              <a:r>
                <a:rPr lang="ru-RU" altLang="ru-RU" sz="1200" baseline="30000" dirty="0"/>
                <a:t>0</a:t>
              </a:r>
              <a:r>
                <a:rPr lang="ru-RU" altLang="ru-RU" sz="1200" dirty="0"/>
                <a:t>С для 09Г2С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72388" y="4611336"/>
              <a:ext cx="3681412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b="1" dirty="0">
                  <a:solidFill>
                    <a:srgbClr val="C00000"/>
                  </a:solidFill>
                  <a:latin typeface="+mn-lt"/>
                </a:rPr>
                <a:t>Рациональные метрики нагрева, минимизирующие неплоскостность</a:t>
              </a:r>
              <a:r>
                <a:rPr lang="en-US" sz="1200" b="1" dirty="0">
                  <a:solidFill>
                    <a:srgbClr val="C00000"/>
                  </a:solidFill>
                  <a:latin typeface="+mn-lt"/>
                </a:rPr>
                <a:t>:</a:t>
              </a:r>
              <a:endParaRPr lang="ru-RU" sz="1200" b="1" dirty="0">
                <a:solidFill>
                  <a:srgbClr val="C00000"/>
                </a:solidFill>
                <a:latin typeface="+mn-lt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676276" y="4456627"/>
            <a:ext cx="4013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+mn-lt"/>
              </a:rPr>
              <a:t>Рациональные обжатия, уменьшающие энергозатраты: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985344" y="5401596"/>
            <a:ext cx="8241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1277784" y="1627638"/>
            <a:ext cx="2927225" cy="1919504"/>
            <a:chOff x="-1227" y="-104841"/>
            <a:chExt cx="5610818" cy="3680115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27" y="-104841"/>
              <a:ext cx="5610818" cy="23145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" name="Группа 13"/>
            <p:cNvGrpSpPr/>
            <p:nvPr/>
          </p:nvGrpSpPr>
          <p:grpSpPr>
            <a:xfrm>
              <a:off x="810440" y="2472782"/>
              <a:ext cx="3562754" cy="1102492"/>
              <a:chOff x="7908" y="2044781"/>
              <a:chExt cx="3562782" cy="1102501"/>
            </a:xfrm>
          </p:grpSpPr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08" y="2391616"/>
                <a:ext cx="3305062" cy="75566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Поле 383"/>
              <p:cNvSpPr txBox="1"/>
              <p:nvPr/>
            </p:nvSpPr>
            <p:spPr>
              <a:xfrm>
                <a:off x="3249380" y="2555916"/>
                <a:ext cx="321310" cy="295910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400" i="1">
                    <a:effectLst/>
                    <a:latin typeface="Times New Roman"/>
                    <a:ea typeface="Times New Roman"/>
                  </a:rPr>
                  <a:t>h</a:t>
                </a:r>
                <a:endParaRPr lang="ru-RU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7" name="Поле 416"/>
              <p:cNvSpPr txBox="1"/>
              <p:nvPr/>
            </p:nvSpPr>
            <p:spPr>
              <a:xfrm>
                <a:off x="956849" y="2044781"/>
                <a:ext cx="1251185" cy="414838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400" i="1" dirty="0">
                    <a:effectLst/>
                    <a:latin typeface="Times New Roman"/>
                    <a:ea typeface="Times New Roman"/>
                  </a:rPr>
                  <a:t>H</a:t>
                </a:r>
                <a:r>
                  <a:rPr lang="ru-RU" sz="1400" baseline="-25000" dirty="0">
                    <a:effectLst/>
                    <a:latin typeface="Times New Roman"/>
                    <a:ea typeface="Times New Roman"/>
                  </a:rPr>
                  <a:t>в</a:t>
                </a:r>
                <a:endParaRPr lang="ru-RU" sz="1200" dirty="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3259178" y="2791047"/>
                <a:ext cx="115570" cy="9652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819689" y="2490600"/>
                <a:ext cx="137160" cy="17644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Прямоугольник 2"/>
          <p:cNvSpPr/>
          <p:nvPr/>
        </p:nvSpPr>
        <p:spPr>
          <a:xfrm>
            <a:off x="862857" y="3600014"/>
            <a:ext cx="3757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Δ</a:t>
            </a:r>
            <a:r>
              <a:rPr lang="ru-RU" sz="1400" dirty="0"/>
              <a:t> = </a:t>
            </a:r>
            <a:r>
              <a:rPr lang="en-US" sz="1400" i="1" dirty="0"/>
              <a:t>H</a:t>
            </a:r>
            <a:r>
              <a:rPr lang="ru-RU" sz="1400" baseline="-25000" dirty="0"/>
              <a:t>в</a:t>
            </a:r>
            <a:r>
              <a:rPr lang="ru-RU" sz="1400" dirty="0"/>
              <a:t> – </a:t>
            </a:r>
            <a:r>
              <a:rPr lang="en-US" sz="1400" i="1" dirty="0"/>
              <a:t>h</a:t>
            </a:r>
            <a:r>
              <a:rPr lang="en-US" sz="1400" dirty="0"/>
              <a:t> </a:t>
            </a:r>
            <a:endParaRPr lang="ru-RU" sz="1400" dirty="0"/>
          </a:p>
          <a:p>
            <a:r>
              <a:rPr lang="ru-RU" sz="1400" dirty="0"/>
              <a:t>(</a:t>
            </a:r>
            <a:r>
              <a:rPr lang="en-US" sz="1400" i="1" dirty="0"/>
              <a:t>H</a:t>
            </a:r>
            <a:r>
              <a:rPr lang="ru-RU" sz="1400" baseline="-25000" dirty="0"/>
              <a:t>в</a:t>
            </a:r>
            <a:r>
              <a:rPr lang="ru-RU" sz="1400" dirty="0"/>
              <a:t> – высота волны, </a:t>
            </a:r>
            <a:r>
              <a:rPr lang="en-US" sz="1400" i="1" dirty="0"/>
              <a:t>h</a:t>
            </a:r>
            <a:r>
              <a:rPr lang="ru-RU" sz="1400" dirty="0"/>
              <a:t> – толщина полосы) 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251" y="1712400"/>
            <a:ext cx="4477936" cy="150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632670" y="1118870"/>
            <a:ext cx="24327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/>
              <a:t>Неплоскостность</a:t>
            </a:r>
            <a:r>
              <a:rPr lang="ru-RU" sz="1600" dirty="0"/>
              <a:t> листа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49315" y="1220336"/>
            <a:ext cx="1119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Результат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8877779" y="3262111"/>
            <a:ext cx="0" cy="599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>
          <a:xfrm>
            <a:off x="186354" y="4973529"/>
            <a:ext cx="3948351" cy="1490918"/>
            <a:chOff x="676276" y="5057196"/>
            <a:chExt cx="3948351" cy="1490918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6451" y="5180307"/>
              <a:ext cx="1812467" cy="825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7" name="Прямая со стрелкой 26"/>
            <p:cNvCxnSpPr/>
            <p:nvPr/>
          </p:nvCxnSpPr>
          <p:spPr>
            <a:xfrm>
              <a:off x="3020990" y="5703791"/>
              <a:ext cx="0" cy="2997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>
              <a:off x="2849061" y="5705739"/>
              <a:ext cx="0" cy="2997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2698614" y="5994116"/>
              <a:ext cx="192601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/>
                <a:t>Снижение единичных обжатий в нагруженных клетях стана № 10 и № 11</a:t>
              </a:r>
            </a:p>
          </p:txBody>
        </p:sp>
        <p:cxnSp>
          <p:nvCxnSpPr>
            <p:cNvPr id="31" name="Прямая со стрелкой 30"/>
            <p:cNvCxnSpPr/>
            <p:nvPr/>
          </p:nvCxnSpPr>
          <p:spPr>
            <a:xfrm flipV="1">
              <a:off x="2029911" y="5705739"/>
              <a:ext cx="0" cy="2997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 flipV="1">
              <a:off x="2196309" y="5705739"/>
              <a:ext cx="0" cy="2997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676276" y="5960064"/>
              <a:ext cx="135363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/>
                <a:t>Увеличение деформации в первых клетях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937856" y="5057196"/>
              <a:ext cx="135363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/>
                <a:t>Чистовая группа</a:t>
              </a: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837173" y="5096640"/>
            <a:ext cx="1401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Экономия до 7% электроэнергии в год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4537962" y="2357950"/>
            <a:ext cx="20459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829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Экономическая составляющая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290587"/>
              </p:ext>
            </p:extLst>
          </p:nvPr>
        </p:nvGraphicFramePr>
        <p:xfrm>
          <a:off x="2223240" y="2472529"/>
          <a:ext cx="1567363" cy="129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Image" r:id="rId3" imgW="6284880" imgH="5212080" progId="Photoshop.Image.23">
                  <p:embed/>
                </p:oleObj>
              </mc:Choice>
              <mc:Fallback>
                <p:oleObj name="Image" r:id="rId3" imgW="6284880" imgH="5212080" progId="Photoshop.Image.23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3240" y="2472529"/>
                        <a:ext cx="1567363" cy="1299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153121"/>
              </p:ext>
            </p:extLst>
          </p:nvPr>
        </p:nvGraphicFramePr>
        <p:xfrm>
          <a:off x="7895292" y="2472529"/>
          <a:ext cx="1567363" cy="129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Image" r:id="rId5" imgW="6284880" imgH="5212080" progId="Photoshop.Image.23">
                  <p:embed/>
                </p:oleObj>
              </mc:Choice>
              <mc:Fallback>
                <p:oleObj name="Image" r:id="rId5" imgW="6284880" imgH="5212080" progId="Photoshop.Image.23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95292" y="2472529"/>
                        <a:ext cx="1567363" cy="1299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0671" y="1520029"/>
            <a:ext cx="952500" cy="9525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12745" y="4127626"/>
            <a:ext cx="4388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Экономия электроэнергии до </a:t>
            </a:r>
            <a:endParaRPr lang="ru-RU" sz="2000" dirty="0" smtClean="0"/>
          </a:p>
          <a:p>
            <a:pPr algn="ctr"/>
            <a:r>
              <a:rPr lang="ru-RU" sz="2000" dirty="0" smtClean="0"/>
              <a:t>13 млн </a:t>
            </a:r>
            <a:r>
              <a:rPr lang="ru-RU" sz="2000" dirty="0" smtClean="0"/>
              <a:t>руб. в год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262683" y="1643602"/>
            <a:ext cx="832579" cy="8289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84796" y="4127626"/>
            <a:ext cx="43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Экономический эффект от улучшения качества полос до </a:t>
            </a:r>
            <a:endParaRPr lang="ru-RU" sz="2000" dirty="0" smtClean="0"/>
          </a:p>
          <a:p>
            <a:pPr algn="ctr"/>
            <a:r>
              <a:rPr lang="ru-RU" sz="2000" dirty="0" smtClean="0"/>
              <a:t>7 млн руб. </a:t>
            </a:r>
            <a:r>
              <a:rPr lang="ru-RU" sz="2000" dirty="0" smtClean="0"/>
              <a:t>в год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283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38344" y="2920951"/>
            <a:ext cx="111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2023 г.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980543" y="2951727"/>
            <a:ext cx="958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2024 г.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33030" y="5332972"/>
            <a:ext cx="11193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В 2024 году ожидается увеличение объемов производства стали марок Ст3 и 09Г2С на 15%</a:t>
            </a:r>
          </a:p>
        </p:txBody>
      </p:sp>
      <p:sp>
        <p:nvSpPr>
          <p:cNvPr id="17" name="Овал 16"/>
          <p:cNvSpPr/>
          <p:nvPr/>
        </p:nvSpPr>
        <p:spPr>
          <a:xfrm>
            <a:off x="2286000" y="2127744"/>
            <a:ext cx="2019993" cy="20449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918959" y="1590563"/>
            <a:ext cx="3081251" cy="31192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5007E17-F545-458B-92E6-0282B6622F03}"/>
              </a:ext>
            </a:extLst>
          </p:cNvPr>
          <p:cNvCxnSpPr>
            <a:cxnSpLocks/>
            <a:stCxn id="17" idx="0"/>
            <a:endCxn id="18" idx="0"/>
          </p:cNvCxnSpPr>
          <p:nvPr/>
        </p:nvCxnSpPr>
        <p:spPr>
          <a:xfrm flipV="1">
            <a:off x="3295997" y="1590563"/>
            <a:ext cx="5163588" cy="53718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59318A7-2567-4108-AB9D-AFF9F37528A8}"/>
              </a:ext>
            </a:extLst>
          </p:cNvPr>
          <p:cNvCxnSpPr>
            <a:cxnSpLocks/>
            <a:stCxn id="17" idx="4"/>
            <a:endCxn id="18" idx="4"/>
          </p:cNvCxnSpPr>
          <p:nvPr/>
        </p:nvCxnSpPr>
        <p:spPr>
          <a:xfrm>
            <a:off x="3295997" y="4172675"/>
            <a:ext cx="5163588" cy="53717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98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461461" y="1424246"/>
            <a:ext cx="0" cy="4397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14015" y="1451283"/>
            <a:ext cx="0" cy="4397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082855" y="1424246"/>
            <a:ext cx="0" cy="4397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47359" y="3087251"/>
            <a:ext cx="1921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Комплексность решения по геометрии и затратам</a:t>
            </a:r>
          </a:p>
        </p:txBody>
      </p:sp>
      <p:pic>
        <p:nvPicPr>
          <p:cNvPr id="5122" name="Picture 2" descr="https://sun9-31.userapi.com/impg/BYQ3MXFPXiE0JGi28Kjw_XcNqnySK4RMml8eug/CPagJPeB_sI.jpg?size=1244x1114&amp;quality=96&amp;sign=fbdd8bd20b47fd67fb09b35b8c8c89d9&amp;c_uniq_tag=rBXW46RWWfkeT6VahKCUgirN-7VKOVzLJbdtezbnqKw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16" y="1462113"/>
            <a:ext cx="799348" cy="71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716" y="3223551"/>
            <a:ext cx="571174" cy="5711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334" y="3162408"/>
            <a:ext cx="571174" cy="571174"/>
          </a:xfrm>
          <a:prstGeom prst="rect">
            <a:avLst/>
          </a:prstGeom>
        </p:spPr>
      </p:pic>
      <p:pic>
        <p:nvPicPr>
          <p:cNvPr id="7170" name="Picture 2" descr="https://stu.lipetsk.ru/assets/i/design/main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234" y="1443370"/>
            <a:ext cx="568281" cy="69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sun9-23.userapi.com/impg/haabs0YOuSsq4TFyoRqp7c016eRCX_TI0I0jBw/zQn52s3OwtY.jpg?size=2160x2160&amp;quality=95&amp;sign=eef7aaee3a74b543dc5ea8c0cbec44e5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988" r="850" b="34308"/>
          <a:stretch/>
        </p:blipFill>
        <p:spPr bwMode="auto">
          <a:xfrm>
            <a:off x="6066533" y="1462113"/>
            <a:ext cx="194055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3440" y="3032888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Главные конкурентные преимущества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123252" y="3558131"/>
            <a:ext cx="2092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Первые на рынке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473265"/>
              </p:ext>
            </p:extLst>
          </p:nvPr>
        </p:nvGraphicFramePr>
        <p:xfrm>
          <a:off x="2066885" y="2432444"/>
          <a:ext cx="717780" cy="804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Image" r:id="rId3" imgW="5815440" imgH="6516360" progId="Photoshop.Image.23">
                  <p:embed/>
                </p:oleObj>
              </mc:Choice>
              <mc:Fallback>
                <p:oleObj name="Image" r:id="rId3" imgW="5815440" imgH="6516360" progId="Photoshop.Image.23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6885" y="2432444"/>
                        <a:ext cx="717780" cy="804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76125" y="3556203"/>
            <a:ext cx="3044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Простота в использовании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5640399" y="2432444"/>
            <a:ext cx="808345" cy="806155"/>
            <a:chOff x="5054139" y="2385795"/>
            <a:chExt cx="1067016" cy="1113386"/>
          </a:xfrm>
        </p:grpSpPr>
        <p:graphicFrame>
          <p:nvGraphicFramePr>
            <p:cNvPr id="10" name="Объект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9775837"/>
                </p:ext>
              </p:extLst>
            </p:nvPr>
          </p:nvGraphicFramePr>
          <p:xfrm>
            <a:off x="5383661" y="2385795"/>
            <a:ext cx="737494" cy="922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Image" r:id="rId5" imgW="2160720" imgH="2703240" progId="Photoshop.Image.23">
                    <p:embed/>
                  </p:oleObj>
                </mc:Choice>
                <mc:Fallback>
                  <p:oleObj name="Image" r:id="rId5" imgW="2160720" imgH="2703240" progId="Photoshop.Image.23">
                    <p:embed/>
                    <p:pic>
                      <p:nvPicPr>
                        <p:cNvPr id="10" name="Объект 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383661" y="2385795"/>
                          <a:ext cx="737494" cy="92281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Прямоугольник 10"/>
            <p:cNvSpPr/>
            <p:nvPr/>
          </p:nvSpPr>
          <p:spPr>
            <a:xfrm>
              <a:off x="5054139" y="3308611"/>
              <a:ext cx="698269" cy="1905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8461546" y="3558131"/>
            <a:ext cx="2455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Широкий выбор марок стали</a:t>
            </a: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378991"/>
              </p:ext>
            </p:extLst>
          </p:nvPr>
        </p:nvGraphicFramePr>
        <p:xfrm>
          <a:off x="9304478" y="2432445"/>
          <a:ext cx="769768" cy="806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7" imgW="7217640" imgH="7558920" progId="Photoshop.Image.23">
                  <p:embed/>
                </p:oleObj>
              </mc:Choice>
              <mc:Fallback>
                <p:oleObj name="Image" r:id="rId7" imgW="7217640" imgH="7558920" progId="Photoshop.Image.23">
                  <p:embed/>
                  <p:pic>
                    <p:nvPicPr>
                      <p:cNvPr id="14" name="Объект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04478" y="2432445"/>
                        <a:ext cx="769768" cy="806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565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2" name="Овал 1"/>
          <p:cNvSpPr/>
          <p:nvPr/>
        </p:nvSpPr>
        <p:spPr>
          <a:xfrm>
            <a:off x="5247250" y="1697055"/>
            <a:ext cx="1246909" cy="1246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96618" y="2097371"/>
            <a:ext cx="34817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YS Text"/>
              </a:rPr>
              <a:t>₽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313" y="3975260"/>
            <a:ext cx="598781" cy="5987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363" y="3975037"/>
            <a:ext cx="599004" cy="5990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80" y="3975037"/>
            <a:ext cx="598781" cy="598781"/>
          </a:xfrm>
          <a:prstGeom prst="rect">
            <a:avLst/>
          </a:prstGeom>
        </p:spPr>
      </p:pic>
      <p:cxnSp>
        <p:nvCxnSpPr>
          <p:cNvPr id="15" name="Соединительная линия уступом 14"/>
          <p:cNvCxnSpPr>
            <a:stCxn id="12" idx="0"/>
            <a:endCxn id="2" idx="2"/>
          </p:cNvCxnSpPr>
          <p:nvPr/>
        </p:nvCxnSpPr>
        <p:spPr>
          <a:xfrm rot="5400000" flipH="1" flipV="1">
            <a:off x="2969294" y="1697082"/>
            <a:ext cx="1654527" cy="29013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13" idx="0"/>
            <a:endCxn id="2" idx="6"/>
          </p:cNvCxnSpPr>
          <p:nvPr/>
        </p:nvCxnSpPr>
        <p:spPr>
          <a:xfrm rot="16200000" flipV="1">
            <a:off x="7374802" y="1439868"/>
            <a:ext cx="1654527" cy="34158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0"/>
            <a:endCxn id="2" idx="4"/>
          </p:cNvCxnSpPr>
          <p:nvPr/>
        </p:nvCxnSpPr>
        <p:spPr>
          <a:xfrm flipV="1">
            <a:off x="5870704" y="2943964"/>
            <a:ext cx="1" cy="1031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301457" y="4637002"/>
            <a:ext cx="20888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Привлечение клиентов методом «холодных звонков»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605545" y="4637002"/>
            <a:ext cx="2530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Представление разработки в виде презентации целевым группам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351138" y="4637002"/>
            <a:ext cx="30036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Поддержка связи с клиентом и предоставление консультации в случае необходимости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202065" y="1096968"/>
            <a:ext cx="3675122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Решение для одной позиции сортамента – 4 млн руб. в год</a:t>
            </a:r>
          </a:p>
          <a:p>
            <a:r>
              <a:rPr lang="ru-RU" sz="1400" b="1" dirty="0">
                <a:solidFill>
                  <a:schemeClr val="bg1"/>
                </a:solidFill>
              </a:rPr>
              <a:t>Планируем – 10 % </a:t>
            </a:r>
          </a:p>
        </p:txBody>
      </p:sp>
    </p:spTree>
    <p:extLst>
      <p:ext uri="{BB962C8B-B14F-4D97-AF65-F5344CB8AC3E}">
        <p14:creationId xmlns:p14="http://schemas.microsoft.com/office/powerpoint/2010/main" val="1581601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530" y="5718554"/>
            <a:ext cx="2193352" cy="93211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8D656C-9ED9-4841-BB2E-41297C85822A}"/>
              </a:ext>
            </a:extLst>
          </p:cNvPr>
          <p:cNvSpPr/>
          <p:nvPr/>
        </p:nvSpPr>
        <p:spPr>
          <a:xfrm>
            <a:off x="3187697" y="1009591"/>
            <a:ext cx="5815018" cy="892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Чего мы добились?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216598D-A116-4A50-A09C-3212C1751039}"/>
              </a:ext>
            </a:extLst>
          </p:cNvPr>
          <p:cNvSpPr/>
          <p:nvPr/>
        </p:nvSpPr>
        <p:spPr>
          <a:xfrm>
            <a:off x="1025901" y="4112844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DD5D1D33-D986-4288-BF53-0902D6C58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552" y="4410226"/>
            <a:ext cx="2374535" cy="85828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Предварительная договоренность с заказчиком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94CBF42-8808-4E87-BD6A-14DEC4424D03}"/>
              </a:ext>
            </a:extLst>
          </p:cNvPr>
          <p:cNvSpPr/>
          <p:nvPr/>
        </p:nvSpPr>
        <p:spPr>
          <a:xfrm>
            <a:off x="4699287" y="4094481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9A7B2A-43B7-4F6C-9921-91D3184D76E7}"/>
              </a:ext>
            </a:extLst>
          </p:cNvPr>
          <p:cNvSpPr/>
          <p:nvPr/>
        </p:nvSpPr>
        <p:spPr>
          <a:xfrm>
            <a:off x="4871037" y="4293626"/>
            <a:ext cx="23208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Разработано решение, способное обеспечить энергоэффективность и качество при прокатке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B01887F-FAEB-4B0B-A58E-206107F6EDF9}"/>
              </a:ext>
            </a:extLst>
          </p:cNvPr>
          <p:cNvSpPr/>
          <p:nvPr/>
        </p:nvSpPr>
        <p:spPr>
          <a:xfrm>
            <a:off x="8372674" y="4112844"/>
            <a:ext cx="2791838" cy="14537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A4789B-29BB-4FF2-9204-29962672B3C2}"/>
              </a:ext>
            </a:extLst>
          </p:cNvPr>
          <p:cNvSpPr/>
          <p:nvPr/>
        </p:nvSpPr>
        <p:spPr>
          <a:xfrm>
            <a:off x="8535756" y="4300760"/>
            <a:ext cx="26287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Текущая версия технологического решения готова к тестированию на производстве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0131E05-992E-4F67-9E76-5F91EC9CF794}"/>
              </a:ext>
            </a:extLst>
          </p:cNvPr>
          <p:cNvCxnSpPr>
            <a:cxnSpLocks/>
            <a:stCxn id="13" idx="0"/>
            <a:endCxn id="10" idx="2"/>
          </p:cNvCxnSpPr>
          <p:nvPr/>
        </p:nvCxnSpPr>
        <p:spPr>
          <a:xfrm flipV="1">
            <a:off x="6095206" y="1902306"/>
            <a:ext cx="0" cy="21921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300AC60-4484-4236-AC13-4C5C4EA309CA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9768593" y="1455949"/>
            <a:ext cx="0" cy="265689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A597F77-38C5-496F-B53B-64D35951DF95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421820" y="1463248"/>
            <a:ext cx="0" cy="264959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FC5701AB-CE7A-4361-8382-C6E2A49D684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421819" y="1455949"/>
            <a:ext cx="765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52E1ABFE-AEE5-47D8-AA9E-ED483855786D}"/>
              </a:ext>
            </a:extLst>
          </p:cNvPr>
          <p:cNvCxnSpPr>
            <a:cxnSpLocks/>
            <a:endCxn id="10" idx="3"/>
          </p:cNvCxnSpPr>
          <p:nvPr/>
        </p:nvCxnSpPr>
        <p:spPr>
          <a:xfrm flipH="1">
            <a:off x="9002715" y="1455949"/>
            <a:ext cx="7658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233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CF85C5E-5E5F-4790-8F3D-5A7CED50362B}"/>
              </a:ext>
            </a:extLst>
          </p:cNvPr>
          <p:cNvSpPr/>
          <p:nvPr/>
        </p:nvSpPr>
        <p:spPr>
          <a:xfrm>
            <a:off x="1066800" y="3164541"/>
            <a:ext cx="762000" cy="7171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369C101-AE30-4677-B7D9-1E0D3B3E422E}"/>
              </a:ext>
            </a:extLst>
          </p:cNvPr>
          <p:cNvSpPr/>
          <p:nvPr/>
        </p:nvSpPr>
        <p:spPr>
          <a:xfrm>
            <a:off x="3369410" y="3168984"/>
            <a:ext cx="762000" cy="7171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1A28563-FC21-46F3-902B-0272B675F236}"/>
              </a:ext>
            </a:extLst>
          </p:cNvPr>
          <p:cNvSpPr/>
          <p:nvPr/>
        </p:nvSpPr>
        <p:spPr>
          <a:xfrm>
            <a:off x="10352939" y="3168984"/>
            <a:ext cx="762000" cy="7171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7F6A540-A80F-4D07-A232-0A5EF279B2AF}"/>
              </a:ext>
            </a:extLst>
          </p:cNvPr>
          <p:cNvSpPr/>
          <p:nvPr/>
        </p:nvSpPr>
        <p:spPr>
          <a:xfrm>
            <a:off x="7948520" y="3164541"/>
            <a:ext cx="762000" cy="7171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7D90D05-674D-436D-B6EB-298AE380E1E1}"/>
              </a:ext>
            </a:extLst>
          </p:cNvPr>
          <p:cNvSpPr/>
          <p:nvPr/>
        </p:nvSpPr>
        <p:spPr>
          <a:xfrm>
            <a:off x="5544098" y="3164541"/>
            <a:ext cx="762000" cy="7171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E9172B5-90E6-4C34-B2C2-259345FE2C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55" y="3232570"/>
            <a:ext cx="592289" cy="59167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760A0F-3FA7-400F-BA76-90AB9B083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94" y="3237013"/>
            <a:ext cx="592289" cy="59167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3A42063-A8D8-4758-BA29-5AF370B978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53" y="3227293"/>
            <a:ext cx="592289" cy="591672"/>
          </a:xfrm>
          <a:prstGeom prst="rect">
            <a:avLst/>
          </a:prstGeom>
        </p:spPr>
      </p:pic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B245F82-E2BC-4266-932E-3AE0EE69E6ED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3750410" y="3886161"/>
            <a:ext cx="0" cy="9323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630DEAA-6B13-409E-B95F-4131AA9D7A5E}"/>
              </a:ext>
            </a:extLst>
          </p:cNvPr>
          <p:cNvSpPr txBox="1"/>
          <p:nvPr/>
        </p:nvSpPr>
        <p:spPr>
          <a:xfrm>
            <a:off x="3009962" y="4818490"/>
            <a:ext cx="1461245" cy="523220"/>
          </a:xfrm>
          <a:prstGeom prst="rect">
            <a:avLst/>
          </a:prstGeom>
          <a:noFill/>
          <a:ln w="19050" cap="rnd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стартап-проекта  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CE9753A4-BEC3-468A-842C-170D045C904E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0733939" y="2178996"/>
            <a:ext cx="5397" cy="9899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7CC88FB-A1A9-41C2-BB7F-DEF6F2585C04}"/>
              </a:ext>
            </a:extLst>
          </p:cNvPr>
          <p:cNvSpPr txBox="1"/>
          <p:nvPr/>
        </p:nvSpPr>
        <p:spPr>
          <a:xfrm>
            <a:off x="9879816" y="1240963"/>
            <a:ext cx="1719039" cy="954107"/>
          </a:xfrm>
          <a:prstGeom prst="rect">
            <a:avLst/>
          </a:prstGeom>
          <a:noFill/>
          <a:ln w="19050" cap="rnd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технологических решений для других марок стали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63EA45C6-EB1A-4150-A420-615C891A6B15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1447799" y="2198451"/>
            <a:ext cx="1" cy="9660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5473643-936F-4F48-AB81-BC4398FE2999}"/>
              </a:ext>
            </a:extLst>
          </p:cNvPr>
          <p:cNvSpPr txBox="1"/>
          <p:nvPr/>
        </p:nvSpPr>
        <p:spPr>
          <a:xfrm>
            <a:off x="742556" y="1255527"/>
            <a:ext cx="1410488" cy="954107"/>
          </a:xfrm>
          <a:prstGeom prst="rect">
            <a:avLst/>
          </a:prstGeom>
          <a:noFill/>
          <a:ln w="19050" cap="rnd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в программах компьютерного моделирования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0709C815-3B26-4983-BFB0-4A91B406E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021" y="3208016"/>
            <a:ext cx="630778" cy="63077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D5AB375-8885-488A-9B8C-AFECB0D38C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456" y="3232572"/>
            <a:ext cx="553325" cy="553325"/>
          </a:xfrm>
          <a:prstGeom prst="rect">
            <a:avLst/>
          </a:prstGeom>
        </p:spPr>
      </p:pic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0A6044A4-D6B9-48C7-B8B3-863CD50DE794}"/>
              </a:ext>
            </a:extLst>
          </p:cNvPr>
          <p:cNvCxnSpPr>
            <a:cxnSpLocks/>
            <a:stCxn id="9" idx="4"/>
          </p:cNvCxnSpPr>
          <p:nvPr/>
        </p:nvCxnSpPr>
        <p:spPr>
          <a:xfrm flipH="1">
            <a:off x="8326877" y="3881718"/>
            <a:ext cx="2643" cy="9323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8BDB536-6EDD-4DE2-AF93-AEEF9F2124A1}"/>
              </a:ext>
            </a:extLst>
          </p:cNvPr>
          <p:cNvSpPr txBox="1"/>
          <p:nvPr/>
        </p:nvSpPr>
        <p:spPr>
          <a:xfrm>
            <a:off x="7547116" y="4814047"/>
            <a:ext cx="1638003" cy="523220"/>
          </a:xfrm>
          <a:prstGeom prst="rect">
            <a:avLst/>
          </a:prstGeom>
          <a:noFill/>
          <a:ln w="19050" cap="rnd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на российский рынок</a:t>
            </a:r>
          </a:p>
        </p:txBody>
      </p: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A8A0486A-0212-4401-B798-366D35CD0AA8}"/>
              </a:ext>
            </a:extLst>
          </p:cNvPr>
          <p:cNvCxnSpPr>
            <a:cxnSpLocks/>
            <a:stCxn id="10" idx="0"/>
            <a:endCxn id="54" idx="2"/>
          </p:cNvCxnSpPr>
          <p:nvPr/>
        </p:nvCxnSpPr>
        <p:spPr>
          <a:xfrm flipV="1">
            <a:off x="5925098" y="2178996"/>
            <a:ext cx="0" cy="9855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47EAEA9-745C-4E63-ABD1-F20F30B0EA9C}"/>
              </a:ext>
            </a:extLst>
          </p:cNvPr>
          <p:cNvSpPr txBox="1"/>
          <p:nvPr/>
        </p:nvSpPr>
        <p:spPr>
          <a:xfrm>
            <a:off x="5271771" y="1440332"/>
            <a:ext cx="1306654" cy="738664"/>
          </a:xfrm>
          <a:prstGeom prst="rect">
            <a:avLst/>
          </a:prstGeom>
          <a:noFill/>
          <a:ln w="19050" cap="rnd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технологии на производстве</a:t>
            </a: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717BAD6-2FC2-4067-B407-C688FA8E9A2C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1828800" y="3523130"/>
            <a:ext cx="1540610" cy="444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D78EE4C2-47EE-491F-85D5-504A4D009D33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 flipV="1">
            <a:off x="4131410" y="3523130"/>
            <a:ext cx="1412688" cy="444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77F7C488-E5AB-4CF5-9DD7-F06C00453CAE}"/>
              </a:ext>
            </a:extLst>
          </p:cNvPr>
          <p:cNvCxnSpPr>
            <a:cxnSpLocks/>
            <a:stCxn id="10" idx="6"/>
            <a:endCxn id="9" idx="2"/>
          </p:cNvCxnSpPr>
          <p:nvPr/>
        </p:nvCxnSpPr>
        <p:spPr>
          <a:xfrm>
            <a:off x="6306098" y="3523130"/>
            <a:ext cx="164242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2D54FD05-6C35-4C71-817F-46B487D5171E}"/>
              </a:ext>
            </a:extLst>
          </p:cNvPr>
          <p:cNvCxnSpPr>
            <a:cxnSpLocks/>
            <a:stCxn id="9" idx="6"/>
            <a:endCxn id="8" idx="2"/>
          </p:cNvCxnSpPr>
          <p:nvPr/>
        </p:nvCxnSpPr>
        <p:spPr>
          <a:xfrm>
            <a:off x="8710520" y="3523130"/>
            <a:ext cx="1642419" cy="444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0216308" y="4107017"/>
            <a:ext cx="1046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402070" y="4107016"/>
            <a:ext cx="1046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484016" y="2538245"/>
            <a:ext cx="1764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г.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217556" y="2541370"/>
            <a:ext cx="1046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24771" y="4121492"/>
            <a:ext cx="1046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</a:p>
        </p:txBody>
      </p:sp>
    </p:spTree>
    <p:extLst>
      <p:ext uri="{BB962C8B-B14F-4D97-AF65-F5344CB8AC3E}">
        <p14:creationId xmlns:p14="http://schemas.microsoft.com/office/powerpoint/2010/main" val="81752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83061" y="1269625"/>
            <a:ext cx="3437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</a:rPr>
              <a:t>Бызов Евгений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91705" y="4132974"/>
            <a:ext cx="1846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</a:rPr>
              <a:t>Данилов Семён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42098" y="1269625"/>
            <a:ext cx="3437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</a:rPr>
              <a:t>Малашин Максим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5" y="1162049"/>
            <a:ext cx="1617920" cy="2079624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2" name="Овал 1"/>
          <p:cNvSpPr/>
          <p:nvPr/>
        </p:nvSpPr>
        <p:spPr>
          <a:xfrm>
            <a:off x="952735" y="1162049"/>
            <a:ext cx="1617920" cy="2079624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6891470" y="1162049"/>
            <a:ext cx="1617920" cy="2079624"/>
            <a:chOff x="6891470" y="1162049"/>
            <a:chExt cx="1617920" cy="2079624"/>
          </a:xfrm>
        </p:grpSpPr>
        <p:pic>
          <p:nvPicPr>
            <p:cNvPr id="5" name="Picture 2" descr="https://sun9-21.vkuserphoto.ru/impg/ri4ysZMeHiN-aeX6G7ifkp-6oy1VXz_IJomqYw/31AVDKKqnUY.jpg?size=1439x2160&amp;quality=95&amp;sign=5b91d551cac52a16d9436945dbd4a598&amp;type=album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31"/>
            <a:stretch/>
          </p:blipFill>
          <p:spPr bwMode="auto">
            <a:xfrm>
              <a:off x="6905278" y="1162049"/>
              <a:ext cx="1604112" cy="207962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Овал 11"/>
            <p:cNvSpPr/>
            <p:nvPr/>
          </p:nvSpPr>
          <p:spPr>
            <a:xfrm>
              <a:off x="6891470" y="1162049"/>
              <a:ext cx="1617920" cy="207962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8791705" y="4649496"/>
            <a:ext cx="2607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Производитель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742098" y="1746248"/>
            <a:ext cx="2607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Интегратор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891470" y="3865242"/>
            <a:ext cx="1617920" cy="2079624"/>
            <a:chOff x="6891470" y="3925770"/>
            <a:chExt cx="1617920" cy="2079624"/>
          </a:xfrm>
        </p:grpSpPr>
        <p:pic>
          <p:nvPicPr>
            <p:cNvPr id="15" name="Picture 2" descr="https://sun9-13.vkuserphoto.ru/impg/VRFuex5gPbkaBmt5ymqKe60HdtDy8nKPx9CEeQ/B1ODoNXrvrI.jpg?size=827x1063&amp;quality=95&amp;sign=bf2b59e8a14e4532a47a8af42dcaaa3a&amp;type=alb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470" y="3925770"/>
              <a:ext cx="1617920" cy="207962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6891470" y="3925770"/>
              <a:ext cx="1617920" cy="207962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683061" y="4132974"/>
            <a:ext cx="2049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342F37"/>
                </a:solidFill>
              </a:rPr>
              <a:t>Давлатов</a:t>
            </a:r>
            <a:r>
              <a:rPr lang="en-US" sz="1600" b="1" dirty="0">
                <a:solidFill>
                  <a:srgbClr val="342F37"/>
                </a:solidFill>
              </a:rPr>
              <a:t> </a:t>
            </a:r>
            <a:r>
              <a:rPr lang="ru-RU" sz="1600" b="1" dirty="0" err="1">
                <a:solidFill>
                  <a:srgbClr val="342F37"/>
                </a:solidFill>
              </a:rPr>
              <a:t>Сорбон</a:t>
            </a:r>
            <a:r>
              <a:rPr lang="ru-RU" sz="1600" b="1" dirty="0">
                <a:solidFill>
                  <a:srgbClr val="342F37"/>
                </a:solidFill>
              </a:rPr>
              <a:t> </a:t>
            </a:r>
            <a:endParaRPr lang="ru-RU" sz="1600" b="1" i="0" dirty="0">
              <a:solidFill>
                <a:srgbClr val="342F37"/>
              </a:solidFill>
              <a:effectLst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952735" y="3865242"/>
            <a:ext cx="1617920" cy="2079624"/>
            <a:chOff x="952735" y="3977994"/>
            <a:chExt cx="1617920" cy="2079624"/>
          </a:xfrm>
        </p:grpSpPr>
        <p:pic>
          <p:nvPicPr>
            <p:cNvPr id="7170" name="Picture 2" descr="https://sun30-1.userapi.com/impg/1lxnOYL1q8m5WC-xj4b-CzrnQJfqnHVDmdpurQ/B5Vgv2Ue-oE.jpg?size=960x1280&amp;quality=95&amp;sign=78c21fb8370a19ca034a85ec926f46c1&amp;type=albu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34" t="27428" r="14085" b="41094"/>
            <a:stretch/>
          </p:blipFill>
          <p:spPr bwMode="auto">
            <a:xfrm>
              <a:off x="952735" y="3992468"/>
              <a:ext cx="1617920" cy="206515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952735" y="3977994"/>
              <a:ext cx="1617920" cy="207962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683061" y="4649496"/>
            <a:ext cx="2607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Администратор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83061" y="1740967"/>
            <a:ext cx="2318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Лидер команды​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sz="16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</a:rPr>
              <a:t>89211442316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  <a:endParaRPr lang="en-US" sz="16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eugbzv@gmail.com</a:t>
            </a:r>
            <a:endParaRPr lang="ru-RU" sz="16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1C3B7061F0718458875F63B9CC959DC" ma:contentTypeVersion="8" ma:contentTypeDescription="Создание документа." ma:contentTypeScope="" ma:versionID="3edd77e24973a60c0a633a7d9a397bdb">
  <xsd:schema xmlns:xsd="http://www.w3.org/2001/XMLSchema" xmlns:xs="http://www.w3.org/2001/XMLSchema" xmlns:p="http://schemas.microsoft.com/office/2006/metadata/properties" xmlns:ns2="186e3c5e-5893-4136-8389-b485df4dd16d" xmlns:ns3="6aca6e38-183e-4132-98c0-0310666a5cdf" targetNamespace="http://schemas.microsoft.com/office/2006/metadata/properties" ma:root="true" ma:fieldsID="2ca5a2084bc20092c5bb039757411d6a" ns2:_="" ns3:_="">
    <xsd:import namespace="186e3c5e-5893-4136-8389-b485df4dd16d"/>
    <xsd:import namespace="6aca6e38-183e-4132-98c0-0310666a5c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6e3c5e-5893-4136-8389-b485df4dd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a6e38-183e-4132-98c0-0310666a5cd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6C4623-1896-4534-8FD1-7FBEB0363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6e3c5e-5893-4136-8389-b485df4dd16d"/>
    <ds:schemaRef ds:uri="6aca6e38-183e-4132-98c0-0310666a5c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4582</TotalTime>
  <Words>386</Words>
  <Application>Microsoft Office PowerPoint</Application>
  <PresentationFormat>Произвольный</PresentationFormat>
  <Paragraphs>110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Segoe UI</vt:lpstr>
      <vt:lpstr>Times New Roman</vt:lpstr>
      <vt:lpstr>YS Text</vt:lpstr>
      <vt:lpstr>Презентация</vt:lpstr>
      <vt:lpstr>Image</vt:lpstr>
      <vt:lpstr>Определение стратегии распределения обжатий при горячей прокатке на стане 2000 для снижения энергозатрат и обеспечения геометрических показателей</vt:lpstr>
      <vt:lpstr>Проблема</vt:lpstr>
      <vt:lpstr>Актуальность</vt:lpstr>
      <vt:lpstr>Решение</vt:lpstr>
      <vt:lpstr>Продукт</vt:lpstr>
      <vt:lpstr>Экономическая составляющая</vt:lpstr>
      <vt:lpstr>Анализ рынка</vt:lpstr>
      <vt:lpstr>Конкуренты</vt:lpstr>
      <vt:lpstr>Главные конкурентные преимущества</vt:lpstr>
      <vt:lpstr>Бизнес-модель</vt:lpstr>
      <vt:lpstr>Текущие результаты команды</vt:lpstr>
      <vt:lpstr>План развития стартап-проекта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Женя</cp:lastModifiedBy>
  <cp:revision>359</cp:revision>
  <dcterms:created xsi:type="dcterms:W3CDTF">2022-04-04T12:37:27Z</dcterms:created>
  <dcterms:modified xsi:type="dcterms:W3CDTF">2023-11-28T16:22:16Z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0x010100C1C3B7061F0718458875F63B9CC959DC</vt:lpwstr>
  </property>
</Properties>
</file>