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5" r:id="rId6"/>
    <p:sldId id="264" r:id="rId7"/>
    <p:sldId id="263" r:id="rId8"/>
    <p:sldId id="261" r:id="rId9"/>
    <p:sldId id="267" r:id="rId10"/>
    <p:sldId id="266" r:id="rId11"/>
    <p:sldId id="268" r:id="rId12"/>
    <p:sldId id="260" r:id="rId13"/>
    <p:sldId id="262" r:id="rId1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802" y="6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1470C-F8AE-4A4A-9354-A2E8EB89C3E5}" type="datetimeFigureOut">
              <a:rPr lang="ru-RU" smtClean="0"/>
              <a:t>03.12.2025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DE8E2-5DDB-43A4-A322-3E9E9A4698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03125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53572E-A866-4F86-9457-39F727070E7C}" type="datetimeFigureOut">
              <a:rPr lang="ru-RU" smtClean="0"/>
              <a:t>03.12.2025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1F6801-8C13-43B5-9E30-194F99F124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78842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F6801-8C13-43B5-9E30-194F99F124AB}" type="slidenum">
              <a:rPr lang="ru-RU" smtClean="0"/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524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F6801-8C13-43B5-9E30-194F99F124AB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524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C461-FBCE-4836-96CA-36FDD5733A7A}" type="datetime1">
              <a:rPr lang="ru-RU" smtClean="0"/>
              <a:t>03.12.2025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7CC0E-E5E8-46F0-83C9-11FC5CEA94CA}" type="datetime1">
              <a:rPr lang="ru-RU" smtClean="0"/>
              <a:t>03.12.2025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7A90C-BD17-4484-8682-6B6A42985DC2}" type="datetime1">
              <a:rPr lang="ru-RU" smtClean="0"/>
              <a:t>03.12.2025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C4D9-EB74-4A36-AA8F-916B0791638C}" type="datetime1">
              <a:rPr lang="ru-RU" smtClean="0"/>
              <a:t>03.12.2025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617F4-74CD-4892-BB80-D2E18B99A948}" type="datetime1">
              <a:rPr lang="ru-RU" smtClean="0"/>
              <a:t>03.12.2025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E5036-6D9F-47B6-885B-B565988613EF}" type="datetime1">
              <a:rPr lang="ru-RU" smtClean="0"/>
              <a:t>03.12.2025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B7FF7-392C-4B97-996F-290AF7A99FB6}" type="datetime1">
              <a:rPr lang="ru-RU" smtClean="0"/>
              <a:t>03.12.2025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58C22-EC82-412C-A052-1466E3FF38F1}" type="datetime1">
              <a:rPr lang="ru-RU" smtClean="0"/>
              <a:t>03.12.2025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0D76E-F278-4871-B893-5B4E8488D660}" type="datetime1">
              <a:rPr lang="ru-RU" smtClean="0"/>
              <a:t>03.12.2025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FD9CC-2809-4136-A466-982A6AA8D0A0}" type="datetime1">
              <a:rPr lang="ru-RU" smtClean="0"/>
              <a:t>03.12.2025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72720-6007-428A-A676-CEC501022375}" type="datetime1">
              <a:rPr lang="ru-RU" smtClean="0"/>
              <a:t>03.12.2025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7039E-CF2B-4422-92FB-23BACD22BCA9}" type="datetime1">
              <a:rPr lang="ru-RU" smtClean="0"/>
              <a:t>03.12.2025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491630"/>
            <a:ext cx="8424936" cy="72008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</a:rPr>
              <a:t>Акселерационная программа «Вызовы будущего»</a:t>
            </a:r>
          </a:p>
        </p:txBody>
      </p:sp>
      <p:pic>
        <p:nvPicPr>
          <p:cNvPr id="1026" name="Picture 2" descr="C:\РАБОТА\РГУ ЭМБЛЕМА ФОТО\РГУ лого вектор.png"/>
          <p:cNvPicPr>
            <a:picLocks noChangeAspect="1" noChangeArrowheads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59403"/>
            <a:ext cx="2059012" cy="89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baku\Downloads\Лого_ПУТП_web - черный-RGB-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908" y="102609"/>
            <a:ext cx="1512168" cy="121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6262"/>
            <a:ext cx="1944216" cy="744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одзаголовок 2"/>
          <p:cNvSpPr txBox="1">
            <a:spLocks/>
          </p:cNvSpPr>
          <p:nvPr/>
        </p:nvSpPr>
        <p:spPr>
          <a:xfrm>
            <a:off x="430481" y="235572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«ИИ как помощник в обучении иностранному языку детей с разными доминирующими типами восприятия»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430481" y="3219822"/>
            <a:ext cx="8424936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Лидер стартап-проекта: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Гурова Кристина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Наставник стартап-проекта: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Поветкина Юлия Васильевна </a:t>
            </a:r>
          </a:p>
          <a:p>
            <a:pPr algn="l"/>
            <a:endParaRPr lang="ru-RU" sz="20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430481" y="3579862"/>
            <a:ext cx="8424936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0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3239852" y="4587974"/>
            <a:ext cx="2520280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>
                <a:solidFill>
                  <a:srgbClr val="002060"/>
                </a:solidFill>
                <a:latin typeface="Arial Narrow" panose="020B0606020202030204" pitchFamily="34" charset="0"/>
              </a:rPr>
              <a:t>Рязань, 2025</a:t>
            </a:r>
          </a:p>
        </p:txBody>
      </p:sp>
    </p:spTree>
    <p:extLst>
      <p:ext uri="{BB962C8B-B14F-4D97-AF65-F5344CB8AC3E}">
        <p14:creationId xmlns:p14="http://schemas.microsoft.com/office/powerpoint/2010/main" val="1440459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2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9548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ПРОБЛЕМА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174373"/>
            <a:ext cx="525658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Arial Narrow" panose="020B0606020202030204" pitchFamily="34" charset="0"/>
              </a:rPr>
              <a:t>Сегодня обучение иностранным языкам строится по единой методике и почти не учитывает, что дети по-разному воспринимают информацию. Визуалы лучше учатся через изображения, </a:t>
            </a:r>
            <a:r>
              <a:rPr lang="ru-RU" sz="2000" dirty="0" err="1">
                <a:latin typeface="Arial Narrow" panose="020B0606020202030204" pitchFamily="34" charset="0"/>
              </a:rPr>
              <a:t>аудиалы</a:t>
            </a:r>
            <a:r>
              <a:rPr lang="ru-RU" sz="2000" dirty="0">
                <a:latin typeface="Arial Narrow" panose="020B0606020202030204" pitchFamily="34" charset="0"/>
              </a:rPr>
              <a:t> - через звук, а кинестетики - через действие и игру. Из-за этого многие дети теряют интерес, хуже запоминают материал и медленнее продвигаются в изучении языка. Стартап решает эту проблему за счёт ИИ, адаптирующего обучение под доминирующий тип восприятия.</a:t>
            </a:r>
            <a:endParaRPr lang="ru-RU" sz="20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DF39E5-A9D6-BEB9-23E4-2D6811A23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3" y="1664871"/>
            <a:ext cx="3456384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572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3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9548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РЕШЕНИЕ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942436"/>
            <a:ext cx="597666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Стартап предлагает ИИ-платформу для обучения иностранному языку, которая автоматически подстраивает уроки под доминирующий тип восприятия ребёнка. Система формирует индивидуальную траекторию обучения, которая меняется по мере развития ребенка. Инновационность решения заключается в применении адаптивных моделей машинного обучения, которые анализируют ребёнка и в реальном времени перестраивают контент. Это отличие от существующих приложений, работающих по одинаковым сценариям. Платформа может применяться дома, в школах и онлайн-обучении, предоставляя учителям и родителям инструмент для персонализированного развития языковых навыков.</a:t>
            </a:r>
          </a:p>
          <a:p>
            <a:pPr algn="just"/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DFA7C00-2BFC-9842-A477-F724EB28B6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264"/>
          <a:stretch>
            <a:fillRect/>
          </a:stretch>
        </p:blipFill>
        <p:spPr>
          <a:xfrm>
            <a:off x="6084168" y="1275606"/>
            <a:ext cx="2705396" cy="231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125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4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9548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АКТУАЛЬНОСТЬ ПРОЕКТА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181313"/>
            <a:ext cx="82809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Arial Narrow" panose="020B0606020202030204" pitchFamily="34" charset="0"/>
              </a:rPr>
              <a:t>Проект отвечает современным запросам образования, где не хватает персонализированных инструментов для обучения детей с разными типами восприятия. Школы и родители сталкиваются с тем, что единый подход не обеспечивает нужного уровня мотивации и результатов. ИИ-платформа помогает решать эту проблему, повышая качество языковой подготовки без увеличения нагрузки на педагогов. Для регионов и заказчиков это актуально, поскольку технология выравнивает образовательные возможности и поддерживает эффективное обучение в цифровой среде.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2662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5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51470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РЫНОК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491880" y="1013925"/>
            <a:ext cx="525658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Arial Narrow" panose="020B0606020202030204" pitchFamily="34" charset="0"/>
              </a:rPr>
              <a:t>Стартап ориентирован на B2C и B2B сегменты.B2C — родители и дети, которые хотят индивидуальное и эффективное обучение иностранным языкам дома или через онлайн-платформы.B2B — школы, образовательные центры и онлайн-школы, которым важно повысить качество обучения, персонализировать уроки и оптимизировать нагрузку педагогов. Целевая аудитория: дети от 5 до 14 лет с разными типами восприятия, их родители и образовательные организации, заинтересованные в цифровых инструментах для адаптивного обучения и развитии языковых навыков.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E2B0B3F-34E7-0FAE-3292-B7441D1B6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419622"/>
            <a:ext cx="3312368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880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6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107504" y="0"/>
            <a:ext cx="3384376" cy="4115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БИЗНЕС-МОДЕЛЬ</a:t>
            </a: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8608307"/>
              </p:ext>
            </p:extLst>
          </p:nvPr>
        </p:nvGraphicFramePr>
        <p:xfrm>
          <a:off x="2483768" y="189657"/>
          <a:ext cx="5688632" cy="50720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818888" imgH="7165844" progId="Word.Document.12">
                  <p:embed/>
                </p:oleObj>
              </mc:Choice>
              <mc:Fallback>
                <p:oleObj name="Document" r:id="rId2" imgW="6818888" imgH="716584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483768" y="189657"/>
                        <a:ext cx="5688632" cy="50720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60904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7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2347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РЕСУРСЫ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2633" y="699543"/>
            <a:ext cx="7063703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1200"/>
              </a:spcAft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</a:rPr>
              <a:t>1. Материальные ресурсы</a:t>
            </a:r>
          </a:p>
          <a:p>
            <a:pPr algn="just">
              <a:spcAft>
                <a:spcPts val="1200"/>
              </a:spcAft>
              <a:buClr>
                <a:srgbClr val="00B0F0"/>
              </a:buClr>
            </a:pP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</a:rPr>
              <a:t>Необходимые: компьютеры/планшеты, интерактивные доски, наушники, проекторы, расходные материалы. Имеющиеся: школьные компьютеры, </a:t>
            </a:r>
            <a:r>
              <a:rPr lang="ru-RU" dirty="0" err="1">
                <a:solidFill>
                  <a:prstClr val="black"/>
                </a:solidFill>
                <a:latin typeface="Arial Narrow" panose="020B0606020202030204" pitchFamily="34" charset="0"/>
              </a:rPr>
              <a:t>Wi</a:t>
            </a: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</a:rPr>
              <a:t>-Fi, классы.</a:t>
            </a:r>
          </a:p>
          <a:p>
            <a:pPr marL="342900" indent="-342900" algn="just">
              <a:spcAft>
                <a:spcPts val="1200"/>
              </a:spcAft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</a:rPr>
              <a:t>2. Нематериальные ресурсы</a:t>
            </a:r>
          </a:p>
          <a:p>
            <a:pPr algn="just">
              <a:spcAft>
                <a:spcPts val="1200"/>
              </a:spcAft>
              <a:buClr>
                <a:srgbClr val="00B0F0"/>
              </a:buClr>
            </a:pP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</a:rPr>
              <a:t>Необходимые: лицензии на ИИ и обучающие платформы, обучающие материалы, IT-поддержка, подготовка педагогов. Имеющиеся: учителя, часть онлайн-платформ, родительская поддержка.</a:t>
            </a:r>
          </a:p>
          <a:p>
            <a:pPr marL="342900" indent="-342900" algn="just">
              <a:spcAft>
                <a:spcPts val="1200"/>
              </a:spcAft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</a:rPr>
              <a:t>3. Административные ресурсы</a:t>
            </a:r>
          </a:p>
          <a:p>
            <a:pPr algn="just">
              <a:spcAft>
                <a:spcPts val="1200"/>
              </a:spcAft>
              <a:buClr>
                <a:srgbClr val="00B0F0"/>
              </a:buClr>
            </a:pP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</a:rPr>
              <a:t>Необходимые: разрешения руководства, согласование с ИБ, методические рекомендации. Имеющиеся: школьные процедуры согласований, руководство, методические пособия.</a:t>
            </a:r>
          </a:p>
        </p:txBody>
      </p:sp>
      <p:sp>
        <p:nvSpPr>
          <p:cNvPr id="7" name="Google Shape;386;p14"/>
          <p:cNvSpPr txBox="1">
            <a:spLocks/>
          </p:cNvSpPr>
          <p:nvPr/>
        </p:nvSpPr>
        <p:spPr>
          <a:xfrm>
            <a:off x="825179" y="6856956"/>
            <a:ext cx="1736542" cy="10508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600"/>
              <a:buFont typeface="Arial" pitchFamily="34" charset="0"/>
              <a:buNone/>
            </a:pPr>
            <a:r>
              <a:rPr lang="ru-RU" sz="2000"/>
              <a:t>Руководитель проекта. Маркетолог.</a:t>
            </a:r>
            <a:endParaRPr lang="ru-RU" sz="2000" dirty="0"/>
          </a:p>
        </p:txBody>
      </p:sp>
      <p:sp>
        <p:nvSpPr>
          <p:cNvPr id="8" name="Google Shape;387;p14"/>
          <p:cNvSpPr txBox="1">
            <a:spLocks/>
          </p:cNvSpPr>
          <p:nvPr/>
        </p:nvSpPr>
        <p:spPr>
          <a:xfrm>
            <a:off x="825179" y="6211826"/>
            <a:ext cx="1736542" cy="2192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300"/>
              <a:buFont typeface="Arial" pitchFamily="34" charset="0"/>
              <a:buNone/>
            </a:pPr>
            <a:r>
              <a:rPr lang="ru-RU" sz="2400" b="1"/>
              <a:t>Марина Бойтуш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9109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8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23478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АНАЛОГИ И КОНКУРЕНТЫ</a:t>
            </a:r>
          </a:p>
        </p:txBody>
      </p:sp>
      <p:sp>
        <p:nvSpPr>
          <p:cNvPr id="7" name="Google Shape;386;p14"/>
          <p:cNvSpPr txBox="1">
            <a:spLocks/>
          </p:cNvSpPr>
          <p:nvPr/>
        </p:nvSpPr>
        <p:spPr>
          <a:xfrm>
            <a:off x="825179" y="6856956"/>
            <a:ext cx="1736542" cy="10508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600"/>
              <a:buFont typeface="Arial" pitchFamily="34" charset="0"/>
              <a:buNone/>
            </a:pPr>
            <a:r>
              <a:rPr lang="ru-RU" sz="2000"/>
              <a:t>Руководитель проекта. Маркетолог.</a:t>
            </a:r>
            <a:endParaRPr lang="ru-RU" sz="2000" dirty="0"/>
          </a:p>
        </p:txBody>
      </p:sp>
      <p:sp>
        <p:nvSpPr>
          <p:cNvPr id="8" name="Google Shape;387;p14"/>
          <p:cNvSpPr txBox="1">
            <a:spLocks/>
          </p:cNvSpPr>
          <p:nvPr/>
        </p:nvSpPr>
        <p:spPr>
          <a:xfrm>
            <a:off x="825179" y="6211826"/>
            <a:ext cx="1736542" cy="2192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300"/>
              <a:buFont typeface="Arial" pitchFamily="34" charset="0"/>
              <a:buNone/>
            </a:pPr>
            <a:r>
              <a:rPr lang="ru-RU" sz="2400" b="1"/>
              <a:t>Марина Бойтуш</a:t>
            </a:r>
            <a:endParaRPr lang="ru-RU" sz="2400" b="1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7250AB4-F1A9-42B6-2154-4423031E18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492695"/>
              </p:ext>
            </p:extLst>
          </p:nvPr>
        </p:nvGraphicFramePr>
        <p:xfrm>
          <a:off x="323528" y="927371"/>
          <a:ext cx="8424935" cy="415973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84987">
                  <a:extLst>
                    <a:ext uri="{9D8B030D-6E8A-4147-A177-3AD203B41FA5}">
                      <a16:colId xmlns:a16="http://schemas.microsoft.com/office/drawing/2014/main" val="3352284730"/>
                    </a:ext>
                  </a:extLst>
                </a:gridCol>
                <a:gridCol w="1684987">
                  <a:extLst>
                    <a:ext uri="{9D8B030D-6E8A-4147-A177-3AD203B41FA5}">
                      <a16:colId xmlns:a16="http://schemas.microsoft.com/office/drawing/2014/main" val="1812888910"/>
                    </a:ext>
                  </a:extLst>
                </a:gridCol>
                <a:gridCol w="1684987">
                  <a:extLst>
                    <a:ext uri="{9D8B030D-6E8A-4147-A177-3AD203B41FA5}">
                      <a16:colId xmlns:a16="http://schemas.microsoft.com/office/drawing/2014/main" val="2751569583"/>
                    </a:ext>
                  </a:extLst>
                </a:gridCol>
                <a:gridCol w="1684987">
                  <a:extLst>
                    <a:ext uri="{9D8B030D-6E8A-4147-A177-3AD203B41FA5}">
                      <a16:colId xmlns:a16="http://schemas.microsoft.com/office/drawing/2014/main" val="958210964"/>
                    </a:ext>
                  </a:extLst>
                </a:gridCol>
                <a:gridCol w="1684987">
                  <a:extLst>
                    <a:ext uri="{9D8B030D-6E8A-4147-A177-3AD203B41FA5}">
                      <a16:colId xmlns:a16="http://schemas.microsoft.com/office/drawing/2014/main" val="1023979971"/>
                    </a:ext>
                  </a:extLst>
                </a:gridCol>
              </a:tblGrid>
              <a:tr h="882687">
                <a:tc>
                  <a:txBody>
                    <a:bodyPr/>
                    <a:lstStyle/>
                    <a:p>
                      <a:r>
                        <a:rPr lang="ru-RU" sz="1600" dirty="0"/>
                        <a:t>Описание характеристики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Предлагаемое решение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Duolingo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Skyeng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 </a:t>
                      </a:r>
                      <a:r>
                        <a:rPr lang="ru-RU" dirty="0" err="1"/>
                        <a:t>Учи.ру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664596"/>
                  </a:ext>
                </a:extLst>
              </a:tr>
              <a:tr h="1128599">
                <a:tc>
                  <a:txBody>
                    <a:bodyPr/>
                    <a:lstStyle/>
                    <a:p>
                      <a:r>
                        <a:rPr lang="ru-RU" sz="1400" dirty="0"/>
                        <a:t>Адаптация под вид восприятия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ИИ определяет доминирующий тип и строит персональную траекторию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199791"/>
                  </a:ext>
                </a:extLst>
              </a:tr>
              <a:tr h="655766">
                <a:tc>
                  <a:txBody>
                    <a:bodyPr/>
                    <a:lstStyle/>
                    <a:p>
                      <a:r>
                        <a:rPr lang="ru-RU" sz="1400" dirty="0"/>
                        <a:t>Обратная связь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Детальная аналитика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776737"/>
                  </a:ext>
                </a:extLst>
              </a:tr>
              <a:tr h="712799">
                <a:tc>
                  <a:txBody>
                    <a:bodyPr/>
                    <a:lstStyle/>
                    <a:p>
                      <a:r>
                        <a:rPr lang="ru-RU" sz="1400" dirty="0"/>
                        <a:t>Интеграция с офлайн-обучением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Генерация индивидуальных материалов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668951"/>
                  </a:ext>
                </a:extLst>
              </a:tr>
              <a:tr h="712799">
                <a:tc>
                  <a:txBody>
                    <a:bodyPr/>
                    <a:lstStyle/>
                    <a:p>
                      <a:r>
                        <a:rPr lang="ru-RU" sz="1400" dirty="0"/>
                        <a:t>Динамичный контент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Смена на основе реакции и прогресса ребенка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967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4031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9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2347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ru-RU" sz="4000" b="1" dirty="0">
                <a:solidFill>
                  <a:srgbClr val="002060"/>
                </a:solidFill>
                <a:latin typeface="Arial Narrow" panose="020B0606020202030204" pitchFamily="34" charset="0"/>
              </a:rPr>
              <a:t>ПАРТНЕРЫ, ЗАИНТЕРЕСОВАННЫЕ ОРГАНИЗАЦИИ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73359" y="1237046"/>
            <a:ext cx="828091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  <a:buClr>
                <a:srgbClr val="00B0F0"/>
              </a:buClr>
            </a:pP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</a:rPr>
              <a:t>Поддержку развитию проекта могут оказать школы и детские образовательные центры, заинтересованные в внедрении инновационных технологий. Дополнительные ресурсы, включая оборудование, помещения для занятий, компьютерные программы и обучающие материалы, могут предоставить ИТ-компании, заинтересованные в тестировании и адаптации своих продуктов для школьной среды. Финансовую поддержку проект может получить от государственных грантов на инновации в образовании, частных фондов и спонсоров, поддерживающих технологические инициативы для детей. На данный момент имеются устные договоренности с рядом школ и образовательных центров, а также предварительные согласия от IT-компаний.</a:t>
            </a:r>
          </a:p>
        </p:txBody>
      </p:sp>
      <p:sp>
        <p:nvSpPr>
          <p:cNvPr id="7" name="Google Shape;386;p14"/>
          <p:cNvSpPr txBox="1">
            <a:spLocks/>
          </p:cNvSpPr>
          <p:nvPr/>
        </p:nvSpPr>
        <p:spPr>
          <a:xfrm>
            <a:off x="825179" y="6856956"/>
            <a:ext cx="1736542" cy="10508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600"/>
              <a:buFont typeface="Arial" pitchFamily="34" charset="0"/>
              <a:buNone/>
            </a:pPr>
            <a:r>
              <a:rPr lang="ru-RU" sz="2000"/>
              <a:t>Руководитель проекта. Маркетолог.</a:t>
            </a:r>
            <a:endParaRPr lang="ru-RU" sz="2000" dirty="0"/>
          </a:p>
        </p:txBody>
      </p:sp>
      <p:sp>
        <p:nvSpPr>
          <p:cNvPr id="8" name="Google Shape;387;p14"/>
          <p:cNvSpPr txBox="1">
            <a:spLocks/>
          </p:cNvSpPr>
          <p:nvPr/>
        </p:nvSpPr>
        <p:spPr>
          <a:xfrm>
            <a:off x="825179" y="6211826"/>
            <a:ext cx="1736542" cy="2192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300"/>
              <a:buFont typeface="Arial" pitchFamily="34" charset="0"/>
              <a:buNone/>
            </a:pPr>
            <a:r>
              <a:rPr lang="ru-RU" sz="2400" b="1"/>
              <a:t>Марина Бойтуш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205184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25771"/>
            <a:ext cx="64807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10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2347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КАЛЕНДАРНЫЙ ПЛАН РЕАЛИЗАЦИИ СТАРТАП-ПРОЕКТА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489491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Описать укрупненные затраты реализации основных этапов </a:t>
            </a:r>
            <a:r>
              <a:rPr lang="ru-RU" sz="2000" dirty="0" err="1">
                <a:solidFill>
                  <a:prstClr val="black"/>
                </a:solidFill>
                <a:latin typeface="Arial Narrow" panose="020B0606020202030204" pitchFamily="34" charset="0"/>
              </a:rPr>
              <a:t>стартап</a:t>
            </a: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-проекта.</a:t>
            </a:r>
            <a:endParaRPr lang="ru-RU" dirty="0"/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8B63D34-D9C2-470F-DADB-2E7A8D828B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913342"/>
              </p:ext>
            </p:extLst>
          </p:nvPr>
        </p:nvGraphicFramePr>
        <p:xfrm>
          <a:off x="467544" y="2427734"/>
          <a:ext cx="8064896" cy="1957023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3273869">
                  <a:extLst>
                    <a:ext uri="{9D8B030D-6E8A-4147-A177-3AD203B41FA5}">
                      <a16:colId xmlns:a16="http://schemas.microsoft.com/office/drawing/2014/main" val="81781414"/>
                    </a:ext>
                  </a:extLst>
                </a:gridCol>
                <a:gridCol w="2794766">
                  <a:extLst>
                    <a:ext uri="{9D8B030D-6E8A-4147-A177-3AD203B41FA5}">
                      <a16:colId xmlns:a16="http://schemas.microsoft.com/office/drawing/2014/main" val="568571029"/>
                    </a:ext>
                  </a:extLst>
                </a:gridCol>
                <a:gridCol w="1996261">
                  <a:extLst>
                    <a:ext uri="{9D8B030D-6E8A-4147-A177-3AD203B41FA5}">
                      <a16:colId xmlns:a16="http://schemas.microsoft.com/office/drawing/2014/main" val="114764549"/>
                    </a:ext>
                  </a:extLst>
                </a:gridCol>
              </a:tblGrid>
              <a:tr h="476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Название этапа календарного плана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</a:rPr>
                        <a:t>Длительность этапа, мес.</a:t>
                      </a: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</a:rPr>
                        <a:t>Стоимость, руб.</a:t>
                      </a: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34783001"/>
                  </a:ext>
                </a:extLst>
              </a:tr>
              <a:tr h="2967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1. Исследование, проектирование, и разработка 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MVP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21224390"/>
                  </a:ext>
                </a:extLst>
              </a:tr>
              <a:tr h="2967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2.Тестирование, доработка и подготовка к запуску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79434236"/>
                  </a:ext>
                </a:extLst>
              </a:tr>
              <a:tr h="2967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3. Запуск проекта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09830440"/>
                  </a:ext>
                </a:extLst>
              </a:tr>
              <a:tr h="2967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4.</a:t>
                      </a:r>
                      <a:r>
                        <a:rPr lang="ru-RU" sz="1400" b="0" baseline="0" dirty="0">
                          <a:solidFill>
                            <a:schemeClr val="tx1"/>
                          </a:solidFill>
                          <a:effectLst/>
                        </a:rPr>
                        <a:t> Масштабирование и развитие проекта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1 000 000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25312078"/>
                  </a:ext>
                </a:extLst>
              </a:tr>
              <a:tr h="2967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marL="0" indent="0" algn="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ИТОГО: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2 800 000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200331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2713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44408" y="279298"/>
            <a:ext cx="689248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11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2347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ПЛАНЫ ПО РАЗВИТИЮ </a:t>
            </a:r>
          </a:p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И МАСШТАБИРОВАНИЮ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197408"/>
            <a:ext cx="82809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Через 1 год: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Пилотное внедрение в нескольких школах.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Базовая версия ИИ-платформы для разных типов восприятия.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Сбор обратной связи от педагогов и родителей.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Первые обучающие курсы для учителей и презентации на конференциях.</a:t>
            </a:r>
          </a:p>
          <a:p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Через 5 лет: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Масштабируемая платформа для сотен школ и детских центров.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Расширенный функционал: персонализированные траектории обучения, анализ прогресса, рекомендации педагогам.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Мобильное приложение для домашнего обучения.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Коммерческая модель подписки и международное сотрудничество.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Основа для научных исследований и публикаций.</a:t>
            </a:r>
            <a:endParaRPr lang="ru-RU" dirty="0"/>
          </a:p>
        </p:txBody>
      </p:sp>
      <p:sp>
        <p:nvSpPr>
          <p:cNvPr id="7" name="Google Shape;386;p14"/>
          <p:cNvSpPr txBox="1">
            <a:spLocks/>
          </p:cNvSpPr>
          <p:nvPr/>
        </p:nvSpPr>
        <p:spPr>
          <a:xfrm>
            <a:off x="825179" y="6856956"/>
            <a:ext cx="1736542" cy="10508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600"/>
              <a:buFont typeface="Arial" pitchFamily="34" charset="0"/>
              <a:buNone/>
            </a:pPr>
            <a:r>
              <a:rPr lang="ru-RU" sz="2000"/>
              <a:t>Руководитель проекта. Маркетолог.</a:t>
            </a:r>
            <a:endParaRPr lang="ru-RU" sz="2000" dirty="0"/>
          </a:p>
        </p:txBody>
      </p:sp>
      <p:sp>
        <p:nvSpPr>
          <p:cNvPr id="8" name="Google Shape;387;p14"/>
          <p:cNvSpPr txBox="1">
            <a:spLocks/>
          </p:cNvSpPr>
          <p:nvPr/>
        </p:nvSpPr>
        <p:spPr>
          <a:xfrm>
            <a:off x="825179" y="6211826"/>
            <a:ext cx="1736542" cy="2192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300"/>
              <a:buFont typeface="Arial" pitchFamily="34" charset="0"/>
              <a:buNone/>
            </a:pPr>
            <a:r>
              <a:rPr lang="ru-RU" sz="2400" b="1"/>
              <a:t>Марина Бойтуш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653659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44408" y="279298"/>
            <a:ext cx="689248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12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51470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КОМАНДА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6911921" y="3944332"/>
            <a:ext cx="2115166" cy="1000273"/>
            <a:chOff x="6175088" y="4411359"/>
            <a:chExt cx="2115166" cy="1000273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6175088" y="4411359"/>
              <a:ext cx="211516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Борискина Василина </a:t>
              </a:r>
              <a:endParaRPr lang="ru-RU" sz="1400" b="1" dirty="0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6389336" y="4580635"/>
              <a:ext cx="149945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Производитель</a:t>
              </a:r>
            </a:p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Создание индивидуального дизайна проекта</a:t>
              </a:r>
              <a:endParaRPr lang="ru-RU" sz="1100" dirty="0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5513386" y="2269769"/>
            <a:ext cx="2011264" cy="630942"/>
            <a:chOff x="7212350" y="2324440"/>
            <a:chExt cx="2011264" cy="630942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7212350" y="2324440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Зайцева Дарья </a:t>
              </a:r>
              <a:endParaRPr lang="ru-RU" sz="1400" b="1" dirty="0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7539063" y="2493717"/>
              <a:ext cx="129614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Производитель</a:t>
              </a:r>
            </a:p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Анализ данных</a:t>
              </a:r>
              <a:endParaRPr lang="ru-RU" sz="1100" dirty="0"/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635065" y="2300178"/>
            <a:ext cx="2011264" cy="1098143"/>
            <a:chOff x="7191448" y="2321664"/>
            <a:chExt cx="2011264" cy="1098143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7191448" y="2321664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Улановская Анна </a:t>
              </a:r>
              <a:endParaRPr lang="ru-RU" sz="1400" b="1" dirty="0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7529671" y="2588810"/>
              <a:ext cx="129614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Предприниматель</a:t>
              </a:r>
            </a:p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Создание индивидуального дизайна проекта</a:t>
              </a:r>
              <a:endParaRPr lang="ru-RU" sz="1100" dirty="0"/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109984" y="2294170"/>
            <a:ext cx="2011264" cy="1025535"/>
            <a:chOff x="6809208" y="2305204"/>
            <a:chExt cx="2011264" cy="1025535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6809208" y="2305204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Савина Мария</a:t>
              </a:r>
              <a:endParaRPr lang="ru-RU" sz="1400" b="1" dirty="0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7164288" y="2499742"/>
              <a:ext cx="129614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Администратор, </a:t>
              </a:r>
            </a:p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Создание презентации проекта</a:t>
              </a:r>
              <a:endParaRPr lang="ru-RU" sz="1100" dirty="0"/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4088828" y="3944332"/>
            <a:ext cx="2011264" cy="1104802"/>
            <a:chOff x="7433850" y="1877586"/>
            <a:chExt cx="2011264" cy="1104802"/>
          </a:xfrm>
        </p:grpSpPr>
        <p:sp>
          <p:nvSpPr>
            <p:cNvPr id="38" name="Прямоугольник 37"/>
            <p:cNvSpPr/>
            <p:nvPr/>
          </p:nvSpPr>
          <p:spPr>
            <a:xfrm>
              <a:off x="7433850" y="1877586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err="1">
                  <a:solidFill>
                    <a:prstClr val="black"/>
                  </a:solidFill>
                  <a:latin typeface="Arial Narrow" panose="020B0606020202030204" pitchFamily="34" charset="0"/>
                </a:rPr>
                <a:t>Чунаева</a:t>
              </a:r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 Василиса </a:t>
              </a:r>
              <a:endParaRPr lang="ru-RU" sz="1400" b="1" dirty="0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7799689" y="2151391"/>
              <a:ext cx="129614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Интегратор</a:t>
              </a:r>
            </a:p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Объединение идей в единую структуру</a:t>
              </a:r>
              <a:endParaRPr lang="ru-RU" sz="1100" dirty="0"/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1205202" y="4014204"/>
            <a:ext cx="2011264" cy="876653"/>
            <a:chOff x="6750945" y="1947458"/>
            <a:chExt cx="2011264" cy="876653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6750945" y="1947458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Бухарина </a:t>
              </a:r>
              <a:r>
                <a:rPr lang="ru-RU" sz="1600" b="1" dirty="0" err="1">
                  <a:solidFill>
                    <a:prstClr val="black"/>
                  </a:solidFill>
                  <a:latin typeface="Arial Narrow" panose="020B0606020202030204" pitchFamily="34" charset="0"/>
                </a:rPr>
                <a:t>Вераника</a:t>
              </a:r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 </a:t>
              </a:r>
              <a:endParaRPr lang="ru-RU" sz="1400" b="1" dirty="0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7150879" y="2177780"/>
              <a:ext cx="12961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Производитель</a:t>
              </a:r>
            </a:p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Корректировка идей в команде</a:t>
              </a:r>
              <a:endParaRPr lang="ru-RU" sz="1100" dirty="0"/>
            </a:p>
          </p:txBody>
        </p: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3A3ED69-8D06-8B00-DFB9-88F9776D72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400"/>
          <a:stretch>
            <a:fillRect/>
          </a:stretch>
        </p:blipFill>
        <p:spPr>
          <a:xfrm>
            <a:off x="5901061" y="864933"/>
            <a:ext cx="1352749" cy="141767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FEAAF18-289A-9B5D-D5D5-72F145657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878" y="682047"/>
            <a:ext cx="1216330" cy="162346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70EFEC0-A4E9-7B12-0FDD-E6ADBB44BCB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" b="16239"/>
          <a:stretch>
            <a:fillRect/>
          </a:stretch>
        </p:blipFill>
        <p:spPr>
          <a:xfrm>
            <a:off x="2978515" y="740499"/>
            <a:ext cx="1352749" cy="152348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F64CD55-175E-85D7-5EEE-E8AF549BC6E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2664" t="26463"/>
          <a:stretch>
            <a:fillRect/>
          </a:stretch>
        </p:blipFill>
        <p:spPr>
          <a:xfrm>
            <a:off x="4331264" y="2689300"/>
            <a:ext cx="1575254" cy="1290242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B6E26517-0CE3-A27E-122B-0EBD4B4F7F3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7825"/>
          <a:stretch>
            <a:fillRect/>
          </a:stretch>
        </p:blipFill>
        <p:spPr>
          <a:xfrm>
            <a:off x="1666260" y="2608323"/>
            <a:ext cx="1303324" cy="1428018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ADAC4FD6-401A-82C7-4C44-01FECA2D672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9759" t="20371"/>
          <a:stretch>
            <a:fillRect/>
          </a:stretch>
        </p:blipFill>
        <p:spPr>
          <a:xfrm>
            <a:off x="7100288" y="2522733"/>
            <a:ext cx="1667402" cy="141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590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8651" y="1209473"/>
            <a:ext cx="8424936" cy="72008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</a:rPr>
              <a:t>«ИИ как помощник в обучении иностранному языку детей с разными доминирующими типами восприятия»</a:t>
            </a:r>
          </a:p>
        </p:txBody>
      </p:sp>
      <p:pic>
        <p:nvPicPr>
          <p:cNvPr id="1026" name="Picture 2" descr="C:\РАБОТА\РГУ ЭМБЛЕМА ФОТО\РГУ лого вектор.png"/>
          <p:cNvPicPr>
            <a:picLocks noChangeAspect="1" noChangeArrowheads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59403"/>
            <a:ext cx="2059012" cy="89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baku\Downloads\Лого_ПУТП_web - черный-RGB-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908" y="102609"/>
            <a:ext cx="1512168" cy="121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6262"/>
            <a:ext cx="1944216" cy="744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одзаголовок 2"/>
          <p:cNvSpPr txBox="1">
            <a:spLocks/>
          </p:cNvSpPr>
          <p:nvPr/>
        </p:nvSpPr>
        <p:spPr>
          <a:xfrm>
            <a:off x="430481" y="235572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4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6084167" y="4011910"/>
            <a:ext cx="2589855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000" dirty="0">
              <a:solidFill>
                <a:prstClr val="black">
                  <a:lumMod val="50000"/>
                  <a:lumOff val="50000"/>
                </a:prstClr>
              </a:solidFill>
              <a:latin typeface="Arial Narrow" panose="020B060602020203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5996485" y="4022943"/>
            <a:ext cx="1944216" cy="493023"/>
            <a:chOff x="6012160" y="4083918"/>
            <a:chExt cx="1944216" cy="493023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6012160" y="4083918"/>
              <a:ext cx="194421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Гурова Кристина</a:t>
              </a:r>
              <a:endParaRPr lang="ru-RU" sz="1200" b="1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6320521" y="4299942"/>
              <a:ext cx="129614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лидер проекта</a:t>
              </a:r>
              <a:endParaRPr lang="ru-RU" sz="1100" dirty="0"/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1439476" y="2355726"/>
            <a:ext cx="39927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КОНТАКТНАЯ ИНФОРМАЦИЯ:</a:t>
            </a:r>
            <a:r>
              <a:rPr lang="ru-RU" sz="1600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</a:p>
          <a:p>
            <a:pPr algn="r"/>
            <a:r>
              <a:rPr lang="en-US" sz="1600" dirty="0">
                <a:solidFill>
                  <a:prstClr val="black"/>
                </a:solidFill>
                <a:latin typeface="Arial Narrow" panose="020B0606020202030204" pitchFamily="34" charset="0"/>
              </a:rPr>
              <a:t>k.gurova@icloud.com</a:t>
            </a:r>
            <a:endParaRPr lang="ru-RU" sz="16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323528" y="4803998"/>
            <a:ext cx="8424936" cy="2880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АКСЕЛЕРАЦИОННАЯ ПРОГРАММА – ВЫЗОВЫ БУДУЩЕГО – 2025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6942984-A7F6-B89F-329B-EF40145C28B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9243"/>
          <a:stretch>
            <a:fillRect/>
          </a:stretch>
        </p:blipFill>
        <p:spPr>
          <a:xfrm>
            <a:off x="6216986" y="2264255"/>
            <a:ext cx="1503213" cy="181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9370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</TotalTime>
  <Words>865</Words>
  <Application>Microsoft Office PowerPoint</Application>
  <PresentationFormat>Экран (16:9)</PresentationFormat>
  <Paragraphs>127</Paragraphs>
  <Slides>13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Arial Narrow</vt:lpstr>
      <vt:lpstr>Calibri</vt:lpstr>
      <vt:lpstr>Courier New</vt:lpstr>
      <vt:lpstr>Times New Roman</vt:lpstr>
      <vt:lpstr>Тема Office</vt:lpstr>
      <vt:lpstr>Документ Microsoft Word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Александра Бакулина</dc:creator>
  <cp:lastModifiedBy>Василина Борискина</cp:lastModifiedBy>
  <cp:revision>46</cp:revision>
  <dcterms:created xsi:type="dcterms:W3CDTF">2025-10-26T09:14:30Z</dcterms:created>
  <dcterms:modified xsi:type="dcterms:W3CDTF">2025-12-03T19:06:56Z</dcterms:modified>
</cp:coreProperties>
</file>