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7XaxUNk5H5cu4JGnZS1FdbxUR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31EE613-B1D9-4644-B179-577F83AE8DAD}">
  <a:tblStyle styleId="{231EE613-B1D9-4644-B179-577F83AE8D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E8B084A0-D720-4FF3-8B6E-464E34981A4B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040194979336179E-2"/>
          <c:y val="1.7086919458647362E-3"/>
          <c:w val="0.96395985483844748"/>
          <c:h val="0.94243707892692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5DF-4122-9F25-20B7C6A5CB20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5DF-4122-9F25-20B7C6A5CB20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019-4A46-83A7-8B2D3A7ABA9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019-4A46-83A7-8B2D3A7ABA9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019-4A46-83A7-8B2D3A7ABA97}"/>
                </c:ext>
              </c:extLst>
            </c:dLbl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Оборудование и сырье</c:v>
                </c:pt>
                <c:pt idx="1">
                  <c:v>Здания и сооружения</c:v>
                </c:pt>
                <c:pt idx="2">
                  <c:v>Интелектуальная собственность + НИОКР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5646</c:v>
                </c:pt>
                <c:pt idx="1">
                  <c:v>180</c:v>
                </c:pt>
                <c:pt idx="2">
                  <c:v>850</c:v>
                </c:pt>
                <c:pt idx="3">
                  <c:v>2828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F-4122-9F25-20B7C6A5CB20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63" name="Google Shape;26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87" name="Google Shape;28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304" name="Google Shape;30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0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Модульный узел доочистки сточной и оборотной воды на промышленных предприятиях для предотвращения износа оборудования и повышения качества вод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4727450" y="2985688"/>
            <a:ext cx="2939562" cy="3887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700"/>
              <a:buFont typeface="Arial"/>
              <a:buChar char="•"/>
            </a:pPr>
            <a:r>
              <a:rPr b="0" i="0" lang="ru-RU" sz="17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Низкое качество используемой воды приводит к снижению срока службы технологического оборудования.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baseline="3000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"/>
          <p:cNvSpPr/>
          <p:nvPr/>
        </p:nvSpPr>
        <p:spPr>
          <a:xfrm rot="-5400000">
            <a:off x="5979622" y="-272308"/>
            <a:ext cx="435220" cy="10617936"/>
          </a:xfrm>
          <a:prstGeom prst="leftBrace">
            <a:avLst>
              <a:gd fmla="val 8333" name="adj1"/>
              <a:gd fmla="val 49255" name="adj2"/>
            </a:avLst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009415" y="1890704"/>
            <a:ext cx="952740" cy="952740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2120900" y="2043908"/>
            <a:ext cx="8997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b="0" i="0" lang="ru-RU" sz="1800" u="none" cap="none" strike="noStrike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76" name="Google Shape;176;p2"/>
          <p:cNvSpPr/>
          <p:nvPr/>
        </p:nvSpPr>
        <p:spPr>
          <a:xfrm>
            <a:off x="5543674" y="1860186"/>
            <a:ext cx="952740" cy="952740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5655159" y="2013390"/>
            <a:ext cx="8997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ru-RU" sz="18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78" name="Google Shape;178;p2"/>
          <p:cNvSpPr/>
          <p:nvPr/>
        </p:nvSpPr>
        <p:spPr>
          <a:xfrm>
            <a:off x="9141921" y="1903589"/>
            <a:ext cx="952740" cy="952740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9200412" y="2056793"/>
            <a:ext cx="8997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ru-RU" sz="18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0" name="Google Shape;180;p2"/>
          <p:cNvSpPr txBox="1"/>
          <p:nvPr/>
        </p:nvSpPr>
        <p:spPr>
          <a:xfrm>
            <a:off x="1100992" y="3009867"/>
            <a:ext cx="2939562" cy="1848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700"/>
              <a:buFont typeface="Arial"/>
              <a:buChar char="•"/>
            </a:pPr>
            <a:r>
              <a:rPr b="0" lang="ru-RU" sz="1700" u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Износ очистных сооружений предприятий в Свердловской области составляет порядка 70%;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sz="2800" u="non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sz="2800" u="non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8566638" y="2970804"/>
            <a:ext cx="3168162" cy="3887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700"/>
              <a:buFont typeface="Arial"/>
              <a:buChar char="•"/>
            </a:pPr>
            <a:r>
              <a:rPr b="0" lang="ru-RU" sz="1700" u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 2021г. пром.предприятиями было уплачено штрафов на сумму 16млрд.руб. за превышение нормативов на сброс сточных вод.</a:t>
            </a:r>
            <a:endParaRPr/>
          </a:p>
        </p:txBody>
      </p:sp>
      <p:sp>
        <p:nvSpPr>
          <p:cNvPr id="182" name="Google Shape;182;p2"/>
          <p:cNvSpPr txBox="1"/>
          <p:nvPr/>
        </p:nvSpPr>
        <p:spPr>
          <a:xfrm>
            <a:off x="3035905" y="5403305"/>
            <a:ext cx="6138253" cy="1848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lang="ru-RU" sz="2800" u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Низкая эффективность очистки</a:t>
            </a:r>
            <a:endParaRPr/>
          </a:p>
          <a:p>
            <a:pPr indent="-1651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sz="2800" u="non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p3"/>
          <p:cNvCxnSpPr/>
          <p:nvPr/>
        </p:nvCxnSpPr>
        <p:spPr>
          <a:xfrm>
            <a:off x="3735386" y="1668217"/>
            <a:ext cx="0" cy="1176582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9" name="Google Shape;189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90" name="Google Shape;190;p3"/>
          <p:cNvSpPr txBox="1"/>
          <p:nvPr/>
        </p:nvSpPr>
        <p:spPr>
          <a:xfrm>
            <a:off x="4304346" y="1520401"/>
            <a:ext cx="3732213" cy="151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Повышенный износ оборудования</a:t>
            </a:r>
            <a:endParaRPr/>
          </a:p>
        </p:txBody>
      </p:sp>
      <p:cxnSp>
        <p:nvCxnSpPr>
          <p:cNvPr id="191" name="Google Shape;19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2" name="Google Shape;192;p3"/>
          <p:cNvSpPr txBox="1"/>
          <p:nvPr/>
        </p:nvSpPr>
        <p:spPr>
          <a:xfrm>
            <a:off x="608577" y="1617444"/>
            <a:ext cx="3440112" cy="6130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lang="ru-RU" sz="28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Промышленные предприятия</a:t>
            </a:r>
            <a:endParaRPr/>
          </a:p>
        </p:txBody>
      </p:sp>
      <p:sp>
        <p:nvSpPr>
          <p:cNvPr id="193" name="Google Shape;193;p3"/>
          <p:cNvSpPr txBox="1"/>
          <p:nvPr/>
        </p:nvSpPr>
        <p:spPr>
          <a:xfrm>
            <a:off x="990597" y="3630264"/>
            <a:ext cx="9852025" cy="1211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Сохранение денежных средств</a:t>
            </a:r>
            <a:endParaRPr/>
          </a:p>
        </p:txBody>
      </p:sp>
      <p:sp>
        <p:nvSpPr>
          <p:cNvPr id="194" name="Google Shape;194;p3"/>
          <p:cNvSpPr txBox="1"/>
          <p:nvPr/>
        </p:nvSpPr>
        <p:spPr>
          <a:xfrm>
            <a:off x="7431087" y="1520401"/>
            <a:ext cx="4392613" cy="151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Большие штрафы за превышения ПДК на сбросе</a:t>
            </a:r>
            <a:endParaRPr/>
          </a:p>
        </p:txBody>
      </p:sp>
      <p:sp>
        <p:nvSpPr>
          <p:cNvPr id="195" name="Google Shape;195;p3"/>
          <p:cNvSpPr txBox="1"/>
          <p:nvPr/>
        </p:nvSpPr>
        <p:spPr>
          <a:xfrm>
            <a:off x="990597" y="5020723"/>
            <a:ext cx="9852025" cy="1211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Устройство узла доочистки воды состоящей из скорых фильтров с новым сорбентом и новым поколением ультрафильтрационных мембран</a:t>
            </a:r>
            <a:endParaRPr/>
          </a:p>
        </p:txBody>
      </p:sp>
      <p:sp>
        <p:nvSpPr>
          <p:cNvPr id="196" name="Google Shape;196;p3"/>
          <p:cNvSpPr/>
          <p:nvPr/>
        </p:nvSpPr>
        <p:spPr>
          <a:xfrm rot="5400000">
            <a:off x="7447828" y="1761184"/>
            <a:ext cx="286680" cy="247138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"/>
          <p:cNvSpPr/>
          <p:nvPr/>
        </p:nvSpPr>
        <p:spPr>
          <a:xfrm rot="5400000">
            <a:off x="4284575" y="1759686"/>
            <a:ext cx="286680" cy="247138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/>
          <p:nvPr/>
        </p:nvSpPr>
        <p:spPr>
          <a:xfrm rot="-5400000">
            <a:off x="5698999" y="-2198260"/>
            <a:ext cx="435220" cy="10617936"/>
          </a:xfrm>
          <a:prstGeom prst="leftBrace">
            <a:avLst>
              <a:gd fmla="val 8333" name="adj1"/>
              <a:gd fmla="val 49255" name="adj2"/>
            </a:avLst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"/>
          <p:cNvSpPr/>
          <p:nvPr/>
        </p:nvSpPr>
        <p:spPr>
          <a:xfrm rot="-5400000">
            <a:off x="5704252" y="1981267"/>
            <a:ext cx="424713" cy="5292137"/>
          </a:xfrm>
          <a:prstGeom prst="leftBrace">
            <a:avLst>
              <a:gd fmla="val 8333" name="adj1"/>
              <a:gd fmla="val 49255" name="adj2"/>
            </a:avLst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5163817" y="4206239"/>
            <a:ext cx="1505582" cy="5406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Метод</a:t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 txBox="1"/>
          <p:nvPr/>
        </p:nvSpPr>
        <p:spPr>
          <a:xfrm rot="-5400000">
            <a:off x="2889706" y="2005099"/>
            <a:ext cx="1505582" cy="5406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Проблемы</a:t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5109408" y="2675228"/>
            <a:ext cx="1505582" cy="5406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Мотивация</a:t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713145" y="2875280"/>
            <a:ext cx="3601720" cy="79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Скорые фильтры с загрузкой «Диамикс - Аква»</a:t>
            </a:r>
            <a:endParaRPr/>
          </a:p>
        </p:txBody>
      </p:sp>
      <p:cxnSp>
        <p:nvCxnSpPr>
          <p:cNvPr id="210" name="Google Shape;21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1" name="Google Shape;211;p4"/>
          <p:cNvSpPr txBox="1"/>
          <p:nvPr/>
        </p:nvSpPr>
        <p:spPr>
          <a:xfrm>
            <a:off x="1055687" y="128451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ct val="100000"/>
              <a:buFont typeface="Arial"/>
              <a:buNone/>
            </a:pPr>
            <a:r>
              <a:rPr b="1" lang="ru-RU" sz="44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УЗЕЛ ДООЧИСТКИ ВОДЫ ДЛЯ ПРОМ.ПРЕДПРИЯТИЙ</a:t>
            </a:r>
            <a:endParaRPr/>
          </a:p>
        </p:txBody>
      </p:sp>
      <p:sp>
        <p:nvSpPr>
          <p:cNvPr id="212" name="Google Shape;212;p4"/>
          <p:cNvSpPr txBox="1"/>
          <p:nvPr/>
        </p:nvSpPr>
        <p:spPr>
          <a:xfrm>
            <a:off x="7086315" y="2906356"/>
            <a:ext cx="4419885" cy="812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Ультрафильтрационные мембраны нового поколения «Bangmo»</a:t>
            </a:r>
            <a:endParaRPr/>
          </a:p>
        </p:txBody>
      </p:sp>
      <p:cxnSp>
        <p:nvCxnSpPr>
          <p:cNvPr id="213" name="Google Shape;213;p4"/>
          <p:cNvCxnSpPr>
            <a:stCxn id="211" idx="2"/>
            <a:endCxn id="209" idx="0"/>
          </p:cNvCxnSpPr>
          <p:nvPr/>
        </p:nvCxnSpPr>
        <p:spPr>
          <a:xfrm flipH="1">
            <a:off x="2513987" y="2141764"/>
            <a:ext cx="3799500" cy="73350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14" name="Google Shape;214;p4"/>
          <p:cNvCxnSpPr/>
          <p:nvPr/>
        </p:nvCxnSpPr>
        <p:spPr>
          <a:xfrm>
            <a:off x="6313487" y="2134826"/>
            <a:ext cx="3409633" cy="740117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15" name="Google Shape;215;p4"/>
          <p:cNvSpPr/>
          <p:nvPr/>
        </p:nvSpPr>
        <p:spPr>
          <a:xfrm rot="-5400000">
            <a:off x="5979622" y="-1348647"/>
            <a:ext cx="435220" cy="10617936"/>
          </a:xfrm>
          <a:prstGeom prst="leftBrace">
            <a:avLst>
              <a:gd fmla="val 8333" name="adj1"/>
              <a:gd fmla="val 49255" name="adj2"/>
            </a:avLst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803275" y="4300125"/>
            <a:ext cx="554909" cy="554909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4"/>
          <p:cNvSpPr txBox="1"/>
          <p:nvPr/>
        </p:nvSpPr>
        <p:spPr>
          <a:xfrm>
            <a:off x="890230" y="4408303"/>
            <a:ext cx="8997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01.</a:t>
            </a:r>
            <a:endParaRPr/>
          </a:p>
        </p:txBody>
      </p:sp>
      <p:sp>
        <p:nvSpPr>
          <p:cNvPr id="218" name="Google Shape;218;p4"/>
          <p:cNvSpPr txBox="1"/>
          <p:nvPr/>
        </p:nvSpPr>
        <p:spPr>
          <a:xfrm>
            <a:off x="1445138" y="4180243"/>
            <a:ext cx="3989151" cy="79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Высока эффективность очистки по показателям: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Взвешенные вещества – 96%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Общее железо – 86%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Нефтепродукты – 84%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 др.</a:t>
            </a:r>
            <a:endParaRPr/>
          </a:p>
          <a:p>
            <a:pPr indent="-107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6395134" y="4231739"/>
            <a:ext cx="554909" cy="554909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4"/>
          <p:cNvSpPr txBox="1"/>
          <p:nvPr/>
        </p:nvSpPr>
        <p:spPr>
          <a:xfrm>
            <a:off x="6482089" y="4339917"/>
            <a:ext cx="8997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02.</a:t>
            </a:r>
            <a:endParaRPr/>
          </a:p>
        </p:txBody>
      </p:sp>
      <p:sp>
        <p:nvSpPr>
          <p:cNvPr id="221" name="Google Shape;221;p4"/>
          <p:cNvSpPr txBox="1"/>
          <p:nvPr/>
        </p:nvSpPr>
        <p:spPr>
          <a:xfrm>
            <a:off x="5221883" y="6194456"/>
            <a:ext cx="3989151" cy="46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Модульность установки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6413215" y="5165570"/>
            <a:ext cx="554909" cy="554909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"/>
          <p:cNvSpPr txBox="1"/>
          <p:nvPr/>
        </p:nvSpPr>
        <p:spPr>
          <a:xfrm>
            <a:off x="6500170" y="5273748"/>
            <a:ext cx="8997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03.</a:t>
            </a:r>
            <a:endParaRPr/>
          </a:p>
        </p:txBody>
      </p:sp>
      <p:sp>
        <p:nvSpPr>
          <p:cNvPr id="224" name="Google Shape;224;p4"/>
          <p:cNvSpPr txBox="1"/>
          <p:nvPr/>
        </p:nvSpPr>
        <p:spPr>
          <a:xfrm>
            <a:off x="7200624" y="4201494"/>
            <a:ext cx="3989151" cy="46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Уменьшение сбросов сточных вод в 6 раз.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4685055" y="6100928"/>
            <a:ext cx="554909" cy="554909"/>
          </a:xfrm>
          <a:prstGeom prst="ellipse">
            <a:avLst/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"/>
          <p:cNvSpPr txBox="1"/>
          <p:nvPr/>
        </p:nvSpPr>
        <p:spPr>
          <a:xfrm>
            <a:off x="4772010" y="6209106"/>
            <a:ext cx="8997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6D6C6E"/>
                </a:solidFill>
                <a:latin typeface="Arial"/>
                <a:ea typeface="Arial"/>
                <a:cs typeface="Arial"/>
                <a:sym typeface="Arial"/>
              </a:rPr>
              <a:t>04.</a:t>
            </a:r>
            <a:endParaRPr/>
          </a:p>
        </p:txBody>
      </p:sp>
      <p:sp>
        <p:nvSpPr>
          <p:cNvPr id="227" name="Google Shape;227;p4"/>
          <p:cNvSpPr txBox="1"/>
          <p:nvPr/>
        </p:nvSpPr>
        <p:spPr>
          <a:xfrm>
            <a:off x="7084362" y="5122615"/>
            <a:ext cx="3989151" cy="46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rPr lang="ru-RU" sz="1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Сточная вода полностью соответствует нормам СанПин</a:t>
            </a:r>
            <a:endParaRPr sz="19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34" name="Google Shape;234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5" name="Google Shape;235;p5"/>
          <p:cNvSpPr/>
          <p:nvPr/>
        </p:nvSpPr>
        <p:spPr>
          <a:xfrm>
            <a:off x="4170783" y="1314450"/>
            <a:ext cx="3442995" cy="197342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доочистки сточных и оборотных вод на промышленных предприятиях</a:t>
            </a:r>
            <a:endParaRPr/>
          </a:p>
        </p:txBody>
      </p:sp>
      <p:cxnSp>
        <p:nvCxnSpPr>
          <p:cNvPr id="236" name="Google Shape;236;p5"/>
          <p:cNvCxnSpPr/>
          <p:nvPr/>
        </p:nvCxnSpPr>
        <p:spPr>
          <a:xfrm flipH="1">
            <a:off x="2824480" y="2165635"/>
            <a:ext cx="1218161" cy="47596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7" name="Google Shape;237;p5"/>
          <p:cNvCxnSpPr/>
          <p:nvPr/>
        </p:nvCxnSpPr>
        <p:spPr>
          <a:xfrm flipH="1">
            <a:off x="6096000" y="3423926"/>
            <a:ext cx="72311" cy="768999"/>
          </a:xfrm>
          <a:prstGeom prst="straightConnector1">
            <a:avLst/>
          </a:prstGeom>
          <a:noFill/>
          <a:ln cap="flat" cmpd="sng" w="9525">
            <a:solidFill>
              <a:srgbClr val="414042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8" name="Google Shape;238;p5"/>
          <p:cNvCxnSpPr/>
          <p:nvPr/>
        </p:nvCxnSpPr>
        <p:spPr>
          <a:xfrm>
            <a:off x="7741920" y="2111829"/>
            <a:ext cx="1276948" cy="41269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9" name="Google Shape;239;p5"/>
          <p:cNvSpPr/>
          <p:nvPr/>
        </p:nvSpPr>
        <p:spPr>
          <a:xfrm>
            <a:off x="833691" y="2823677"/>
            <a:ext cx="2691098" cy="149289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Скорые фильтры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доля рынка-85%</a:t>
            </a:r>
            <a:endParaRPr/>
          </a:p>
        </p:txBody>
      </p:sp>
      <p:sp>
        <p:nvSpPr>
          <p:cNvPr id="240" name="Google Shape;240;p5"/>
          <p:cNvSpPr/>
          <p:nvPr/>
        </p:nvSpPr>
        <p:spPr>
          <a:xfrm>
            <a:off x="4488798" y="4436174"/>
            <a:ext cx="2806963" cy="149289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Скорые фильтры + Ультрафильтрация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доля рынка 10%</a:t>
            </a:r>
            <a:endParaRPr/>
          </a:p>
        </p:txBody>
      </p:sp>
      <p:sp>
        <p:nvSpPr>
          <p:cNvPr id="241" name="Google Shape;241;p5"/>
          <p:cNvSpPr/>
          <p:nvPr/>
        </p:nvSpPr>
        <p:spPr>
          <a:xfrm>
            <a:off x="8021836" y="2976353"/>
            <a:ext cx="3336473" cy="167746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Ультрафильтрация/Обратный осмос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доля рынка – 5%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"/>
          <p:cNvSpPr/>
          <p:nvPr/>
        </p:nvSpPr>
        <p:spPr>
          <a:xfrm>
            <a:off x="3616253" y="1805271"/>
            <a:ext cx="3402900" cy="4518300"/>
          </a:xfrm>
          <a:prstGeom prst="ellipse">
            <a:avLst/>
          </a:prstGeom>
          <a:solidFill>
            <a:srgbClr val="AEABAB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49" name="Google Shape;249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0" name="Google Shape;250;p6"/>
          <p:cNvSpPr/>
          <p:nvPr/>
        </p:nvSpPr>
        <p:spPr>
          <a:xfrm>
            <a:off x="4243736" y="3351625"/>
            <a:ext cx="2150400" cy="2954700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4653375" y="4344558"/>
            <a:ext cx="1338600" cy="1978800"/>
          </a:xfrm>
          <a:prstGeom prst="ellipse">
            <a:avLst/>
          </a:prstGeom>
          <a:solidFill>
            <a:srgbClr val="F4B08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6"/>
          <p:cNvSpPr txBox="1"/>
          <p:nvPr/>
        </p:nvSpPr>
        <p:spPr>
          <a:xfrm>
            <a:off x="5003859" y="3710854"/>
            <a:ext cx="61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6"/>
          <p:cNvSpPr txBox="1"/>
          <p:nvPr/>
        </p:nvSpPr>
        <p:spPr>
          <a:xfrm>
            <a:off x="5011017" y="2490103"/>
            <a:ext cx="61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6"/>
          <p:cNvCxnSpPr/>
          <p:nvPr/>
        </p:nvCxnSpPr>
        <p:spPr>
          <a:xfrm>
            <a:off x="6095541" y="2320593"/>
            <a:ext cx="2304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5" name="Google Shape;255;p6"/>
          <p:cNvCxnSpPr/>
          <p:nvPr/>
        </p:nvCxnSpPr>
        <p:spPr>
          <a:xfrm>
            <a:off x="6001842" y="4336005"/>
            <a:ext cx="246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6" name="Google Shape;256;p6"/>
          <p:cNvCxnSpPr/>
          <p:nvPr/>
        </p:nvCxnSpPr>
        <p:spPr>
          <a:xfrm rot="10800000">
            <a:off x="3052992" y="4970486"/>
            <a:ext cx="1854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7" name="Google Shape;257;p6"/>
          <p:cNvSpPr txBox="1"/>
          <p:nvPr/>
        </p:nvSpPr>
        <p:spPr>
          <a:xfrm>
            <a:off x="8449746" y="2051079"/>
            <a:ext cx="340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промышленных предприятий в странах СНГ, БРИКС -  170000 предприятий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6"/>
          <p:cNvSpPr txBox="1"/>
          <p:nvPr/>
        </p:nvSpPr>
        <p:spPr>
          <a:xfrm>
            <a:off x="8465517" y="4021392"/>
            <a:ext cx="340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промышленных предприятий на территории РФ– 19800 предприятий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6"/>
          <p:cNvSpPr txBox="1"/>
          <p:nvPr/>
        </p:nvSpPr>
        <p:spPr>
          <a:xfrm>
            <a:off x="758431" y="4572781"/>
            <a:ext cx="2459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промышленных предприятий УрФО – 1845 предприятий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66" name="Google Shape;26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67" name="Google Shape;267;p7"/>
          <p:cNvGraphicFramePr/>
          <p:nvPr/>
        </p:nvGraphicFramePr>
        <p:xfrm>
          <a:off x="2120628" y="15466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{231EE613-B1D9-4644-B179-577F83AE8DAD}</a:tableStyleId>
              </a:tblPr>
              <a:tblGrid>
                <a:gridCol w="1712075"/>
                <a:gridCol w="1819075"/>
                <a:gridCol w="1566150"/>
                <a:gridCol w="1859125"/>
                <a:gridCol w="1477475"/>
              </a:tblGrid>
              <a:tr h="66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 Ключевые партнеры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Ключевые виды деятельности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 Ценностное предложение 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 Взаимоотношение с клиентами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 Потребительский сегмент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</a:tr>
              <a:tr h="903050">
                <a:tc row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Компания производитель нового сорбента «Диамикс» и компания по производству новой модификации ультрафильтрационных мембран «Bangmo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Продажа установки доочистки сточных и промывных вод на промышленных предприятиях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Улучшение качества воды с соблюдением нормативных требований. Уменьшение эксплуатационных затрат. Снижение сбрасываемой сточной воды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Индивидуальная работа с каждым клиентом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Промышленные предприятия использующие в своей работе водные ресурсы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</a:tr>
              <a:tr h="3077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 Ключевые ресурсы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 Канал сбыта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vMerge="1"/>
              </a:tr>
              <a:tr h="1538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Фильтрующая загрузка "Диамикс - Аква", Мембраны ультрафильтрации, насосное оборудование, скорые фильтры из стеклопластика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Личные встречи, специализированные форумы, профильные выставки.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vMerge="1"/>
              </a:tr>
              <a:tr h="4816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 Структурные издержки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 Потоки поступления доходов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hMerge="1"/>
                <a:tc hMerge="1"/>
              </a:tr>
              <a:tr h="6421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Закуп оборудования, зарплаты сотрудников, командировки, продвижение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Продажа узлов доочистки сточной и промывной воды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80450" anchor="ctr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74" name="Google Shape;27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75" name="Google Shape;275;p8"/>
          <p:cNvGraphicFramePr/>
          <p:nvPr/>
        </p:nvGraphicFramePr>
        <p:xfrm>
          <a:off x="1101012" y="12845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{231EE613-B1D9-4644-B179-577F83AE8DAD}</a:tableStyleId>
              </a:tblPr>
              <a:tblGrid>
                <a:gridCol w="1662775"/>
                <a:gridCol w="1472250"/>
                <a:gridCol w="1430450"/>
                <a:gridCol w="1906875"/>
                <a:gridCol w="1538650"/>
                <a:gridCol w="1810625"/>
              </a:tblGrid>
              <a:tr h="429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Преимущества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Недостатки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УТП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Уязвимые места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Объем/стоимость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631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Кварцевый песок с карьера «Гора Хрустальная»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Более низкая стоимость сырья, большой опыт эксплуатации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Повышенные расходы воды и электроэнергии в процессе эксплуататции, более низкие показатели эффективности очистки воды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Дешевизна, доступность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Низкая стоимость начального сырья нивелируется повышенными затратами при эксплуатации, минимальные сорбционные свойства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11960 руб. за 1 м3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488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Сорбент АС , ООО «Алсис»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Сорбционные свойства, низкие затраты на эксплуатацию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начальная цена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Сорбционные качества загрузки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стоимость относительно конкурентов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Стоимость – 37500 руб. за 1м3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288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Фильтровальный материал ОДМ-2Ф, ООО «Торговый дом ОКПУР»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механическая прочность, легкий материал, малый расход воды на промывку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Вероятность слипания и слеживания загрузки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механическая прочность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Слипание загрузки многократно увеличивает расходы на эксплуатацию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13000 руб. за 1м3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82" name="Google Shape;282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83" name="Google Shape;283;p9"/>
          <p:cNvGraphicFramePr/>
          <p:nvPr/>
        </p:nvGraphicFramePr>
        <p:xfrm>
          <a:off x="1101012" y="164011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{231EE613-B1D9-4644-B179-577F83AE8DAD}</a:tableStyleId>
              </a:tblPr>
              <a:tblGrid>
                <a:gridCol w="1662775"/>
                <a:gridCol w="1472250"/>
                <a:gridCol w="1430450"/>
                <a:gridCol w="1906875"/>
                <a:gridCol w="1538650"/>
                <a:gridCol w="1810625"/>
              </a:tblGrid>
              <a:tr h="37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Преимущества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Недостатки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УТП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Уязвимые места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Объем/стоимость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631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Ультрафильтрационная мембрана NanoUF 8040-F20, ООО «Мембраниум»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Широкий диапазон выбора комплектаций, маленькая стоимость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Эффективность сильно снижается при сильной загрязненности поступающей воды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Низкая стоимость с хорошей эффективностью на среднемутных водах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Узкая область применения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RisingSun Membrane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Устойчивость к агрессивной химической среде, физическая прочность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стоимость, низкая производительность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Применение на предприятиях с загрязненной агрессивной водой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Узкая область применения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3600"/>
              <a:buFont typeface="Arial"/>
              <a:buNone/>
            </a:pPr>
            <a:r>
              <a:rPr b="1" lang="ru-RU" sz="3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ФИНАНСОВЫЕ ПОТРЕБНОСТИ</a:t>
            </a:r>
            <a:endParaRPr/>
          </a:p>
        </p:txBody>
      </p:sp>
      <p:sp>
        <p:nvSpPr>
          <p:cNvPr id="290" name="Google Shape;290;p10"/>
          <p:cNvSpPr txBox="1"/>
          <p:nvPr/>
        </p:nvSpPr>
        <p:spPr>
          <a:xfrm>
            <a:off x="526774" y="138416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92" name="Google Shape;292;p10"/>
          <p:cNvGraphicFramePr/>
          <p:nvPr/>
        </p:nvGraphicFramePr>
        <p:xfrm>
          <a:off x="2430614" y="1743670"/>
          <a:ext cx="7765746" cy="4221943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93" name="Google Shape;293;p10"/>
          <p:cNvSpPr/>
          <p:nvPr/>
        </p:nvSpPr>
        <p:spPr>
          <a:xfrm>
            <a:off x="1793944" y="2203253"/>
            <a:ext cx="246801" cy="254643"/>
          </a:xfrm>
          <a:prstGeom prst="flowChartConnector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1793944" y="3168453"/>
            <a:ext cx="246801" cy="254643"/>
          </a:xfrm>
          <a:prstGeom prst="flowChartConnector">
            <a:avLst/>
          </a:prstGeom>
          <a:solidFill>
            <a:schemeClr val="accent4"/>
          </a:solidFill>
          <a:ln cap="flat" cmpd="sng" w="12700">
            <a:solidFill>
              <a:srgbClr val="6B51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1793944" y="4114364"/>
            <a:ext cx="246801" cy="254643"/>
          </a:xfrm>
          <a:prstGeom prst="flowChartConnector">
            <a:avLst/>
          </a:prstGeom>
          <a:solidFill>
            <a:schemeClr val="accent3"/>
          </a:solidFill>
          <a:ln cap="flat" cmpd="sng" w="12700">
            <a:solidFill>
              <a:srgbClr val="4545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1829504" y="5031135"/>
            <a:ext cx="246801" cy="254643"/>
          </a:xfrm>
          <a:prstGeom prst="flowChartConnector">
            <a:avLst/>
          </a:prstGeom>
          <a:solidFill>
            <a:schemeClr val="accent2"/>
          </a:solidFill>
          <a:ln cap="flat" cmpd="sng" w="12700">
            <a:solidFill>
              <a:srgbClr val="64341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0"/>
          <p:cNvSpPr txBox="1"/>
          <p:nvPr/>
        </p:nvSpPr>
        <p:spPr>
          <a:xfrm>
            <a:off x="2222580" y="2111829"/>
            <a:ext cx="1234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59%</a:t>
            </a:r>
            <a:endParaRPr/>
          </a:p>
        </p:txBody>
      </p:sp>
      <p:sp>
        <p:nvSpPr>
          <p:cNvPr id="298" name="Google Shape;298;p10"/>
          <p:cNvSpPr txBox="1"/>
          <p:nvPr/>
        </p:nvSpPr>
        <p:spPr>
          <a:xfrm>
            <a:off x="2161540" y="3111108"/>
            <a:ext cx="1234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30%</a:t>
            </a:r>
            <a:endParaRPr/>
          </a:p>
        </p:txBody>
      </p:sp>
      <p:sp>
        <p:nvSpPr>
          <p:cNvPr id="299" name="Google Shape;299;p10"/>
          <p:cNvSpPr txBox="1"/>
          <p:nvPr/>
        </p:nvSpPr>
        <p:spPr>
          <a:xfrm>
            <a:off x="2204799" y="4057019"/>
            <a:ext cx="1234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9%</a:t>
            </a:r>
            <a:endParaRPr/>
          </a:p>
        </p:txBody>
      </p:sp>
      <p:sp>
        <p:nvSpPr>
          <p:cNvPr id="300" name="Google Shape;300;p10"/>
          <p:cNvSpPr txBox="1"/>
          <p:nvPr/>
        </p:nvSpPr>
        <p:spPr>
          <a:xfrm>
            <a:off x="2222580" y="4941610"/>
            <a:ext cx="1234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3600"/>
              <a:buFont typeface="Arial"/>
              <a:buNone/>
            </a:pPr>
            <a:r>
              <a:rPr b="1" lang="ru-RU" sz="3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ФИНАНСОВЫЕ ПОТРЕБНОСТИ</a:t>
            </a:r>
            <a:endParaRPr b="1" sz="36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" name="Google Shape;308;p11"/>
          <p:cNvCxnSpPr/>
          <p:nvPr/>
        </p:nvCxnSpPr>
        <p:spPr>
          <a:xfrm>
            <a:off x="407035" y="132461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309" name="Google Shape;309;p11"/>
          <p:cNvCxnSpPr/>
          <p:nvPr/>
        </p:nvCxnSpPr>
        <p:spPr>
          <a:xfrm>
            <a:off x="3881120" y="1676400"/>
            <a:ext cx="0" cy="327152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" name="Google Shape;310;p11"/>
          <p:cNvCxnSpPr/>
          <p:nvPr/>
        </p:nvCxnSpPr>
        <p:spPr>
          <a:xfrm>
            <a:off x="7701280" y="1676400"/>
            <a:ext cx="0" cy="327152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1" name="Google Shape;311;p11"/>
          <p:cNvSpPr txBox="1"/>
          <p:nvPr/>
        </p:nvSpPr>
        <p:spPr>
          <a:xfrm>
            <a:off x="743667" y="1899363"/>
            <a:ext cx="3220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Себестоимость продукта  </a:t>
            </a:r>
            <a:endParaRPr/>
          </a:p>
        </p:txBody>
      </p:sp>
      <p:sp>
        <p:nvSpPr>
          <p:cNvPr id="312" name="Google Shape;312;p11"/>
          <p:cNvSpPr txBox="1"/>
          <p:nvPr/>
        </p:nvSpPr>
        <p:spPr>
          <a:xfrm>
            <a:off x="501015" y="3404493"/>
            <a:ext cx="3220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7 261 467 рублей </a:t>
            </a:r>
            <a:endParaRPr/>
          </a:p>
        </p:txBody>
      </p:sp>
      <p:sp>
        <p:nvSpPr>
          <p:cNvPr id="313" name="Google Shape;313;p11"/>
          <p:cNvSpPr txBox="1"/>
          <p:nvPr/>
        </p:nvSpPr>
        <p:spPr>
          <a:xfrm>
            <a:off x="4305935" y="3404493"/>
            <a:ext cx="3220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10 450 000 рублей</a:t>
            </a:r>
            <a:endParaRPr/>
          </a:p>
        </p:txBody>
      </p:sp>
      <p:sp>
        <p:nvSpPr>
          <p:cNvPr id="314" name="Google Shape;314;p11"/>
          <p:cNvSpPr txBox="1"/>
          <p:nvPr/>
        </p:nvSpPr>
        <p:spPr>
          <a:xfrm>
            <a:off x="8126095" y="3312160"/>
            <a:ext cx="322008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год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продаже 7 установок минимальной комплектации</a:t>
            </a:r>
            <a:endParaRPr/>
          </a:p>
        </p:txBody>
      </p:sp>
      <p:sp>
        <p:nvSpPr>
          <p:cNvPr id="315" name="Google Shape;315;p11"/>
          <p:cNvSpPr txBox="1"/>
          <p:nvPr/>
        </p:nvSpPr>
        <p:spPr>
          <a:xfrm>
            <a:off x="8436136" y="1927163"/>
            <a:ext cx="3220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Срок окупаемости </a:t>
            </a:r>
            <a:endParaRPr/>
          </a:p>
        </p:txBody>
      </p:sp>
      <p:sp>
        <p:nvSpPr>
          <p:cNvPr id="316" name="Google Shape;316;p11"/>
          <p:cNvSpPr txBox="1"/>
          <p:nvPr/>
        </p:nvSpPr>
        <p:spPr>
          <a:xfrm>
            <a:off x="4331178" y="1927163"/>
            <a:ext cx="322008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Конечная цена для покупателя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323" name="Google Shape;323;p1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4" name="Google Shape;324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25" name="Google Shape;325;p12"/>
          <p:cNvGraphicFramePr/>
          <p:nvPr/>
        </p:nvGraphicFramePr>
        <p:xfrm>
          <a:off x="803275" y="13954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{E8B084A0-D720-4FF3-8B6E-464E34981A4B}</a:tableStyleId>
              </a:tblPr>
              <a:tblGrid>
                <a:gridCol w="676925"/>
                <a:gridCol w="4406700"/>
                <a:gridCol w="1561425"/>
                <a:gridCol w="1670400"/>
              </a:tblGrid>
              <a:tr h="708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 этапа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Название этапа календарного плана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Длительность этапа, мес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Стоимость, руб.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Проведение НИОКР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650000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Регистрация Интеллектуальной собственности, получение сертификатов качества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200000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8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Поиск поставщиков, подрядчиков, детальная проработка процесса производства товара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100000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Поиск первых  клиентов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90000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Выпуск первой продукции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5656000</a:t>
                      </a:r>
                      <a:endParaRPr/>
                    </a:p>
                  </a:txBody>
                  <a:tcPr marT="0" marB="0" marR="19050" marL="190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332" name="Google Shape;332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33" name="Google Shape;333;p13"/>
          <p:cNvGraphicFramePr/>
          <p:nvPr/>
        </p:nvGraphicFramePr>
        <p:xfrm>
          <a:off x="2397190" y="21118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{231EE613-B1D9-4644-B179-577F83AE8DAD}</a:tableStyleId>
              </a:tblPr>
              <a:tblGrid>
                <a:gridCol w="1412300"/>
                <a:gridCol w="1732900"/>
                <a:gridCol w="2397975"/>
                <a:gridCol w="17238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Должность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Квалификация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Компетенции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 в проекте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Инженер-проектировщик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Ведущий специалист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Проектирование и расчет необходимых характеристик узла доочистки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Руководитель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Инженер-технолог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Ведущий специалист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Детализация работы узла доочистки, пуско-наладочные работы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Руководитель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endParaRPr/>
          </a:p>
        </p:txBody>
      </p:sp>
      <p:cxnSp>
        <p:nvCxnSpPr>
          <p:cNvPr id="340" name="Google Shape;340;p1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41" name="Google Shape;341;p14"/>
          <p:cNvGraphicFramePr/>
          <p:nvPr/>
        </p:nvGraphicFramePr>
        <p:xfrm>
          <a:off x="2127380" y="152835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{231EE613-B1D9-4644-B179-577F83AE8DAD}</a:tableStyleId>
              </a:tblPr>
              <a:tblGrid>
                <a:gridCol w="1617325"/>
                <a:gridCol w="2058925"/>
                <a:gridCol w="1436925"/>
                <a:gridCol w="21250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Компания/специалист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Партнер/поставщик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Предоставляемая услуга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Этап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ООО «Диамикс»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Поставщик/Партнер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Поставка сорбента «Диамикс-Аква»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НИОКР, начало производства готовых решений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Bangmo</a:t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/>
                        <a:t>Поставщик/Партнер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Поставка ультра фильтрационных мембран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НИОКР, начало производства готовых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Монтажная организация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Поставщик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Сборка узла по месту установки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/>
                        <a:t>НИОКР, начало производства готовых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</a:tr>
              <a:tr h="15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Специалист по АСУТП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Поставщик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Автоматизация системы, составление модели SCADA</a:t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Начало производства готовых 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5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