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2"/>
    <p:sldId id="259" r:id="rId3"/>
    <p:sldId id="274" r:id="rId4"/>
    <p:sldId id="260" r:id="rId5"/>
    <p:sldId id="261" r:id="rId6"/>
    <p:sldId id="276" r:id="rId7"/>
    <p:sldId id="262" r:id="rId8"/>
    <p:sldId id="278" r:id="rId9"/>
    <p:sldId id="263" r:id="rId10"/>
    <p:sldId id="264" r:id="rId11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37" autoAdjust="0"/>
    <p:restoredTop sz="94660"/>
  </p:normalViewPr>
  <p:slideViewPr>
    <p:cSldViewPr>
      <p:cViewPr varScale="1">
        <p:scale>
          <a:sx n="45" d="100"/>
          <a:sy n="45" d="100"/>
        </p:scale>
        <p:origin x="528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3E0FC-F6C3-47D1-BCB1-22795BDFA80A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8000" cy="3857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1F300-F8AA-48D7-81B7-6C04A5621A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305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1648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5403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43717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9203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785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4958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4539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001511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0253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7633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599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A49AB-D3FA-4DC1-9D5D-2943476449B4}" type="datetime1">
              <a:rPr lang="en-US" smtClean="0"/>
              <a:pPr/>
              <a:t>9/19/2023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E7EDF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000" b="1" i="0">
                <a:solidFill>
                  <a:srgbClr val="42B0F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FC905-706B-439A-AC4E-2E2E1071ED62}" type="datetime1">
              <a:rPr lang="en-US" smtClean="0"/>
              <a:pPr/>
              <a:t>9/19/2023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E7EDF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19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C7264-ABF8-4549-BC10-668BB51507B3}" type="datetime1">
              <a:rPr lang="en-US" smtClean="0"/>
              <a:pPr/>
              <a:t>9/19/2023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E7EDF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03A71-9EDD-4015-AC40-9411036E0A75}" type="datetime1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26467" y="0"/>
            <a:ext cx="17661890" cy="10287000"/>
          </a:xfrm>
          <a:custGeom>
            <a:avLst/>
            <a:gdLst/>
            <a:ahLst/>
            <a:cxnLst/>
            <a:rect l="l" t="t" r="r" b="b"/>
            <a:pathLst>
              <a:path w="17661890" h="10287000">
                <a:moveTo>
                  <a:pt x="0" y="0"/>
                </a:moveTo>
                <a:lnTo>
                  <a:pt x="17661530" y="0"/>
                </a:lnTo>
                <a:lnTo>
                  <a:pt x="17661530" y="10286998"/>
                </a:lnTo>
                <a:lnTo>
                  <a:pt x="0" y="10286998"/>
                </a:lnTo>
                <a:lnTo>
                  <a:pt x="0" y="0"/>
                </a:lnTo>
              </a:path>
            </a:pathLst>
          </a:custGeom>
          <a:solidFill>
            <a:srgbClr val="1D3C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4ED43-7658-478C-9777-285831A9800A}" type="datetime1">
              <a:rPr lang="en-US" smtClean="0"/>
              <a:pPr/>
              <a:t>9/19/2023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07732" y="1025060"/>
            <a:ext cx="15672534" cy="1661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rgbClr val="E7EDF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50485" y="2647561"/>
            <a:ext cx="8387028" cy="2927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0" b="1" i="0">
                <a:solidFill>
                  <a:srgbClr val="42B0F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59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C7347-8354-4C5E-B92B-E21F095CB2E6}" type="datetime1">
              <a:rPr lang="en-US" smtClean="0"/>
              <a:pPr/>
              <a:t>9/19/2023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 spd="med">
    <p:pull/>
  </p:transition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54684" y="1"/>
            <a:ext cx="1033780" cy="10287000"/>
          </a:xfrm>
          <a:custGeom>
            <a:avLst/>
            <a:gdLst/>
            <a:ahLst/>
            <a:cxnLst/>
            <a:rect l="l" t="t" r="r" b="b"/>
            <a:pathLst>
              <a:path w="1033780" h="10287000">
                <a:moveTo>
                  <a:pt x="0" y="0"/>
                </a:moveTo>
                <a:lnTo>
                  <a:pt x="1033313" y="0"/>
                </a:lnTo>
                <a:lnTo>
                  <a:pt x="1033313" y="10286998"/>
                </a:lnTo>
                <a:lnTo>
                  <a:pt x="0" y="10286998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21261" y="1"/>
            <a:ext cx="733425" cy="10287000"/>
          </a:xfrm>
          <a:custGeom>
            <a:avLst/>
            <a:gdLst/>
            <a:ahLst/>
            <a:cxnLst/>
            <a:rect l="l" t="t" r="r" b="b"/>
            <a:pathLst>
              <a:path w="733425" h="10287000">
                <a:moveTo>
                  <a:pt x="0" y="0"/>
                </a:moveTo>
                <a:lnTo>
                  <a:pt x="733424" y="0"/>
                </a:lnTo>
                <a:lnTo>
                  <a:pt x="733424" y="10286998"/>
                </a:lnTo>
                <a:lnTo>
                  <a:pt x="0" y="10286998"/>
                </a:lnTo>
                <a:lnTo>
                  <a:pt x="0" y="0"/>
                </a:lnTo>
              </a:path>
            </a:pathLst>
          </a:custGeom>
          <a:solidFill>
            <a:srgbClr val="42B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82656" y="2711243"/>
            <a:ext cx="15181262" cy="18272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7665"/>
              </a:lnSpc>
            </a:pPr>
            <a:r>
              <a:rPr lang="ru-RU" sz="3300" b="1" spc="1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НЕИНВАЗИВНОГО НЕЙРОКОМПЬЮТЕРНОГО ИНТЕРФЕЙСА С ПРИМЕНЕНИЕМ СВЕРТОЧНЫХ НЕЙРОННЫХ СЕТЕЙ</a:t>
            </a:r>
            <a:endParaRPr lang="ru-RU" sz="33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46797" y="6464961"/>
            <a:ext cx="6934200" cy="3072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2800" b="1" spc="415" dirty="0" smtClean="0">
                <a:solidFill>
                  <a:schemeClr val="tx2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Бычкова Ирина</a:t>
            </a:r>
            <a:endParaRPr lang="en-US" sz="2800" b="1" spc="415" dirty="0">
              <a:solidFill>
                <a:schemeClr val="tx2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lang="ru-RU" sz="2400" b="1" spc="475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89832725080, </a:t>
            </a:r>
            <a:r>
              <a:rPr lang="en-US" sz="2400" b="1" spc="475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ITIITiS@bk.ru</a:t>
            </a:r>
          </a:p>
          <a:p>
            <a:pPr marL="12700">
              <a:lnSpc>
                <a:spcPct val="100000"/>
              </a:lnSpc>
            </a:pPr>
            <a:r>
              <a:rPr lang="ru-RU" sz="2400" b="1" spc="475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ФГБОУ ВО </a:t>
            </a:r>
            <a:r>
              <a:rPr lang="ru-RU" sz="2400" b="1" spc="475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«Хакасский государственный университет имени Н.Ф. Катанова</a:t>
            </a:r>
            <a:r>
              <a:rPr lang="ru-RU" sz="2400" b="1" spc="475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», </a:t>
            </a:r>
            <a:endParaRPr lang="en-US" sz="2400" b="1" spc="475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lang="ru-RU" sz="2400" b="1" spc="475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г. Абакан, Республика Хакасия </a:t>
            </a:r>
            <a:endParaRPr lang="ru-RU" sz="2400" b="1" spc="475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33900"/>
              </a:lnSpc>
              <a:spcBef>
                <a:spcPts val="2545"/>
              </a:spcBef>
            </a:pPr>
            <a:r>
              <a:rPr sz="2300" spc="90" dirty="0">
                <a:solidFill>
                  <a:srgbClr val="E7EDF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sz="23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1866900"/>
            <a:ext cx="2093595" cy="685165"/>
          </a:xfrm>
          <a:custGeom>
            <a:avLst/>
            <a:gdLst/>
            <a:ahLst/>
            <a:cxnLst/>
            <a:rect l="l" t="t" r="r" b="b"/>
            <a:pathLst>
              <a:path w="2093595" h="685164">
                <a:moveTo>
                  <a:pt x="1751074" y="684745"/>
                </a:moveTo>
                <a:lnTo>
                  <a:pt x="1701602" y="681251"/>
                </a:lnTo>
                <a:lnTo>
                  <a:pt x="1654286" y="671084"/>
                </a:lnTo>
                <a:lnTo>
                  <a:pt x="1609623" y="654716"/>
                </a:lnTo>
                <a:lnTo>
                  <a:pt x="1568111" y="632619"/>
                </a:lnTo>
                <a:lnTo>
                  <a:pt x="1530247" y="605266"/>
                </a:lnTo>
                <a:lnTo>
                  <a:pt x="1496528" y="573127"/>
                </a:lnTo>
                <a:lnTo>
                  <a:pt x="1467452" y="536676"/>
                </a:lnTo>
                <a:lnTo>
                  <a:pt x="1443517" y="496385"/>
                </a:lnTo>
                <a:lnTo>
                  <a:pt x="1425219" y="452725"/>
                </a:lnTo>
                <a:lnTo>
                  <a:pt x="1413057" y="406168"/>
                </a:lnTo>
                <a:lnTo>
                  <a:pt x="0" y="406168"/>
                </a:lnTo>
                <a:lnTo>
                  <a:pt x="0" y="278576"/>
                </a:lnTo>
                <a:lnTo>
                  <a:pt x="1410931" y="278576"/>
                </a:lnTo>
                <a:lnTo>
                  <a:pt x="1416502" y="255253"/>
                </a:lnTo>
                <a:lnTo>
                  <a:pt x="1432198" y="210490"/>
                </a:lnTo>
                <a:lnTo>
                  <a:pt x="1453582" y="168661"/>
                </a:lnTo>
                <a:lnTo>
                  <a:pt x="1480196" y="130277"/>
                </a:lnTo>
                <a:lnTo>
                  <a:pt x="1511581" y="95848"/>
                </a:lnTo>
                <a:lnTo>
                  <a:pt x="1547276" y="65885"/>
                </a:lnTo>
                <a:lnTo>
                  <a:pt x="1586824" y="40898"/>
                </a:lnTo>
                <a:lnTo>
                  <a:pt x="1629765" y="21398"/>
                </a:lnTo>
                <a:lnTo>
                  <a:pt x="1675640" y="7894"/>
                </a:lnTo>
                <a:lnTo>
                  <a:pt x="1723989" y="898"/>
                </a:lnTo>
                <a:lnTo>
                  <a:pt x="1748948" y="0"/>
                </a:lnTo>
                <a:lnTo>
                  <a:pt x="1777346" y="1133"/>
                </a:lnTo>
                <a:lnTo>
                  <a:pt x="1832076" y="9940"/>
                </a:lnTo>
                <a:lnTo>
                  <a:pt x="1883477" y="26880"/>
                </a:lnTo>
                <a:lnTo>
                  <a:pt x="1930860" y="51253"/>
                </a:lnTo>
                <a:lnTo>
                  <a:pt x="1973536" y="82356"/>
                </a:lnTo>
                <a:lnTo>
                  <a:pt x="2010816" y="119488"/>
                </a:lnTo>
                <a:lnTo>
                  <a:pt x="2042013" y="161947"/>
                </a:lnTo>
                <a:lnTo>
                  <a:pt x="2066436" y="209032"/>
                </a:lnTo>
                <a:lnTo>
                  <a:pt x="2083398" y="260039"/>
                </a:lnTo>
                <a:lnTo>
                  <a:pt x="2092208" y="314269"/>
                </a:lnTo>
                <a:lnTo>
                  <a:pt x="2093342" y="342372"/>
                </a:lnTo>
                <a:lnTo>
                  <a:pt x="2092209" y="370476"/>
                </a:lnTo>
                <a:lnTo>
                  <a:pt x="2083405" y="424705"/>
                </a:lnTo>
                <a:lnTo>
                  <a:pt x="2066469" y="475713"/>
                </a:lnTo>
                <a:lnTo>
                  <a:pt x="2042104" y="522797"/>
                </a:lnTo>
                <a:lnTo>
                  <a:pt x="2011010" y="565256"/>
                </a:lnTo>
                <a:lnTo>
                  <a:pt x="1973889" y="602388"/>
                </a:lnTo>
                <a:lnTo>
                  <a:pt x="1931443" y="633491"/>
                </a:lnTo>
                <a:lnTo>
                  <a:pt x="1884374" y="657864"/>
                </a:lnTo>
                <a:lnTo>
                  <a:pt x="1833381" y="674805"/>
                </a:lnTo>
                <a:lnTo>
                  <a:pt x="1779169" y="683611"/>
                </a:lnTo>
                <a:lnTo>
                  <a:pt x="1751074" y="684745"/>
                </a:lnTo>
                <a:close/>
              </a:path>
            </a:pathLst>
          </a:custGeom>
          <a:solidFill>
            <a:srgbClr val="42B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 descr="E:\ПНИПУ\БОЛЬШАЯ РАЗВЕДКА\Шаблоны полиграфии\Логотипы\Круглое лого БР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75464" y="4118575"/>
            <a:ext cx="6202044" cy="6202044"/>
          </a:xfrm>
          <a:prstGeom prst="rect">
            <a:avLst/>
          </a:prstGeom>
          <a:noFill/>
        </p:spPr>
      </p:pic>
      <p:pic>
        <p:nvPicPr>
          <p:cNvPr id="10" name="Picture 2" descr="E:\ПНИПУ\БОЛЬШАЯ РАЗВЕДКА\Шаблоны полиграфии\Логотипы\БР прозрачный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82200" y="342900"/>
            <a:ext cx="6077379" cy="1773209"/>
          </a:xfrm>
          <a:prstGeom prst="rect">
            <a:avLst/>
          </a:prstGeom>
          <a:noFill/>
        </p:spPr>
      </p:pic>
      <p:sp>
        <p:nvSpPr>
          <p:cNvPr id="12" name="Номер слайда 11"/>
          <p:cNvSpPr>
            <a:spLocks noGrp="1"/>
          </p:cNvSpPr>
          <p:nvPr>
            <p:ph type="sldNum" sz="quarter" idx="7"/>
          </p:nvPr>
        </p:nvSpPr>
        <p:spPr>
          <a:xfrm>
            <a:off x="12192000" y="9563100"/>
            <a:ext cx="4206240" cy="514350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16886" y="754700"/>
            <a:ext cx="5415485" cy="8848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4800" spc="254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endParaRPr lang="ru-RU" sz="4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8200" y="1724724"/>
            <a:ext cx="15994180" cy="2954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indent="450000" algn="just">
              <a:lnSpc>
                <a:spcPct val="150000"/>
              </a:lnSpc>
            </a:pPr>
            <a:r>
              <a:rPr lang="ru-RU" sz="3200" spc="24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выявления проблем касающихся </a:t>
            </a:r>
            <a:r>
              <a:rPr lang="ru-RU" sz="3200" spc="24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неинвазивных</a:t>
            </a:r>
            <a:r>
              <a:rPr lang="ru-RU" sz="3200" spc="24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24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нейроинтерфейсов</a:t>
            </a:r>
            <a:r>
              <a:rPr lang="ru-RU" sz="3200" spc="24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основу следует взять то, что присутствует достаточно низкая точность декодирования активности человеческого мозга при использовании </a:t>
            </a:r>
            <a:r>
              <a:rPr lang="ru-RU" sz="3200" spc="24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неинвазивного</a:t>
            </a:r>
            <a:r>
              <a:rPr lang="ru-RU" sz="3200" spc="24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 исследования.</a:t>
            </a:r>
            <a:endParaRPr lang="ru-RU" sz="3200" spc="24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9" name="Picture 2" descr="E:\ПНИПУ\БОЛЬШАЯ РАЗВЕДКА\Шаблоны полиграфии\Логотипы\БР прозрачны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0" y="39657"/>
            <a:ext cx="4572000" cy="1333981"/>
          </a:xfrm>
          <a:prstGeom prst="rect">
            <a:avLst/>
          </a:prstGeom>
          <a:noFill/>
        </p:spPr>
      </p:pic>
      <p:pic>
        <p:nvPicPr>
          <p:cNvPr id="7" name="Picture 2" descr="3062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46" y="4729239"/>
            <a:ext cx="9640654" cy="53520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3062-0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8483" y="5117722"/>
            <a:ext cx="8233317" cy="430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418947" y="1326501"/>
            <a:ext cx="10109200" cy="8848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4800" spc="5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</a:t>
            </a:r>
            <a:endParaRPr lang="ru-RU" sz="4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1600" y="2388176"/>
            <a:ext cx="15544800" cy="7379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indent="450000" algn="just">
              <a:lnSpc>
                <a:spcPct val="150000"/>
              </a:lnSpc>
            </a:pPr>
            <a:r>
              <a:rPr lang="ru-RU" sz="36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sz="3600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</a:t>
            </a:r>
            <a:r>
              <a:rPr lang="ru-RU" sz="36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r>
              <a:rPr lang="ru-RU" sz="3600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проблем </a:t>
            </a:r>
            <a:r>
              <a:rPr lang="ru-RU" sz="36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предлагается разработка адаптивной </a:t>
            </a:r>
            <a:r>
              <a:rPr lang="ru-RU" sz="36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сверточной</a:t>
            </a:r>
            <a:r>
              <a:rPr lang="ru-RU" sz="36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нейронной сети. </a:t>
            </a:r>
            <a:r>
              <a:rPr lang="ru-RU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могут позволить </a:t>
            </a:r>
            <a:r>
              <a:rPr lang="ru-RU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эффективность выделения и фильтрации тонких сигнальных шаблонов и структур головного мозга человека, путём </a:t>
            </a:r>
            <a:r>
              <a:rPr lang="ru-RU" sz="3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неинвазивного</a:t>
            </a:r>
            <a:r>
              <a:rPr lang="ru-RU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 исследования. </a:t>
            </a:r>
            <a:endParaRPr lang="ru-RU" sz="36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>
              <a:lnSpc>
                <a:spcPct val="150000"/>
              </a:lnSpc>
            </a:pPr>
            <a:r>
              <a:rPr lang="ru-RU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Разрабатываемый продукт находится на этапе программной реализации, для </a:t>
            </a:r>
            <a:r>
              <a:rPr lang="ru-RU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</a:t>
            </a:r>
            <a:r>
              <a:rPr lang="ru-RU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исследований </a:t>
            </a:r>
            <a:r>
              <a:rPr lang="ru-RU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необходима закупка 16-канального инструмента для сбора электроэнцефалограмм (ЭЭГ) с оболочкой и аппаратным обеспечением для </a:t>
            </a:r>
            <a:r>
              <a:rPr lang="ru-RU" sz="3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OpenBCI</a:t>
            </a:r>
            <a:r>
              <a:rPr lang="ru-RU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000" algn="just">
              <a:lnSpc>
                <a:spcPct val="150000"/>
              </a:lnSpc>
            </a:pPr>
            <a:r>
              <a:rPr lang="ru-RU" sz="36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Ориентировчный</a:t>
            </a:r>
            <a:r>
              <a:rPr lang="ru-RU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срок создания прототипа – ноябрь 2023 года.</a:t>
            </a:r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439649" y="5"/>
            <a:ext cx="1657349" cy="102869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11" name="Picture 2" descr="E:\ПНИПУ\БОЛЬШАЯ РАЗВЕДКА\Шаблоны полиграфии\Логотипы\БР прозрачный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106400" y="190500"/>
            <a:ext cx="4962095" cy="1447800"/>
          </a:xfrm>
          <a:prstGeom prst="rect">
            <a:avLst/>
          </a:prstGeom>
          <a:noFill/>
        </p:spPr>
      </p:pic>
      <p:sp>
        <p:nvSpPr>
          <p:cNvPr id="13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676400" y="154381"/>
            <a:ext cx="9600565" cy="8944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765"/>
              </a:lnSpc>
            </a:pPr>
            <a:r>
              <a:rPr lang="ru-RU" sz="4800" spc="33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  <a:endParaRPr lang="ru-RU" sz="4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1321" y="976188"/>
            <a:ext cx="17296541" cy="27699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indent="450000" algn="just">
              <a:lnSpc>
                <a:spcPct val="150000"/>
              </a:lnSpc>
              <a:tabLst>
                <a:tab pos="1367155" algn="l"/>
                <a:tab pos="2250440" algn="l"/>
                <a:tab pos="3176905" algn="l"/>
                <a:tab pos="4266565" algn="l"/>
              </a:tabLst>
            </a:pP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предлагаемой технология выступает</a:t>
            </a:r>
            <a:r>
              <a:rPr lang="en-US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новая глубинная </a:t>
            </a:r>
            <a:r>
              <a:rPr lang="ru-RU" sz="28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сверточная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нейронная 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сеть. Научная 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 проекта заключается в реализации новой архитектуры компактной </a:t>
            </a:r>
            <a:r>
              <a:rPr lang="ru-RU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сверточной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нейронной сети, направленной на эффективную фильтрацию тонких сигнальных шаблонов головного мозга. </a:t>
            </a:r>
          </a:p>
          <a:p>
            <a:pPr marL="12700">
              <a:lnSpc>
                <a:spcPct val="150000"/>
              </a:lnSpc>
              <a:buFont typeface="Wingdings" pitchFamily="2" charset="2"/>
              <a:buChar char="Ø"/>
              <a:tabLst>
                <a:tab pos="1367155" algn="l"/>
                <a:tab pos="2250440" algn="l"/>
                <a:tab pos="3176905" algn="l"/>
                <a:tab pos="4266565" algn="l"/>
              </a:tabLst>
            </a:pPr>
            <a:endParaRPr lang="ru-RU" sz="3600" b="1" spc="715" dirty="0">
              <a:solidFill>
                <a:schemeClr val="tx2"/>
              </a:solidFill>
              <a:latin typeface="Tahoma"/>
              <a:cs typeface="Tahoma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9" name="Picture 2" descr="E:\ПНИПУ\БОЛЬШАЯ РАЗВЕДКА\Шаблоны полиграфии\Логотипы\БР прозрачны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0" y="2"/>
            <a:ext cx="5114495" cy="1048856"/>
          </a:xfrm>
          <a:prstGeom prst="rect">
            <a:avLst/>
          </a:prstGeom>
          <a:noFill/>
        </p:spPr>
      </p:pic>
      <p:sp>
        <p:nvSpPr>
          <p:cNvPr id="10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t="5730" r="52050" b="8505"/>
          <a:stretch/>
        </p:blipFill>
        <p:spPr>
          <a:xfrm>
            <a:off x="552449" y="2904533"/>
            <a:ext cx="6564829" cy="734525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l="317" t="7233" r="49609" b="7291"/>
          <a:stretch/>
        </p:blipFill>
        <p:spPr>
          <a:xfrm>
            <a:off x="7165639" y="2927436"/>
            <a:ext cx="7186657" cy="739766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/>
          <a:srcRect t="2631"/>
          <a:stretch/>
        </p:blipFill>
        <p:spPr>
          <a:xfrm>
            <a:off x="12387362" y="6515100"/>
            <a:ext cx="5932743" cy="298975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12382" y="2716462"/>
            <a:ext cx="3471353" cy="3417638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7998" y="0"/>
                </a:lnTo>
                <a:lnTo>
                  <a:pt x="18287998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80957" y="1151120"/>
            <a:ext cx="8496935" cy="8547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7200"/>
              </a:lnSpc>
            </a:pPr>
            <a:r>
              <a:rPr lang="ru-RU" sz="4800" spc="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КОММЕРЦИАЛИЗАЦИЯ</a:t>
            </a:r>
            <a:endParaRPr lang="ru-RU" sz="4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14500" y="2019300"/>
            <a:ext cx="16040100" cy="82176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indent="450000" algn="just">
              <a:spcBef>
                <a:spcPts val="600"/>
              </a:spcBef>
              <a:spcAft>
                <a:spcPts val="600"/>
              </a:spcAft>
            </a:pPr>
            <a:r>
              <a:rPr lang="ru-RU" sz="3600" spc="475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потребители: компании, специализирующиеся в области разработки протезов, например, Моторика, </a:t>
            </a:r>
            <a:r>
              <a:rPr lang="ru-RU" sz="3600" spc="475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Эндолайт</a:t>
            </a:r>
            <a:r>
              <a:rPr lang="ru-RU" sz="3600" spc="475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spc="475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Техбионик</a:t>
            </a:r>
            <a:r>
              <a:rPr lang="ru-RU" sz="3600" spc="475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др. </a:t>
            </a:r>
            <a:endParaRPr lang="en-US" sz="3600" spc="475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>
              <a:spcBef>
                <a:spcPts val="600"/>
              </a:spcBef>
              <a:spcAft>
                <a:spcPts val="600"/>
              </a:spcAft>
            </a:pPr>
            <a:r>
              <a:rPr lang="ru-RU" sz="3600" spc="475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</a:t>
            </a:r>
            <a:r>
              <a:rPr lang="ru-RU" sz="3600" spc="475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заинтересованные в повышении точности декодирования активности человеческого мозга, например, медицинские центры.</a:t>
            </a:r>
          </a:p>
          <a:p>
            <a:pPr indent="450000" algn="just">
              <a:spcBef>
                <a:spcPts val="600"/>
              </a:spcBef>
              <a:spcAft>
                <a:spcPts val="600"/>
              </a:spcAft>
            </a:pPr>
            <a:r>
              <a:rPr lang="ru-RU" sz="3600" spc="475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коммерциализации: принципиально иной подход к решению проблемы декодирования активности человеческого мозга при использовании современных </a:t>
            </a:r>
            <a:r>
              <a:rPr lang="ru-RU" sz="3600" spc="475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неинвазивных</a:t>
            </a:r>
            <a:r>
              <a:rPr lang="ru-RU" sz="3600" spc="475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нейрокомпьютерных интерфейсов. </a:t>
            </a:r>
            <a:endParaRPr lang="ru-RU" sz="3600" spc="475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>
              <a:spcBef>
                <a:spcPts val="600"/>
              </a:spcBef>
              <a:spcAft>
                <a:spcPts val="600"/>
              </a:spcAft>
            </a:pPr>
            <a:r>
              <a:rPr lang="ru-RU" sz="3600" spc="475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2027 году совокупный годовой темп роста рынка </a:t>
            </a:r>
            <a:r>
              <a:rPr lang="ru-RU" sz="3600" spc="475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нейроинтерфейсов (</a:t>
            </a:r>
            <a:r>
              <a:rPr lang="ru-RU" sz="3600" spc="475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brain-computer</a:t>
            </a:r>
            <a:r>
              <a:rPr lang="ru-RU" sz="3600" spc="475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spc="475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interface</a:t>
            </a:r>
            <a:r>
              <a:rPr lang="ru-RU" sz="3600" spc="475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BCI) составит 14-15 % в </a:t>
            </a:r>
            <a:r>
              <a:rPr lang="ru-RU" sz="3600" spc="475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достигнет </a:t>
            </a:r>
            <a:r>
              <a:rPr lang="ru-RU" sz="3600" spc="475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$3,85 миллиардов</a:t>
            </a:r>
            <a:r>
              <a:rPr lang="ru-RU" sz="3600" spc="475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2020 он составлял </a:t>
            </a:r>
            <a:r>
              <a:rPr lang="en-US" sz="3600" spc="475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ru-RU" sz="3600" spc="475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</a:t>
            </a:r>
            <a:r>
              <a:rPr lang="en-US" sz="3600" spc="475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3600" spc="475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млр</a:t>
            </a:r>
            <a:r>
              <a:rPr lang="ru-RU" sz="3600" spc="475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3600" spc="475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600" spc="475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9" name="Picture 2" descr="E:\ПНИПУ\БОЛЬШАЯ РАЗВЕДКА\Шаблоны полиграфии\Логотипы\БР прозрачны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06400" y="190500"/>
            <a:ext cx="4962095" cy="1447800"/>
          </a:xfrm>
          <a:prstGeom prst="rect">
            <a:avLst/>
          </a:prstGeom>
          <a:noFill/>
        </p:spPr>
      </p:pic>
      <p:sp>
        <p:nvSpPr>
          <p:cNvPr id="10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7998" y="0"/>
                </a:lnTo>
                <a:lnTo>
                  <a:pt x="18287998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81080" y="660367"/>
            <a:ext cx="10923494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7200"/>
              </a:lnSpc>
            </a:pPr>
            <a:r>
              <a:rPr lang="ru-RU" sz="4800" spc="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ОКУПАЕМОСТИ</a:t>
            </a:r>
            <a:endParaRPr lang="ru-RU" sz="4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9" name="Picture 2" descr="E:\ПНИПУ\БОЛЬШАЯ РАЗВЕДКА\Шаблоны полиграфии\Логотипы\БР прозрачны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31273" y="0"/>
            <a:ext cx="4526601" cy="1320735"/>
          </a:xfrm>
          <a:prstGeom prst="rect">
            <a:avLst/>
          </a:prstGeom>
          <a:noFill/>
        </p:spPr>
      </p:pic>
      <p:sp>
        <p:nvSpPr>
          <p:cNvPr id="10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97063"/>
              </p:ext>
            </p:extLst>
          </p:nvPr>
        </p:nvGraphicFramePr>
        <p:xfrm>
          <a:off x="552449" y="1515665"/>
          <a:ext cx="17068800" cy="8699721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6169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74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7487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443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5603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560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37306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8832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Денежные потоки</a:t>
                      </a:r>
                      <a:endParaRPr lang="ru-RU" sz="2400" b="1" i="1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реализации проекта</a:t>
                      </a:r>
                      <a:endParaRPr lang="ru-RU" sz="2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82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2000" b="0" i="1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2000" b="0" i="1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2000" b="0" i="1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2000" b="0" i="1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2000" b="0" i="1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2000" b="0" i="1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82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Выгоды и поступления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873 450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873 450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873 450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873 450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873 450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4 367 250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235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экономия компаний на </a:t>
                      </a:r>
                      <a:r>
                        <a:rPr lang="ru-RU" sz="20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затратах за счет повышения </a:t>
                      </a:r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точности декодирования активности мозга, покупка лицензионных соглашений на </a:t>
                      </a:r>
                      <a:r>
                        <a:rPr lang="ru-RU" sz="20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нейроинтерфейс</a:t>
                      </a:r>
                      <a:r>
                        <a:rPr lang="ru-RU" sz="2000" u="none" strike="noStrike" baseline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ПО (30 нейроинтерфейсов + ПО </a:t>
                      </a:r>
                      <a:r>
                        <a:rPr lang="ru-RU" sz="2000" u="none" strike="noStrike" baseline="0" dirty="0" err="1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lang="ru-RU" sz="2000" u="none" strike="noStrike" baseline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29115 руб. каждый)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873 450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873 450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873 450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873 450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873 450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4 367 250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582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-1 050 000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-698 760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-698 760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-698 760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-698 760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-3 845 040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82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первоначальные вложения в проект - покупка необходимого оборудования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-1 050 000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-1 050 000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34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текущие затраты - </a:t>
                      </a:r>
                      <a:r>
                        <a:rPr lang="ru-RU" sz="2000" u="none" strike="noStrike" dirty="0" err="1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комлектующие</a:t>
                      </a:r>
                      <a:r>
                        <a:rPr lang="ru-RU" sz="20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-10 000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-12 000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-15 000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-20 000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-57 000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34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Денежный поток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-176 550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174 690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174 690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174 690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174 690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522 210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34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Денежный поток нарастающим итогом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-176 550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-1 860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172 830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347 520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522 210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34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года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6452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Дисконтированный денежный поток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-176 550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145 575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121 313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101 094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84 245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275 676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15356"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226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Скорректированный денежный поток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-211 860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209 628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209 628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209 628 </a:t>
                      </a:r>
                      <a:endParaRPr lang="ru-RU" sz="20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209 628 </a:t>
                      </a:r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36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7" marR="5677" marT="5677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6582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окупаемости проекта, лет</a:t>
                      </a:r>
                      <a:endParaRPr lang="ru-RU" sz="2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7" marR="5677" marT="567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8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7" marR="5677" marT="5677" marB="0" anchor="ctr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</a:t>
                      </a:r>
                      <a:r>
                        <a:rPr lang="ru-RU" sz="28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окупаемости</a:t>
                      </a:r>
                      <a:endParaRPr lang="ru-RU" sz="2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7" marR="5677" marT="5677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7" marR="5677" marT="56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677" marR="5677" marT="56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7" marR="5677" marT="56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7" marR="5677" marT="56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5454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приведённая стоимость (NPV), руб.</a:t>
                      </a:r>
                      <a:endParaRPr lang="ru-RU" sz="2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7" marR="5677" marT="567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275 676 </a:t>
                      </a:r>
                    </a:p>
                  </a:txBody>
                  <a:tcPr marL="5677" marR="5677" marT="5677" marB="0" anchor="ctr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&gt;0</a:t>
                      </a:r>
                      <a:endParaRPr lang="ru-RU" sz="2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7" marR="5677" marT="5677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677" marR="5677" marT="56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677" marR="5677" marT="56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7" marR="5677" marT="56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7" marR="5677" marT="56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6466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Внутренняя норма доходности (</a:t>
                      </a:r>
                      <a:r>
                        <a:rPr lang="en-US" sz="28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IRR), %</a:t>
                      </a:r>
                      <a:endParaRPr lang="en-US" sz="2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7" marR="5677" marT="567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92%</a:t>
                      </a:r>
                    </a:p>
                  </a:txBody>
                  <a:tcPr marL="5677" marR="5677" marT="5677" marB="0" anchor="ctr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ставки дисконтирования</a:t>
                      </a:r>
                      <a:endParaRPr lang="ru-RU" sz="2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7" marR="5677" marT="5677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677" marR="5677" marT="56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677" marR="5677" marT="56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7" marR="5677" marT="56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7" marR="5677" marT="56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4242095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663" y="-1"/>
            <a:ext cx="17760315" cy="10287000"/>
          </a:xfrm>
          <a:custGeom>
            <a:avLst/>
            <a:gdLst/>
            <a:ahLst/>
            <a:cxnLst/>
            <a:rect l="l" t="t" r="r" b="b"/>
            <a:pathLst>
              <a:path w="17760315" h="10287000">
                <a:moveTo>
                  <a:pt x="0" y="0"/>
                </a:moveTo>
                <a:lnTo>
                  <a:pt x="17760111" y="0"/>
                </a:lnTo>
                <a:lnTo>
                  <a:pt x="17760111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0070C0"/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83736" y="707087"/>
            <a:ext cx="5787562" cy="976365"/>
          </a:xfrm>
          <a:prstGeom prst="rect">
            <a:avLst/>
          </a:prstGeom>
        </p:spPr>
        <p:txBody>
          <a:bodyPr vert="horz" wrap="square" lIns="0" tIns="141422" rIns="0" bIns="0" rtlCol="0">
            <a:spAutoFit/>
          </a:bodyPr>
          <a:lstStyle/>
          <a:p>
            <a:pPr marL="801370">
              <a:lnSpc>
                <a:spcPts val="6490"/>
              </a:lnSpc>
            </a:pPr>
            <a:r>
              <a:rPr lang="ru-RU" sz="4800" b="0" spc="265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  <a:endParaRPr lang="ru-RU" sz="4800" b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1375237" cy="10286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528320" cy="10287000"/>
          </a:xfrm>
          <a:custGeom>
            <a:avLst/>
            <a:gdLst/>
            <a:ahLst/>
            <a:cxnLst/>
            <a:rect l="l" t="t" r="r" b="b"/>
            <a:pathLst>
              <a:path w="528320" h="10287000">
                <a:moveTo>
                  <a:pt x="0" y="10287000"/>
                </a:moveTo>
                <a:lnTo>
                  <a:pt x="0" y="0"/>
                </a:lnTo>
                <a:lnTo>
                  <a:pt x="527886" y="0"/>
                </a:lnTo>
                <a:lnTo>
                  <a:pt x="527886" y="10287000"/>
                </a:lnTo>
                <a:lnTo>
                  <a:pt x="0" y="10287000"/>
                </a:lnTo>
              </a:path>
            </a:pathLst>
          </a:custGeom>
          <a:solidFill>
            <a:srgbClr val="42B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15" name="Picture 2" descr="E:\ПНИПУ\БОЛЬШАЯ РАЗВЕДКА\Шаблоны полиграфии\Логотипы\БР прозрачный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92200" y="50327"/>
            <a:ext cx="4495800" cy="1311748"/>
          </a:xfrm>
          <a:prstGeom prst="rect">
            <a:avLst/>
          </a:prstGeom>
          <a:noFill/>
        </p:spPr>
      </p:pic>
      <p:sp>
        <p:nvSpPr>
          <p:cNvPr id="16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364940"/>
              </p:ext>
            </p:extLst>
          </p:nvPr>
        </p:nvGraphicFramePr>
        <p:xfrm>
          <a:off x="1066801" y="1700265"/>
          <a:ext cx="16306800" cy="8380997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710616">
                  <a:extLst>
                    <a:ext uri="{9D8B030D-6E8A-4147-A177-3AD203B41FA5}">
                      <a16:colId xmlns:a16="http://schemas.microsoft.com/office/drawing/2014/main" xmlns="" val="3630703664"/>
                    </a:ext>
                  </a:extLst>
                </a:gridCol>
                <a:gridCol w="2833566">
                  <a:extLst>
                    <a:ext uri="{9D8B030D-6E8A-4147-A177-3AD203B41FA5}">
                      <a16:colId xmlns:a16="http://schemas.microsoft.com/office/drawing/2014/main" xmlns="" val="2275778609"/>
                    </a:ext>
                  </a:extLst>
                </a:gridCol>
                <a:gridCol w="2470680">
                  <a:extLst>
                    <a:ext uri="{9D8B030D-6E8A-4147-A177-3AD203B41FA5}">
                      <a16:colId xmlns:a16="http://schemas.microsoft.com/office/drawing/2014/main" xmlns="" val="1109007941"/>
                    </a:ext>
                  </a:extLst>
                </a:gridCol>
                <a:gridCol w="1574922">
                  <a:extLst>
                    <a:ext uri="{9D8B030D-6E8A-4147-A177-3AD203B41FA5}">
                      <a16:colId xmlns:a16="http://schemas.microsoft.com/office/drawing/2014/main" xmlns="" val="2322775677"/>
                    </a:ext>
                  </a:extLst>
                </a:gridCol>
                <a:gridCol w="2536299">
                  <a:extLst>
                    <a:ext uri="{9D8B030D-6E8A-4147-A177-3AD203B41FA5}">
                      <a16:colId xmlns:a16="http://schemas.microsoft.com/office/drawing/2014/main" xmlns="" val="706959843"/>
                    </a:ext>
                  </a:extLst>
                </a:gridCol>
                <a:gridCol w="2396942">
                  <a:extLst>
                    <a:ext uri="{9D8B030D-6E8A-4147-A177-3AD203B41FA5}">
                      <a16:colId xmlns:a16="http://schemas.microsoft.com/office/drawing/2014/main" xmlns="" val="39342876"/>
                    </a:ext>
                  </a:extLst>
                </a:gridCol>
                <a:gridCol w="1783775">
                  <a:extLst>
                    <a:ext uri="{9D8B030D-6E8A-4147-A177-3AD203B41FA5}">
                      <a16:colId xmlns:a16="http://schemas.microsoft.com/office/drawing/2014/main" xmlns="" val="4092222630"/>
                    </a:ext>
                  </a:extLst>
                </a:gridCol>
              </a:tblGrid>
              <a:tr h="2197054">
                <a:tc>
                  <a:txBody>
                    <a:bodyPr/>
                    <a:lstStyle/>
                    <a:p>
                      <a:pPr marL="45720" marR="254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2800" b="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нейрогаджета</a:t>
                      </a:r>
                      <a:r>
                        <a:rPr lang="ru-RU" sz="2800" b="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 anchor="ctr"/>
                </a:tc>
                <a:tc>
                  <a:txBody>
                    <a:bodyPr/>
                    <a:lstStyle/>
                    <a:p>
                      <a:pPr marR="254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Отечественная  разработка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 anchor="ctr"/>
                </a:tc>
                <a:tc>
                  <a:txBody>
                    <a:bodyPr/>
                    <a:lstStyle/>
                    <a:p>
                      <a:pPr marR="2032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«Сила мысли</a:t>
                      </a: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 anchor="ctr"/>
                </a:tc>
                <a:tc>
                  <a:txBody>
                    <a:bodyPr/>
                    <a:lstStyle/>
                    <a:p>
                      <a:pPr marR="254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Высокий  рейтинг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 anchor="ctr"/>
                </a:tc>
                <a:tc>
                  <a:txBody>
                    <a:bodyPr/>
                    <a:lstStyle/>
                    <a:p>
                      <a:pPr marL="6350" marR="254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Удобство использования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 anchor="ctr"/>
                </a:tc>
                <a:tc>
                  <a:txBody>
                    <a:bodyPr/>
                    <a:lstStyle/>
                    <a:p>
                      <a:pPr marL="6350" marR="254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Точность расшифровки сигналов</a:t>
                      </a:r>
                      <a:endParaRPr lang="ru-RU" sz="28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 anchor="ctr"/>
                </a:tc>
                <a:tc>
                  <a:txBody>
                    <a:bodyPr/>
                    <a:lstStyle/>
                    <a:p>
                      <a:pPr marL="3175" marR="254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  <a:r>
                        <a:rPr lang="ru-RU" sz="2800" b="0" baseline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 руб.</a:t>
                      </a: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 anchor="ctr"/>
                </a:tc>
                <a:extLst>
                  <a:ext uri="{0D108BD9-81ED-4DB2-BD59-A6C34878D82A}">
                    <a16:rowId xmlns:a16="http://schemas.microsoft.com/office/drawing/2014/main" xmlns="" val="2169062274"/>
                  </a:ext>
                </a:extLst>
              </a:tr>
              <a:tr h="730533">
                <a:tc>
                  <a:txBody>
                    <a:bodyPr/>
                    <a:lstStyle/>
                    <a:p>
                      <a:pPr marR="2540" indent="2451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SleepAlert</a:t>
                      </a:r>
                      <a:r>
                        <a:rPr lang="ru-RU" sz="2800" b="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2225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0955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032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0955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0955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28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286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extLst>
                  <a:ext uri="{0D108BD9-81ED-4DB2-BD59-A6C34878D82A}">
                    <a16:rowId xmlns:a16="http://schemas.microsoft.com/office/drawing/2014/main" xmlns="" val="1117280855"/>
                  </a:ext>
                </a:extLst>
              </a:tr>
              <a:tr h="730533">
                <a:tc>
                  <a:txBody>
                    <a:bodyPr/>
                    <a:lstStyle/>
                    <a:p>
                      <a:pPr marR="2540" indent="2451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Emotiv</a:t>
                      </a:r>
                      <a:r>
                        <a:rPr lang="ru-RU" sz="2800" b="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EPOC+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159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159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159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0955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0955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</a:t>
                      </a:r>
                      <a:endParaRPr lang="ru-RU" sz="28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2225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148.000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extLst>
                  <a:ext uri="{0D108BD9-81ED-4DB2-BD59-A6C34878D82A}">
                    <a16:rowId xmlns:a16="http://schemas.microsoft.com/office/drawing/2014/main" xmlns="" val="2911618254"/>
                  </a:ext>
                </a:extLst>
              </a:tr>
              <a:tr h="730533">
                <a:tc>
                  <a:txBody>
                    <a:bodyPr/>
                    <a:lstStyle/>
                    <a:p>
                      <a:pPr marR="2540" indent="2451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Brainstorm</a:t>
                      </a:r>
                      <a:r>
                        <a:rPr lang="ru-RU" sz="2800" b="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2225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0955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032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159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159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28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286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17.000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extLst>
                  <a:ext uri="{0D108BD9-81ED-4DB2-BD59-A6C34878D82A}">
                    <a16:rowId xmlns:a16="http://schemas.microsoft.com/office/drawing/2014/main" xmlns="" val="1731011592"/>
                  </a:ext>
                </a:extLst>
              </a:tr>
              <a:tr h="730533">
                <a:tc>
                  <a:txBody>
                    <a:bodyPr/>
                    <a:lstStyle/>
                    <a:p>
                      <a:pPr marR="2540" indent="2451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Thync</a:t>
                      </a:r>
                      <a:r>
                        <a:rPr lang="ru-RU" sz="2800" b="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159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0955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032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0955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0955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28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286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26.000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extLst>
                  <a:ext uri="{0D108BD9-81ED-4DB2-BD59-A6C34878D82A}">
                    <a16:rowId xmlns:a16="http://schemas.microsoft.com/office/drawing/2014/main" xmlns="" val="1630882108"/>
                  </a:ext>
                </a:extLst>
              </a:tr>
              <a:tr h="730533">
                <a:tc>
                  <a:txBody>
                    <a:bodyPr/>
                    <a:lstStyle/>
                    <a:p>
                      <a:pPr marR="2540" indent="2451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BrainReader</a:t>
                      </a:r>
                      <a:r>
                        <a:rPr lang="ru-RU" sz="2800" b="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2225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159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032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0955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0955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28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2225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120.000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extLst>
                  <a:ext uri="{0D108BD9-81ED-4DB2-BD59-A6C34878D82A}">
                    <a16:rowId xmlns:a16="http://schemas.microsoft.com/office/drawing/2014/main" xmlns="" val="3405371484"/>
                  </a:ext>
                </a:extLst>
              </a:tr>
              <a:tr h="1513661">
                <a:tc>
                  <a:txBody>
                    <a:bodyPr/>
                    <a:lstStyle/>
                    <a:p>
                      <a:pPr marR="2540" indent="2451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NeuroSky</a:t>
                      </a:r>
                      <a:r>
                        <a:rPr lang="ru-RU" sz="2800" b="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="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MindWave</a:t>
                      </a:r>
                      <a:r>
                        <a:rPr lang="ru-RU" sz="2800" b="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="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Mobile</a:t>
                      </a:r>
                      <a:r>
                        <a:rPr lang="ru-RU" sz="2800" b="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159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28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159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159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159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159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28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286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40.000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extLst>
                  <a:ext uri="{0D108BD9-81ED-4DB2-BD59-A6C34878D82A}">
                    <a16:rowId xmlns:a16="http://schemas.microsoft.com/office/drawing/2014/main" xmlns="" val="4263481070"/>
                  </a:ext>
                </a:extLst>
              </a:tr>
              <a:tr h="1017617">
                <a:tc>
                  <a:txBody>
                    <a:bodyPr/>
                    <a:lstStyle/>
                    <a:p>
                      <a:pPr marR="2540" indent="2451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Наша разработка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159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0955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032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159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 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159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</a:t>
                      </a:r>
                      <a:endParaRPr lang="ru-RU" sz="28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tc>
                  <a:txBody>
                    <a:bodyPr/>
                    <a:lstStyle/>
                    <a:p>
                      <a:pPr marR="2286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20.000</a:t>
                      </a:r>
                      <a:endParaRPr lang="ru-RU" sz="36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5080" marT="23495" marB="0"/>
                </a:tc>
                <a:extLst>
                  <a:ext uri="{0D108BD9-81ED-4DB2-BD59-A6C34878D82A}">
                    <a16:rowId xmlns:a16="http://schemas.microsoft.com/office/drawing/2014/main" xmlns="" val="149127724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93463" cy="102828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458470" cy="10285730"/>
          </a:xfrm>
          <a:custGeom>
            <a:avLst/>
            <a:gdLst/>
            <a:ahLst/>
            <a:cxnLst/>
            <a:rect l="l" t="t" r="r" b="b"/>
            <a:pathLst>
              <a:path w="458470" h="10285730">
                <a:moveTo>
                  <a:pt x="0" y="10285284"/>
                </a:moveTo>
                <a:lnTo>
                  <a:pt x="0" y="0"/>
                </a:lnTo>
                <a:lnTo>
                  <a:pt x="458388" y="0"/>
                </a:lnTo>
                <a:lnTo>
                  <a:pt x="458388" y="10285284"/>
                </a:lnTo>
                <a:lnTo>
                  <a:pt x="0" y="10285284"/>
                </a:lnTo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62200" y="539176"/>
            <a:ext cx="4074160" cy="942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8250"/>
              </a:lnSpc>
            </a:pPr>
            <a:r>
              <a:rPr lang="ru-RU" sz="4800" spc="5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lang="ru-RU" sz="4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3145" y="6134100"/>
            <a:ext cx="4910455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3815"/>
              </a:lnSpc>
            </a:pPr>
            <a:r>
              <a:rPr lang="ru-RU" sz="3200" b="1" spc="590" dirty="0" smtClean="0">
                <a:solidFill>
                  <a:srgbClr val="0070C0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Бычкова Ирина</a:t>
            </a:r>
            <a:endParaRPr sz="3200" b="1" dirty="0">
              <a:solidFill>
                <a:srgbClr val="0070C0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7200" y="6667500"/>
            <a:ext cx="6553200" cy="34470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ru-RU" sz="2800" spc="95" dirty="0" smtClean="0">
                <a:solidFill>
                  <a:schemeClr val="tx2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Руководитель проекта,</a:t>
            </a:r>
          </a:p>
          <a:p>
            <a:pPr marL="12700" algn="ctr">
              <a:lnSpc>
                <a:spcPct val="100000"/>
              </a:lnSpc>
            </a:pPr>
            <a:r>
              <a:rPr lang="ru-RU" sz="2800" spc="95" dirty="0" smtClean="0">
                <a:solidFill>
                  <a:schemeClr val="tx2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обучающаяся 2 курса направления подготовки 09.03.03 «Прикладная информатика</a:t>
            </a:r>
            <a:r>
              <a:rPr lang="ru-RU" sz="2800" spc="95" dirty="0">
                <a:solidFill>
                  <a:schemeClr val="tx2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», имеет 3 публикации в журналах из перечня </a:t>
            </a:r>
            <a:r>
              <a:rPr lang="ru-RU" sz="2800" spc="95" dirty="0" smtClean="0">
                <a:solidFill>
                  <a:schemeClr val="tx2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ВАК, призер ряда конкурсов на лучшие НИР, в том числе инновационного конкурса </a:t>
            </a:r>
          </a:p>
          <a:p>
            <a:pPr marL="12700" algn="ctr">
              <a:lnSpc>
                <a:spcPct val="100000"/>
              </a:lnSpc>
            </a:pPr>
            <a:r>
              <a:rPr lang="ru-RU" sz="2800" spc="95" dirty="0" smtClean="0">
                <a:solidFill>
                  <a:schemeClr val="tx2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«Инновации - 2023» </a:t>
            </a:r>
            <a:endParaRPr sz="2800" dirty="0">
              <a:solidFill>
                <a:schemeClr val="tx2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7"/>
          </p:nvPr>
        </p:nvSpPr>
        <p:spPr>
          <a:xfrm>
            <a:off x="13167360" y="8987385"/>
            <a:ext cx="4206240" cy="514350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14" name="Picture 2" descr="E:\ПНИПУ\БОЛЬШАЯ РАЗВЕДКА\Шаблоны полиграфии\Логотипы\БР прозрачный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106400" y="190500"/>
            <a:ext cx="4962095" cy="1447800"/>
          </a:xfrm>
          <a:prstGeom prst="rect">
            <a:avLst/>
          </a:prstGeom>
          <a:noFill/>
        </p:spPr>
      </p:pic>
      <p:sp>
        <p:nvSpPr>
          <p:cNvPr id="18" name="object 7"/>
          <p:cNvSpPr txBox="1"/>
          <p:nvPr/>
        </p:nvSpPr>
        <p:spPr>
          <a:xfrm>
            <a:off x="6781800" y="6210300"/>
            <a:ext cx="5943600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3815"/>
              </a:lnSpc>
            </a:pPr>
            <a:r>
              <a:rPr lang="ru-RU" sz="3200" b="1" spc="59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Карандеева</a:t>
            </a:r>
            <a:r>
              <a:rPr lang="ru-RU" sz="3200" b="1" spc="590" dirty="0" smtClean="0">
                <a:solidFill>
                  <a:srgbClr val="0070C0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Ирина</a:t>
            </a:r>
            <a:endParaRPr sz="3200" b="1" dirty="0">
              <a:solidFill>
                <a:srgbClr val="0070C0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7086600" y="6743700"/>
            <a:ext cx="5486400" cy="34470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ru-RU" sz="2800" spc="95" dirty="0" smtClean="0">
                <a:solidFill>
                  <a:schemeClr val="tx2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Технический специалист,</a:t>
            </a:r>
          </a:p>
          <a:p>
            <a:pPr marL="12700" algn="ctr">
              <a:lnSpc>
                <a:spcPct val="100000"/>
              </a:lnSpc>
            </a:pPr>
            <a:r>
              <a:rPr lang="ru-RU" sz="2800" spc="95" dirty="0" smtClean="0">
                <a:solidFill>
                  <a:schemeClr val="tx2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магистрант 1 курса направления подготовки 09.04.01 «Информатика и вычислительная техника», имеет 4 публикации в журналах из перечня ВАК, участвовала в конкурсе УМНИК в 2021 году.</a:t>
            </a:r>
            <a:endParaRPr sz="2800" dirty="0">
              <a:solidFill>
                <a:schemeClr val="tx2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2649200" y="1577889"/>
            <a:ext cx="5562600" cy="8536709"/>
            <a:chOff x="12610619" y="2210040"/>
            <a:chExt cx="5562600" cy="8536709"/>
          </a:xfrm>
        </p:grpSpPr>
        <p:sp>
          <p:nvSpPr>
            <p:cNvPr id="19" name="object 7"/>
            <p:cNvSpPr txBox="1"/>
            <p:nvPr/>
          </p:nvSpPr>
          <p:spPr>
            <a:xfrm>
              <a:off x="12881764" y="6842451"/>
              <a:ext cx="4910455" cy="48731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algn="ctr">
                <a:lnSpc>
                  <a:spcPts val="3815"/>
                </a:lnSpc>
              </a:pPr>
              <a:r>
                <a:rPr lang="ru-RU" sz="3200" b="1" spc="590" dirty="0" smtClean="0">
                  <a:solidFill>
                    <a:srgbClr val="0070C0"/>
                  </a:solidFill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Карандеев Денис</a:t>
              </a:r>
              <a:endParaRPr sz="3200" b="1" dirty="0">
                <a:solidFill>
                  <a:srgbClr val="0070C0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object 8"/>
            <p:cNvSpPr txBox="1"/>
            <p:nvPr/>
          </p:nvSpPr>
          <p:spPr>
            <a:xfrm>
              <a:off x="12610619" y="7299651"/>
              <a:ext cx="5562600" cy="344709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</a:pPr>
              <a:r>
                <a:rPr lang="ru-RU" sz="2800" spc="95" dirty="0" smtClean="0">
                  <a:solidFill>
                    <a:schemeClr val="tx2"/>
                  </a:solidFill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Научный руководитель, </a:t>
              </a:r>
            </a:p>
            <a:p>
              <a:pPr marL="12700" algn="ctr">
                <a:lnSpc>
                  <a:spcPct val="100000"/>
                </a:lnSpc>
              </a:pPr>
              <a:r>
                <a:rPr lang="ru-RU" sz="2800" spc="95" dirty="0" smtClean="0">
                  <a:solidFill>
                    <a:schemeClr val="tx2"/>
                  </a:solidFill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канд. </a:t>
              </a:r>
              <a:r>
                <a:rPr lang="ru-RU" sz="2800" spc="95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техн</a:t>
              </a:r>
              <a:r>
                <a:rPr lang="ru-RU" sz="2800" spc="95" dirty="0" smtClean="0">
                  <a:solidFill>
                    <a:schemeClr val="tx2"/>
                  </a:solidFill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. наук, доцент кафедры цифровых технологий и дизайна инженерно-технологического института, академический советник Российской инженерной академии, победитель конкурса УМНИК в 2018 г.</a:t>
              </a:r>
              <a:endParaRPr sz="2800" dirty="0">
                <a:solidFill>
                  <a:schemeClr val="tx2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33454" y="2210040"/>
              <a:ext cx="3874902" cy="4487304"/>
            </a:xfrm>
            <a:prstGeom prst="rect">
              <a:avLst/>
            </a:prstGeom>
          </p:spPr>
        </p:pic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872" y="1485900"/>
            <a:ext cx="3306128" cy="44577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848" y="1492074"/>
            <a:ext cx="3863352" cy="446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605014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7998" y="0"/>
                </a:lnTo>
                <a:lnTo>
                  <a:pt x="18287998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67000" y="881831"/>
            <a:ext cx="8610599" cy="987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665"/>
              </a:lnSpc>
            </a:pPr>
            <a:r>
              <a:rPr lang="ru-RU" sz="4800" spc="1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ГОТОВНОСТИ</a:t>
            </a:r>
            <a:endParaRPr lang="ru-RU" sz="4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44921" y="2100262"/>
            <a:ext cx="15500079" cy="7602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indent="450000" algn="just"/>
            <a:r>
              <a:rPr lang="ru-RU" sz="3800" spc="24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данный момент проведены исследования, разработана и обучена </a:t>
            </a:r>
            <a:r>
              <a:rPr lang="ru-RU" sz="3800" spc="24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сверточная</a:t>
            </a:r>
            <a:r>
              <a:rPr lang="ru-RU" sz="3800" spc="24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нейронная сеть, позволяющая распознавать и расшифровывать разного рода электроэнцефалограммы.</a:t>
            </a:r>
          </a:p>
          <a:p>
            <a:pPr indent="450000" algn="just"/>
            <a:r>
              <a:rPr lang="ru-RU" sz="3800" spc="24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представлены в 5</a:t>
            </a:r>
            <a:r>
              <a:rPr lang="ru-RU" sz="3800" spc="24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spc="24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научных </a:t>
            </a:r>
            <a:r>
              <a:rPr lang="ru-RU" sz="3800" spc="24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статьях, в том числе в журнале </a:t>
            </a:r>
            <a:r>
              <a:rPr lang="ru-RU" sz="3800" spc="24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перечня ВАК. </a:t>
            </a:r>
            <a:r>
              <a:rPr lang="ru-RU" sz="3800" spc="24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Получено </a:t>
            </a:r>
            <a:r>
              <a:rPr lang="ru-RU" sz="3800" spc="24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дипломов в конкурсах на лучшие НИР, в том числе на конкурсе инновационных проектов «Инновации - 2023».</a:t>
            </a:r>
          </a:p>
          <a:p>
            <a:pPr indent="450000" algn="just"/>
            <a:r>
              <a:rPr lang="ru-RU" sz="3800" spc="24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проводится с использованием языка программирования </a:t>
            </a:r>
            <a:r>
              <a:rPr lang="en-US" sz="3800" spc="24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Python.</a:t>
            </a:r>
          </a:p>
          <a:p>
            <a:pPr indent="450000" algn="just"/>
            <a:r>
              <a:rPr lang="ru-RU" sz="3800" spc="24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ближайшее время планируется закупка </a:t>
            </a:r>
            <a:r>
              <a:rPr lang="ru-RU" sz="3800" spc="24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16-канального инструмента для сбора электроэнцефалограмм (ЭЭГ) с оболочкой и аппаратным обеспечением для </a:t>
            </a:r>
            <a:r>
              <a:rPr lang="ru-RU" sz="3800" spc="24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OpenBCI</a:t>
            </a:r>
            <a:r>
              <a:rPr lang="ru-RU" sz="3800" spc="24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целью развития проекта и разработки прототипа.</a:t>
            </a:r>
            <a:endParaRPr lang="ru-RU" sz="3800" spc="24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644921" cy="10286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9" name="Picture 2" descr="E:\ПНИПУ\БОЛЬШАЯ РАЗВЕДКА\Шаблоны полиграфии\Логотипы\БР прозрачный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106400" y="190500"/>
            <a:ext cx="4962095" cy="1447800"/>
          </a:xfrm>
          <a:prstGeom prst="rect">
            <a:avLst/>
          </a:prstGeom>
          <a:noFill/>
        </p:spPr>
      </p:pic>
      <p:sp>
        <p:nvSpPr>
          <p:cNvPr id="10" name="object 3"/>
          <p:cNvSpPr/>
          <p:nvPr/>
        </p:nvSpPr>
        <p:spPr>
          <a:xfrm>
            <a:off x="0" y="1"/>
            <a:ext cx="552449" cy="1028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419100"/>
            <a:ext cx="18288000" cy="5105400"/>
          </a:xfrm>
          <a:custGeom>
            <a:avLst/>
            <a:gdLst/>
            <a:ahLst/>
            <a:cxnLst/>
            <a:rect l="l" t="t" r="r" b="b"/>
            <a:pathLst>
              <a:path w="18288000" h="5105400">
                <a:moveTo>
                  <a:pt x="0" y="0"/>
                </a:moveTo>
                <a:lnTo>
                  <a:pt x="18287998" y="0"/>
                </a:lnTo>
                <a:lnTo>
                  <a:pt x="18287998" y="5105399"/>
                </a:lnTo>
                <a:lnTo>
                  <a:pt x="0" y="51053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5105405"/>
            <a:ext cx="18288000" cy="5181600"/>
          </a:xfrm>
          <a:custGeom>
            <a:avLst/>
            <a:gdLst/>
            <a:ahLst/>
            <a:cxnLst/>
            <a:rect l="l" t="t" r="r" b="b"/>
            <a:pathLst>
              <a:path w="18288000" h="5181600">
                <a:moveTo>
                  <a:pt x="0" y="5181593"/>
                </a:moveTo>
                <a:lnTo>
                  <a:pt x="0" y="0"/>
                </a:lnTo>
                <a:lnTo>
                  <a:pt x="18288000" y="0"/>
                </a:lnTo>
                <a:lnTo>
                  <a:pt x="18288000" y="5181593"/>
                </a:lnTo>
                <a:lnTo>
                  <a:pt x="0" y="5181593"/>
                </a:lnTo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058899" y="5"/>
            <a:ext cx="1229100" cy="102869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443096" y="5295900"/>
            <a:ext cx="4625399" cy="2396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4000" b="1" spc="325" dirty="0" smtClean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Бычкова Ирина</a:t>
            </a:r>
            <a:endParaRPr sz="4000" dirty="0">
              <a:solidFill>
                <a:schemeClr val="bg1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33900"/>
              </a:lnSpc>
              <a:spcBef>
                <a:spcPts val="1810"/>
              </a:spcBef>
            </a:pPr>
            <a:r>
              <a:rPr lang="ru-RU" sz="3200" spc="475" dirty="0" smtClean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89832725080</a:t>
            </a:r>
          </a:p>
          <a:p>
            <a:pPr marL="12700" marR="5080">
              <a:lnSpc>
                <a:spcPct val="133900"/>
              </a:lnSpc>
              <a:spcBef>
                <a:spcPts val="1810"/>
              </a:spcBef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ITIITiS@bk.ru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4800744"/>
            <a:ext cx="2312670" cy="685165"/>
          </a:xfrm>
          <a:custGeom>
            <a:avLst/>
            <a:gdLst/>
            <a:ahLst/>
            <a:cxnLst/>
            <a:rect l="l" t="t" r="r" b="b"/>
            <a:pathLst>
              <a:path w="2312670" h="685164">
                <a:moveTo>
                  <a:pt x="1969820" y="684745"/>
                </a:moveTo>
                <a:lnTo>
                  <a:pt x="1920348" y="681251"/>
                </a:lnTo>
                <a:lnTo>
                  <a:pt x="1873032" y="671084"/>
                </a:lnTo>
                <a:lnTo>
                  <a:pt x="1828370" y="654716"/>
                </a:lnTo>
                <a:lnTo>
                  <a:pt x="1786857" y="632619"/>
                </a:lnTo>
                <a:lnTo>
                  <a:pt x="1748993" y="605266"/>
                </a:lnTo>
                <a:lnTo>
                  <a:pt x="1715274" y="573127"/>
                </a:lnTo>
                <a:lnTo>
                  <a:pt x="1686199" y="536676"/>
                </a:lnTo>
                <a:lnTo>
                  <a:pt x="1662263" y="496385"/>
                </a:lnTo>
                <a:lnTo>
                  <a:pt x="1643966" y="452725"/>
                </a:lnTo>
                <a:lnTo>
                  <a:pt x="1631803" y="406168"/>
                </a:lnTo>
                <a:lnTo>
                  <a:pt x="0" y="406168"/>
                </a:lnTo>
                <a:lnTo>
                  <a:pt x="0" y="278576"/>
                </a:lnTo>
                <a:lnTo>
                  <a:pt x="1629678" y="278576"/>
                </a:lnTo>
                <a:lnTo>
                  <a:pt x="1635248" y="255253"/>
                </a:lnTo>
                <a:lnTo>
                  <a:pt x="1650944" y="210490"/>
                </a:lnTo>
                <a:lnTo>
                  <a:pt x="1672328" y="168661"/>
                </a:lnTo>
                <a:lnTo>
                  <a:pt x="1698942" y="130277"/>
                </a:lnTo>
                <a:lnTo>
                  <a:pt x="1730327" y="95848"/>
                </a:lnTo>
                <a:lnTo>
                  <a:pt x="1766023" y="65885"/>
                </a:lnTo>
                <a:lnTo>
                  <a:pt x="1805571" y="40898"/>
                </a:lnTo>
                <a:lnTo>
                  <a:pt x="1848511" y="21398"/>
                </a:lnTo>
                <a:lnTo>
                  <a:pt x="1894386" y="7894"/>
                </a:lnTo>
                <a:lnTo>
                  <a:pt x="1942735" y="898"/>
                </a:lnTo>
                <a:lnTo>
                  <a:pt x="1967694" y="0"/>
                </a:lnTo>
                <a:lnTo>
                  <a:pt x="1996092" y="1133"/>
                </a:lnTo>
                <a:lnTo>
                  <a:pt x="2050822" y="9940"/>
                </a:lnTo>
                <a:lnTo>
                  <a:pt x="2102223" y="26880"/>
                </a:lnTo>
                <a:lnTo>
                  <a:pt x="2149606" y="51253"/>
                </a:lnTo>
                <a:lnTo>
                  <a:pt x="2192282" y="82356"/>
                </a:lnTo>
                <a:lnTo>
                  <a:pt x="2229563" y="119488"/>
                </a:lnTo>
                <a:lnTo>
                  <a:pt x="2260759" y="161947"/>
                </a:lnTo>
                <a:lnTo>
                  <a:pt x="2285182" y="209032"/>
                </a:lnTo>
                <a:lnTo>
                  <a:pt x="2302144" y="260039"/>
                </a:lnTo>
                <a:lnTo>
                  <a:pt x="2310955" y="314269"/>
                </a:lnTo>
                <a:lnTo>
                  <a:pt x="2312088" y="342372"/>
                </a:lnTo>
                <a:lnTo>
                  <a:pt x="2310955" y="370476"/>
                </a:lnTo>
                <a:lnTo>
                  <a:pt x="2302151" y="424705"/>
                </a:lnTo>
                <a:lnTo>
                  <a:pt x="2285216" y="475713"/>
                </a:lnTo>
                <a:lnTo>
                  <a:pt x="2260850" y="522797"/>
                </a:lnTo>
                <a:lnTo>
                  <a:pt x="2229756" y="565256"/>
                </a:lnTo>
                <a:lnTo>
                  <a:pt x="2192636" y="602388"/>
                </a:lnTo>
                <a:lnTo>
                  <a:pt x="2150190" y="633491"/>
                </a:lnTo>
                <a:lnTo>
                  <a:pt x="2103120" y="657864"/>
                </a:lnTo>
                <a:lnTo>
                  <a:pt x="2052128" y="674805"/>
                </a:lnTo>
                <a:lnTo>
                  <a:pt x="1997915" y="683611"/>
                </a:lnTo>
                <a:lnTo>
                  <a:pt x="1969820" y="684745"/>
                </a:lnTo>
              </a:path>
            </a:pathLst>
          </a:custGeom>
          <a:solidFill>
            <a:srgbClr val="42B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11" name="Picture 2" descr="E:\ПНИПУ\БОЛЬШАЯ РАЗВЕДКА\Шаблоны полиграфии\Логотипы\БР прозрачный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106400" y="190500"/>
            <a:ext cx="4962095" cy="14478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443096" y="3994494"/>
            <a:ext cx="4254868" cy="1015663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Контакты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638300"/>
            <a:ext cx="12268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>
              <a:lnSpc>
                <a:spcPct val="150000"/>
              </a:lnSpc>
            </a:pPr>
            <a:r>
              <a:rPr lang="ru-RU" sz="6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Ищем инвестора</a:t>
            </a:r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6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готов вложиться в наш проект!</a:t>
            </a:r>
            <a:endParaRPr lang="ru-RU" sz="6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607</TotalTime>
  <Words>802</Words>
  <Application>Microsoft Office PowerPoint</Application>
  <PresentationFormat>Произвольный</PresentationFormat>
  <Paragraphs>194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Tahoma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КОНКУРЕНТЫ</vt:lpstr>
      <vt:lpstr>Презентация PowerPoint</vt:lpstr>
      <vt:lpstr>Презентация PowerPoint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 Андреева</dc:creator>
  <cp:lastModifiedBy>lenovo</cp:lastModifiedBy>
  <cp:revision>55</cp:revision>
  <dcterms:created xsi:type="dcterms:W3CDTF">2021-04-08T11:32:16Z</dcterms:created>
  <dcterms:modified xsi:type="dcterms:W3CDTF">2023-09-19T14:09:45Z</dcterms:modified>
</cp:coreProperties>
</file>