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</p:sldIdLst>
  <p:sldSz cx="9144000" cy="5143500" type="screen16x9"/>
  <p:notesSz cx="6858000" cy="9144000"/>
  <p:embeddedFontLst>
    <p:embeddedFont>
      <p:font typeface="PT Sans" panose="020B0503020203020204"/>
      <p:regular r:id="rId8"/>
      <p:bold r:id="rId9"/>
      <p:italic r:id="rId10"/>
      <p:boldItalic r:id="rId11"/>
    </p:embeddedFont>
    <p:embeddedFont>
      <p:font typeface="PT Sans" panose="020B0503020203020204" charset="-52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BD2B2FC-1D7A-4F3D-83A3-45B0B3D033B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2" d="100"/>
          <a:sy n="112" d="100"/>
        </p:scale>
        <p:origin x="610" y="2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2.fntdata"/><Relationship Id="rId8" Type="http://schemas.openxmlformats.org/officeDocument/2006/relationships/font" Target="fonts/font1.fntdata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font" Target="fonts/font8.fntdata"/><Relationship Id="rId14" Type="http://schemas.openxmlformats.org/officeDocument/2006/relationships/font" Target="fonts/font7.fntdata"/><Relationship Id="rId13" Type="http://schemas.openxmlformats.org/officeDocument/2006/relationships/font" Target="fonts/font6.fntdata"/><Relationship Id="rId12" Type="http://schemas.openxmlformats.org/officeDocument/2006/relationships/font" Target="fonts/font5.fntdata"/><Relationship Id="rId11" Type="http://schemas.openxmlformats.org/officeDocument/2006/relationships/font" Target="fonts/font4.fntdata"/><Relationship Id="rId10" Type="http://schemas.openxmlformats.org/officeDocument/2006/relationships/font" Target="fonts/font3.fntdata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a7c3f80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a7c3f80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69775" y="110350"/>
            <a:ext cx="48060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r>
              <a:rPr lang="ru-RU" sz="2000" b="1" dirty="0" smtClean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Техники </a:t>
            </a:r>
            <a:r>
              <a:rPr lang="ru-RU" sz="2000" b="1" dirty="0" err="1" smtClean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самомотивации</a:t>
            </a:r>
            <a:r>
              <a:rPr lang="ru-RU" sz="2000" b="1" dirty="0" smtClean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 сотрудников.</a:t>
            </a:r>
            <a:endParaRPr sz="2000" b="1" i="0" u="none" strike="noStrike" cap="none" dirty="0">
              <a:solidFill>
                <a:srgbClr val="000000"/>
              </a:solidFill>
              <a:latin typeface="PT Sans" panose="020B0503020203020204"/>
              <a:ea typeface="PT Sans" panose="020B0503020203020204"/>
              <a:cs typeface="PT Sans" panose="020B0503020203020204"/>
              <a:sym typeface="PT Sans" panose="020B0503020203020204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69775" y="179997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900" b="1" dirty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Какую п</a:t>
            </a:r>
            <a:r>
              <a:rPr lang="en-US" sz="900" b="1" dirty="0">
                <a:solidFill>
                  <a:srgbClr val="000000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роблем</a:t>
            </a:r>
            <a:r>
              <a:rPr lang="en-US" sz="900" b="1" dirty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у </a:t>
            </a:r>
            <a:r>
              <a:rPr lang="en-US" sz="900" b="1" dirty="0" smtClean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решаем</a:t>
            </a:r>
            <a:r>
              <a:rPr lang="en-US" sz="900" b="1" dirty="0" smtClean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:</a:t>
            </a:r>
            <a:endParaRPr lang="en-US" sz="900" b="1" dirty="0" smtClean="0">
              <a:latin typeface="PT Sans" panose="020B0503020203020204"/>
              <a:ea typeface="PT Sans" panose="020B0503020203020204"/>
              <a:cs typeface="PT Sans" panose="020B0503020203020204"/>
              <a:sym typeface="PT Sans" panose="020B0503020203020204"/>
            </a:endParaRPr>
          </a:p>
          <a:p>
            <a:pPr lvl="0"/>
            <a:br>
              <a:rPr lang="en-US" sz="900" b="1" dirty="0" smtClean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</a:br>
            <a:r>
              <a:rPr lang="ru-RU" sz="900" dirty="0">
                <a:latin typeface="PT Sans" panose="020B0503020203020204" charset="-52"/>
              </a:rPr>
              <a:t>Наш заказчик - рабочая группа рынка НТИ </a:t>
            </a:r>
            <a:r>
              <a:rPr lang="ru-RU" sz="900" dirty="0" err="1">
                <a:latin typeface="PT Sans" panose="020B0503020203020204" charset="-52"/>
              </a:rPr>
              <a:t>EduNet</a:t>
            </a:r>
            <a:r>
              <a:rPr lang="ru-RU" sz="900" dirty="0">
                <a:latin typeface="PT Sans" panose="020B0503020203020204" charset="-52"/>
              </a:rPr>
              <a:t>, хочет разрабатывать сервис по повышению мотивации сотрудников компании к обучению, но не может, потому что</a:t>
            </a:r>
            <a:br>
              <a:rPr lang="ru-RU" sz="900" dirty="0">
                <a:latin typeface="PT Sans" panose="020B0503020203020204" charset="-52"/>
              </a:rPr>
            </a:br>
            <a:r>
              <a:rPr lang="ru-RU" sz="900" dirty="0">
                <a:latin typeface="PT Sans" panose="020B0503020203020204" charset="-52"/>
              </a:rPr>
              <a:t>ему мешает недостаток квалифицированных специалистов для решения данной проблемы, а существующие меры, предпринятые заказчиком</a:t>
            </a:r>
            <a:br>
              <a:rPr lang="ru-RU" sz="900" dirty="0">
                <a:latin typeface="PT Sans" panose="020B0503020203020204" charset="-52"/>
              </a:rPr>
            </a:br>
            <a:r>
              <a:rPr lang="ru-RU" sz="900" dirty="0">
                <a:latin typeface="PT Sans" panose="020B0503020203020204" charset="-52"/>
              </a:rPr>
              <a:t>обладают таким недостатком, как отсутствие кадров, которые могли бы обеспечить данную систему постоянным повышением уровня квалификации сотрудников, что свидетельствует отсутствию мотивации новых кадров в обучении. </a:t>
            </a:r>
            <a:endParaRPr sz="900" b="1" dirty="0">
              <a:solidFill>
                <a:srgbClr val="000000"/>
              </a:solidFill>
              <a:latin typeface="PT Sans" panose="020B0503020203020204" charset="-52"/>
              <a:ea typeface="PT Sans" panose="020B0503020203020204"/>
              <a:cs typeface="PT Sans" panose="020B0503020203020204"/>
              <a:sym typeface="PT Sans" panose="020B0503020203020204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641250" y="179997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Какое решение предлагаем</a:t>
            </a:r>
            <a:r>
              <a:rPr lang="en-US" sz="900" b="1" dirty="0">
                <a:solidFill>
                  <a:srgbClr val="000000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:</a:t>
            </a:r>
            <a:endParaRPr sz="900" b="1" dirty="0">
              <a:solidFill>
                <a:srgbClr val="000000"/>
              </a:solidFill>
              <a:latin typeface="PT Sans" panose="020B0503020203020204"/>
              <a:ea typeface="PT Sans" panose="020B0503020203020204"/>
              <a:cs typeface="PT Sans" panose="020B0503020203020204"/>
              <a:sym typeface="PT Sans" panose="020B0503020203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Для </a:t>
            </a:r>
            <a:r>
              <a:rPr lang="ru-RU" sz="900" dirty="0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НТИ </a:t>
            </a:r>
            <a:r>
              <a:rPr lang="en-US" sz="900" dirty="0" err="1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EduNet</a:t>
            </a:r>
            <a:r>
              <a:rPr lang="en-US" sz="900" dirty="0"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 </a:t>
            </a:r>
            <a:r>
              <a:rPr lang="en-US" sz="900" dirty="0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наш</a:t>
            </a:r>
            <a:r>
              <a:rPr lang="en-US" sz="900" dirty="0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 </a:t>
            </a:r>
            <a:r>
              <a:rPr lang="ru-RU" sz="900" dirty="0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сервис</a:t>
            </a:r>
            <a:r>
              <a:rPr lang="en-US" sz="900" dirty="0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 будет выполнять</a:t>
            </a:r>
            <a:r>
              <a:rPr lang="en-US" sz="900" b="1" dirty="0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 </a:t>
            </a:r>
            <a:r>
              <a:rPr lang="en-US" sz="900" b="1" dirty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главную </a:t>
            </a:r>
            <a:r>
              <a:rPr lang="en-US" sz="900" b="1" dirty="0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функцию, </a:t>
            </a:r>
            <a:r>
              <a:rPr lang="en-US" sz="900" dirty="0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такую как привлечение интереса новых сотрудников к процессу обучения и развития на данной платформе, и </a:t>
            </a:r>
            <a:r>
              <a:rPr lang="en-US" sz="900" dirty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в отличие </a:t>
            </a:r>
            <a:r>
              <a:rPr lang="en-US" sz="900" dirty="0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от альтернатив, предложеннных потенциальными конкурентами наш проект</a:t>
            </a:r>
            <a:r>
              <a:rPr lang="en-US" sz="900" dirty="0"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 </a:t>
            </a:r>
            <a:r>
              <a:rPr lang="en-US" sz="900" dirty="0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будет иметь такие преимущества, как – инновационный взгляд на данную проблему, вовлечённость в запросы рынка </a:t>
            </a:r>
            <a:r>
              <a:rPr lang="ru-RU" sz="900" dirty="0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НТИ </a:t>
            </a:r>
            <a:r>
              <a:rPr lang="en-US" sz="900" dirty="0" err="1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EduNet</a:t>
            </a:r>
            <a:r>
              <a:rPr lang="ru-RU" sz="900" dirty="0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 и желание создавать образовательные продукты</a:t>
            </a:r>
            <a:r>
              <a:rPr lang="en-US" sz="900" dirty="0"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.</a:t>
            </a:r>
            <a:r>
              <a:rPr lang="en-US" sz="900" dirty="0" smtClean="0">
                <a:solidFill>
                  <a:srgbClr val="000000"/>
                </a:solidFill>
                <a:latin typeface="PT Sans" panose="020B0503020203020204" charset="-52"/>
                <a:ea typeface="Courier New" panose="02070309020205020404"/>
                <a:cs typeface="Courier New" panose="02070309020205020404"/>
                <a:sym typeface="Courier New" panose="02070309020205020404"/>
              </a:rPr>
              <a:t> </a:t>
            </a:r>
            <a:endParaRPr sz="900" dirty="0">
              <a:solidFill>
                <a:srgbClr val="595959"/>
              </a:solidFill>
              <a:latin typeface="PT Sans" panose="020B0503020203020204" charset="-52"/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58" name="Google Shape;58;p13"/>
          <p:cNvSpPr txBox="1"/>
          <p:nvPr/>
        </p:nvSpPr>
        <p:spPr>
          <a:xfrm>
            <a:off x="169775" y="551350"/>
            <a:ext cx="451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sz="700" dirty="0">
              <a:latin typeface="PT Sans" panose="020B0503020203020204"/>
              <a:ea typeface="PT Sans" panose="020B0503020203020204"/>
              <a:cs typeface="PT Sans" panose="020B0503020203020204"/>
              <a:sym typeface="PT Sans" panose="020B0503020203020204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301250" y="41925"/>
            <a:ext cx="38076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Пользователи и другие вовлеченные стороны: </a:t>
            </a:r>
            <a:endParaRPr sz="900">
              <a:latin typeface="PT Sans" panose="020B0503020203020204"/>
              <a:ea typeface="PT Sans" panose="020B0503020203020204"/>
              <a:cs typeface="PT Sans" panose="020B0503020203020204"/>
              <a:sym typeface="PT Sans" panose="020B0503020203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PT Sans" panose="020B0503020203020204"/>
              <a:ea typeface="PT Sans" panose="020B0503020203020204"/>
              <a:cs typeface="PT Sans" panose="020B0503020203020204"/>
              <a:sym typeface="PT Sans" panose="020B0503020203020204"/>
            </a:endParaRPr>
          </a:p>
        </p:txBody>
      </p:sp>
      <p:graphicFrame>
        <p:nvGraphicFramePr>
          <p:cNvPr id="60" name="Google Shape;60;p13"/>
          <p:cNvGraphicFramePr/>
          <p:nvPr/>
        </p:nvGraphicFramePr>
        <p:xfrm>
          <a:off x="5377449" y="330850"/>
          <a:ext cx="3622225" cy="2400810"/>
        </p:xfrm>
        <a:graphic>
          <a:graphicData uri="http://schemas.openxmlformats.org/drawingml/2006/table">
            <a:tbl>
              <a:tblPr>
                <a:noFill/>
                <a:tableStyleId>{7BD2B2FC-1D7A-4F3D-83A3-45B0B3D033B5}</a:tableStyleId>
              </a:tblPr>
              <a:tblGrid>
                <a:gridCol w="1746682"/>
                <a:gridCol w="1875543"/>
              </a:tblGrid>
              <a:tr h="275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Кто?</a:t>
                      </a:r>
                      <a:endParaRPr sz="900" b="1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Чего хочет?</a:t>
                      </a:r>
                      <a:endParaRPr sz="900" b="1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Астахов Кирилл</a:t>
                      </a:r>
                      <a:endParaRPr sz="800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Научиться</a:t>
                      </a:r>
                      <a:r>
                        <a:rPr lang="ru-RU" sz="800" baseline="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более комфортно и уверенно работать в коллективе, а также располагать людей к себе.</a:t>
                      </a:r>
                      <a:endParaRPr sz="800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Барсуков Дмитрий</a:t>
                      </a:r>
                      <a:endParaRPr sz="800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Сплочения</a:t>
                      </a:r>
                      <a:r>
                        <a:rPr lang="ru-RU" sz="800" baseline="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с коллективом, нового опыта.</a:t>
                      </a:r>
                      <a:endParaRPr sz="800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Герасименко</a:t>
                      </a:r>
                      <a:r>
                        <a:rPr lang="ru-RU" sz="800" baseline="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Андрей</a:t>
                      </a:r>
                      <a:endParaRPr sz="800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Гришин Давид</a:t>
                      </a:r>
                      <a:endParaRPr sz="800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defRPr/>
                      </a:pPr>
                      <a:r>
                        <a:rPr lang="ru-RU" sz="800" dirty="0" err="1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Самореализовать</a:t>
                      </a:r>
                      <a:r>
                        <a:rPr lang="ru-RU" sz="80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себя в жизни, получить опыт для будущих проектов</a:t>
                      </a:r>
                      <a:r>
                        <a:rPr lang="ru-RU" sz="800" baseline="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и целей.</a:t>
                      </a:r>
                      <a:endParaRPr lang="ru-RU" sz="800" dirty="0" smtClean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Кудряшова</a:t>
                      </a:r>
                      <a:r>
                        <a:rPr lang="ru-RU" sz="800" baseline="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Алёна </a:t>
                      </a:r>
                      <a:endParaRPr sz="800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Уменьшить тревожность и неуверенность в своём будущем.</a:t>
                      </a:r>
                      <a:endParaRPr sz="800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Фёдор Сысоев</a:t>
                      </a:r>
                      <a:endParaRPr sz="800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err="1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Чекирда</a:t>
                      </a:r>
                      <a:r>
                        <a:rPr lang="ru-RU" sz="80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Ксения</a:t>
                      </a:r>
                      <a:endParaRPr sz="800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Научиться</a:t>
                      </a:r>
                      <a:r>
                        <a:rPr lang="ru-RU" sz="800" baseline="0" dirty="0" smtClean="0"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формулировать своё мнение в коллективе.</a:t>
                      </a:r>
                      <a:endParaRPr sz="800" dirty="0"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61" name="Google Shape;61;p13"/>
          <p:cNvSpPr txBox="1"/>
          <p:nvPr/>
        </p:nvSpPr>
        <p:spPr>
          <a:xfrm>
            <a:off x="169775" y="4293045"/>
            <a:ext cx="4517700" cy="9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900" b="1" dirty="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Цель</a:t>
            </a:r>
            <a:r>
              <a:rPr lang="en-US" sz="900" b="1" dirty="0" smtClean="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:</a:t>
            </a:r>
            <a:br>
              <a:rPr lang="en-US" sz="900" b="1" dirty="0" smtClean="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</a:br>
            <a:r>
              <a:rPr lang="en-US" sz="900" b="1" dirty="0" smtClean="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Разработка сервиса, который бы усилил вовлечённость участников платформы в обучение и развитие.</a:t>
            </a:r>
            <a:endParaRPr sz="900" b="1" dirty="0">
              <a:solidFill>
                <a:schemeClr val="dk1"/>
              </a:solidFill>
              <a:latin typeface="PT Sans" panose="020B0503020203020204"/>
              <a:ea typeface="PT Sans" panose="020B0503020203020204"/>
              <a:cs typeface="PT Sans" panose="020B0503020203020204"/>
              <a:sym typeface="PT Sans" panose="020B0503020203020204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69775" y="1035263"/>
            <a:ext cx="4100100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Вуз</a:t>
            </a:r>
            <a:r>
              <a:rPr lang="en-US" sz="800" b="1" dirty="0" smtClean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: БГТУ </a:t>
            </a:r>
            <a:r>
              <a:rPr lang="en-US" sz="800" b="1" dirty="0" smtClean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“</a:t>
            </a:r>
            <a:r>
              <a:rPr lang="ru-RU" sz="800" b="1" dirty="0" smtClean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ВОЕНМЕХ</a:t>
            </a:r>
            <a:r>
              <a:rPr lang="en-US" sz="800" b="1" dirty="0" smtClean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” </a:t>
            </a:r>
            <a:r>
              <a:rPr lang="ru-RU" sz="800" b="1" dirty="0" smtClean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им. </a:t>
            </a:r>
            <a:r>
              <a:rPr lang="ru-RU" sz="800" b="1" dirty="0" err="1" smtClean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Д.Ф.Устинова</a:t>
            </a:r>
            <a:r>
              <a:rPr lang="ru-RU" sz="800" b="1" dirty="0" smtClean="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rPr>
              <a:t>.</a:t>
            </a:r>
            <a:endParaRPr sz="800" b="1" dirty="0">
              <a:latin typeface="PT Sans" panose="020B0503020203020204"/>
              <a:ea typeface="PT Sans" panose="020B0503020203020204"/>
              <a:cs typeface="PT Sans" panose="020B0503020203020204"/>
              <a:sym typeface="PT Sans" panose="020B0503020203020204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13201" y="2777427"/>
            <a:ext cx="3921399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latin typeface="PT Sans" panose="020B0503020203020204" charset="-52"/>
              </a:rPr>
              <a:t>Команда:</a:t>
            </a:r>
            <a:br>
              <a:rPr lang="en-US" sz="900" dirty="0" smtClean="0">
                <a:latin typeface="PT Sans" panose="020B0503020203020204" charset="-52"/>
              </a:rPr>
            </a:br>
            <a:r>
              <a:rPr lang="ru-RU" sz="900" dirty="0" smtClean="0">
                <a:latin typeface="PT Sans" panose="020B0503020203020204" charset="-52"/>
              </a:rPr>
              <a:t>1.  Давид </a:t>
            </a:r>
            <a:r>
              <a:rPr lang="ru-RU" sz="900" dirty="0">
                <a:latin typeface="PT Sans" panose="020B0503020203020204" charset="-52"/>
              </a:rPr>
              <a:t>(</a:t>
            </a:r>
            <a:r>
              <a:rPr lang="ru-RU" sz="900" dirty="0" smtClean="0">
                <a:latin typeface="PT Sans" panose="020B0503020203020204" charset="-52"/>
              </a:rPr>
              <a:t>лидер-</a:t>
            </a:r>
            <a:r>
              <a:rPr lang="en-US" sz="900" dirty="0" smtClean="0">
                <a:latin typeface="PT Sans" panose="020B0503020203020204" charset="-52"/>
              </a:rPr>
              <a:t>SEO</a:t>
            </a:r>
            <a:r>
              <a:rPr lang="ru-RU" sz="900" dirty="0" smtClean="0">
                <a:latin typeface="PT Sans" panose="020B0503020203020204" charset="-52"/>
              </a:rPr>
              <a:t> </a:t>
            </a:r>
            <a:r>
              <a:rPr lang="ru-RU" sz="900" dirty="0">
                <a:latin typeface="PT Sans" panose="020B0503020203020204" charset="-52"/>
              </a:rPr>
              <a:t>менеджер) </a:t>
            </a:r>
            <a:r>
              <a:rPr lang="ru-RU" sz="900" dirty="0" smtClean="0">
                <a:latin typeface="PT Sans" panose="020B0503020203020204" charset="-52"/>
              </a:rPr>
              <a:t>– От данного </a:t>
            </a:r>
            <a:r>
              <a:rPr lang="ru-RU" sz="900" dirty="0" err="1" smtClean="0">
                <a:latin typeface="PT Sans" panose="020B0503020203020204" charset="-52"/>
              </a:rPr>
              <a:t>интенсива</a:t>
            </a:r>
            <a:r>
              <a:rPr lang="ru-RU" sz="900" dirty="0" smtClean="0">
                <a:latin typeface="PT Sans" panose="020B0503020203020204" charset="-52"/>
              </a:rPr>
              <a:t> хочет получить опыт лидера команды, а также получение удовольствия от работы в коллективе.</a:t>
            </a:r>
            <a:br>
              <a:rPr lang="ru-RU" sz="900" dirty="0">
                <a:latin typeface="PT Sans" panose="020B0503020203020204" charset="-52"/>
              </a:rPr>
            </a:br>
            <a:r>
              <a:rPr lang="ru-RU" sz="900" dirty="0" smtClean="0">
                <a:latin typeface="PT Sans" panose="020B0503020203020204" charset="-52"/>
              </a:rPr>
              <a:t>2.  Кирилл </a:t>
            </a:r>
            <a:r>
              <a:rPr lang="ru-RU" sz="900" dirty="0">
                <a:latin typeface="PT Sans" panose="020B0503020203020204" charset="-52"/>
              </a:rPr>
              <a:t>(</a:t>
            </a:r>
            <a:r>
              <a:rPr lang="ru-RU" sz="900" dirty="0" err="1">
                <a:latin typeface="PT Sans" panose="020B0503020203020204" charset="-52"/>
              </a:rPr>
              <a:t>Продакт</a:t>
            </a:r>
            <a:r>
              <a:rPr lang="ru-RU" sz="900" dirty="0">
                <a:latin typeface="PT Sans" panose="020B0503020203020204" charset="-52"/>
              </a:rPr>
              <a:t>-менеджер) – От данного </a:t>
            </a:r>
            <a:r>
              <a:rPr lang="ru-RU" sz="900" dirty="0" err="1">
                <a:latin typeface="PT Sans" panose="020B0503020203020204" charset="-52"/>
              </a:rPr>
              <a:t>интенсива</a:t>
            </a:r>
            <a:r>
              <a:rPr lang="ru-RU" sz="900" dirty="0">
                <a:latin typeface="PT Sans" panose="020B0503020203020204" charset="-52"/>
              </a:rPr>
              <a:t> ожидает приобретение новых навыков, которые позволят оптимизировать имеющиеся ресурсы.</a:t>
            </a:r>
            <a:br>
              <a:rPr lang="ru-RU" sz="900" dirty="0">
                <a:latin typeface="PT Sans" panose="020B0503020203020204" charset="-52"/>
              </a:rPr>
            </a:br>
            <a:r>
              <a:rPr lang="ru-RU" sz="900" dirty="0" smtClean="0">
                <a:latin typeface="PT Sans" panose="020B0503020203020204" charset="-52"/>
              </a:rPr>
              <a:t>3.  Алёна </a:t>
            </a:r>
            <a:r>
              <a:rPr lang="ru-RU" sz="900" dirty="0">
                <a:latin typeface="PT Sans" panose="020B0503020203020204" charset="-52"/>
              </a:rPr>
              <a:t>(Маркетолог) – От данного </a:t>
            </a:r>
            <a:r>
              <a:rPr lang="ru-RU" sz="900" dirty="0" err="1">
                <a:latin typeface="PT Sans" panose="020B0503020203020204" charset="-52"/>
              </a:rPr>
              <a:t>интенсива</a:t>
            </a:r>
            <a:r>
              <a:rPr lang="ru-RU" sz="900" dirty="0">
                <a:latin typeface="PT Sans" panose="020B0503020203020204" charset="-52"/>
              </a:rPr>
              <a:t> ожидает повышения уровня своей квалификации</a:t>
            </a:r>
            <a:r>
              <a:rPr lang="ru-RU" sz="900" dirty="0" smtClean="0">
                <a:latin typeface="PT Sans" panose="020B0503020203020204" charset="-52"/>
              </a:rPr>
              <a:t>.</a:t>
            </a:r>
            <a:br>
              <a:rPr lang="ru-RU" sz="900" dirty="0" smtClean="0">
                <a:latin typeface="PT Sans" panose="020B0503020203020204" charset="-52"/>
              </a:rPr>
            </a:br>
            <a:r>
              <a:rPr lang="ru-RU" sz="900" dirty="0" smtClean="0">
                <a:latin typeface="PT Sans" panose="020B0503020203020204" charset="-52"/>
              </a:rPr>
              <a:t>4.  Дмитрий(</a:t>
            </a:r>
            <a:r>
              <a:rPr lang="ru-RU" sz="900" dirty="0" err="1" smtClean="0">
                <a:latin typeface="PT Sans" panose="020B0503020203020204" charset="-52"/>
              </a:rPr>
              <a:t>Продакт-мендежер</a:t>
            </a:r>
            <a:r>
              <a:rPr lang="ru-RU" sz="900" dirty="0" smtClean="0">
                <a:latin typeface="PT Sans" panose="020B0503020203020204" charset="-52"/>
              </a:rPr>
              <a:t>) </a:t>
            </a:r>
            <a:r>
              <a:rPr lang="ru-RU" sz="900" dirty="0">
                <a:latin typeface="PT Sans" panose="020B0503020203020204" charset="-52"/>
              </a:rPr>
              <a:t>-  </a:t>
            </a:r>
            <a:br>
              <a:rPr lang="ru-RU" sz="900" dirty="0" smtClean="0">
                <a:latin typeface="PT Sans" panose="020B0503020203020204" charset="-52"/>
              </a:rPr>
            </a:br>
            <a:r>
              <a:rPr lang="ru-RU" sz="900" dirty="0" smtClean="0">
                <a:latin typeface="PT Sans" panose="020B0503020203020204" charset="-52"/>
              </a:rPr>
              <a:t>5.  Фёдор() –</a:t>
            </a:r>
            <a:br>
              <a:rPr lang="ru-RU" sz="900" dirty="0" smtClean="0">
                <a:latin typeface="PT Sans" panose="020B0503020203020204" charset="-52"/>
              </a:rPr>
            </a:br>
            <a:r>
              <a:rPr lang="ru-RU" sz="900" dirty="0" smtClean="0">
                <a:latin typeface="PT Sans" panose="020B0503020203020204" charset="-52"/>
              </a:rPr>
              <a:t>6.  Ксения(</a:t>
            </a:r>
            <a:r>
              <a:rPr lang="ru-RU" sz="900" dirty="0" err="1" smtClean="0">
                <a:latin typeface="PT Sans" panose="020B0503020203020204" charset="-52"/>
              </a:rPr>
              <a:t>Маректолог</a:t>
            </a:r>
            <a:r>
              <a:rPr lang="ru-RU" sz="900" dirty="0" smtClean="0">
                <a:latin typeface="PT Sans" panose="020B0503020203020204" charset="-52"/>
              </a:rPr>
              <a:t>) – От данного </a:t>
            </a:r>
            <a:r>
              <a:rPr lang="ru-RU" sz="900" dirty="0" err="1" smtClean="0">
                <a:latin typeface="PT Sans" panose="020B0503020203020204" charset="-52"/>
              </a:rPr>
              <a:t>интенсива</a:t>
            </a:r>
            <a:r>
              <a:rPr lang="ru-RU" sz="900" dirty="0" smtClean="0">
                <a:latin typeface="PT Sans" panose="020B0503020203020204" charset="-52"/>
              </a:rPr>
              <a:t> ожидает эффективной работы в команде.</a:t>
            </a:r>
            <a:endParaRPr lang="ru-RU" sz="900" dirty="0">
              <a:latin typeface="PT Sans" panose="020B0503020203020204" charset="-5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2107</Words>
  <Application>WPS Presentation</Application>
  <PresentationFormat>Экран (16:9)</PresentationFormat>
  <Paragraphs>47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SimSun</vt:lpstr>
      <vt:lpstr>Wingdings</vt:lpstr>
      <vt:lpstr>Arial</vt:lpstr>
      <vt:lpstr>PT Sans</vt:lpstr>
      <vt:lpstr>PT Sans</vt:lpstr>
      <vt:lpstr>Courier New</vt:lpstr>
      <vt:lpstr>Microsoft YaHei</vt:lpstr>
      <vt:lpstr>Arial Unicode MS</vt:lpstr>
      <vt:lpstr>Simple Light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RedmiBook</cp:lastModifiedBy>
  <cp:revision>16</cp:revision>
  <dcterms:created xsi:type="dcterms:W3CDTF">2022-03-21T21:10:25Z</dcterms:created>
  <dcterms:modified xsi:type="dcterms:W3CDTF">2022-03-21T21:13:44Z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1C724C07ABAF4DEBAB196FAA9D89407C</vt:lpwstr>
  </property>
  <property fmtid="{D5CDD505-2E9C-101B-9397-08002B2CF9AE}" pid="3" name="KSOProductBuildVer">
    <vt:lpwstr>1049-11.2.0.11042</vt:lpwstr>
  </property>
</Properties>
</file>