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20" y="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mutmn.ru/2023#!/tab/644929188-3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iki.miem.hse.ru/edu/courses/producation/project_kpi/TR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visittyumen.ru/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mpany/researches" TargetMode="External"/><Relationship Id="rId2" Type="http://schemas.openxmlformats.org/officeDocument/2006/relationships/hyperlink" Target="https://wordstat.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sberindex.ru/ru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dmitad.pro/ru/blog/monetizatsiya-startap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unsplash.com/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0" y="3223593"/>
            <a:ext cx="4701492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461088" y="2482812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482812"/>
            <a:ext cx="5165583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ГОСТ оформление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4006006"/>
            <a:ext cx="7350089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>
                <a:solidFill>
                  <a:srgbClr val="E6EDF3"/>
                </a:solidFill>
                <a:latin typeface="-apple-system"/>
              </a:rPr>
              <a:t>Пишите курсовые и дипломные работы по ГОСТу легко и быстро!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3817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9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5" y="295199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60" y="4808475"/>
            <a:ext cx="4078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1" y="4808475"/>
            <a:ext cx="40787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946727" y="4687995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Демократия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102358" y="2110321"/>
            <a:ext cx="1792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Клим Васечко</a:t>
            </a:r>
            <a:endParaRPr lang="ru-RU"/>
          </a:p>
        </p:txBody>
      </p:sp>
      <p:sp>
        <p:nvSpPr>
          <p:cNvPr id="14" name="TextBox 13"/>
          <p:cNvSpPr txBox="1"/>
          <p:nvPr/>
        </p:nvSpPr>
        <p:spPr bwMode="auto">
          <a:xfrm>
            <a:off x="3701610" y="4687995"/>
            <a:ext cx="2593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Александр Саркисов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691793" y="2110321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Михаил Кузнецов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715837" y="4687995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Виталий Спицын</a:t>
            </a:r>
            <a:endParaRPr/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501977" y="2110321"/>
            <a:ext cx="214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Василий Галаган</a:t>
            </a:r>
            <a:endParaRPr/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9678307" y="4687995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Артём Артеев</a:t>
            </a:r>
            <a:endParaRPr/>
          </a:p>
        </p:txBody>
      </p:sp>
      <p:pic>
        <p:nvPicPr>
          <p:cNvPr id="861078721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>
            <a:off x="327874" y="1635759"/>
            <a:ext cx="1447799" cy="1447799"/>
          </a:xfrm>
          <a:prstGeom prst="rect">
            <a:avLst/>
          </a:prstGeom>
        </p:spPr>
      </p:pic>
      <p:pic>
        <p:nvPicPr>
          <p:cNvPr id="2037285359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 flipH="1">
            <a:off x="1743609" y="1635759"/>
            <a:ext cx="1479864" cy="1479864"/>
          </a:xfrm>
          <a:prstGeom prst="rect">
            <a:avLst/>
          </a:prstGeom>
        </p:spPr>
      </p:pic>
      <p:pic>
        <p:nvPicPr>
          <p:cNvPr id="1277547380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 flipH="1">
            <a:off x="1743609" y="3057367"/>
            <a:ext cx="1479864" cy="1479864"/>
          </a:xfrm>
          <a:prstGeom prst="rect">
            <a:avLst/>
          </a:prstGeom>
        </p:spPr>
      </p:pic>
      <p:pic>
        <p:nvPicPr>
          <p:cNvPr id="1031948673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>
            <a:off x="327874" y="3073399"/>
            <a:ext cx="1447799" cy="1447799"/>
          </a:xfrm>
          <a:prstGeom prst="rect">
            <a:avLst/>
          </a:prstGeom>
        </p:spPr>
      </p:pic>
      <p:sp>
        <p:nvSpPr>
          <p:cNvPr id="1836670345" name="Прямоугольник 1836670344"/>
          <p:cNvSpPr/>
          <p:nvPr/>
        </p:nvSpPr>
        <p:spPr bwMode="auto">
          <a:xfrm>
            <a:off x="327874" y="1358486"/>
            <a:ext cx="3373736" cy="332950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48772984" name="Рисунок 164877298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3402" y="1957920"/>
            <a:ext cx="3221678" cy="22253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929" y="797560"/>
            <a:ext cx="1293255" cy="122326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8079" y="746852"/>
            <a:ext cx="1293255" cy="122326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9640" y="734653"/>
            <a:ext cx="1293255" cy="1223267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796" y="797560"/>
            <a:ext cx="1293255" cy="122326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4946" y="746852"/>
            <a:ext cx="1293255" cy="122326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86315" y="3388031"/>
            <a:ext cx="1293255" cy="1223267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7471" y="3450938"/>
            <a:ext cx="1293255" cy="1223267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1621" y="3400230"/>
            <a:ext cx="1293255" cy="12232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06240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2" y="1280285"/>
            <a:ext cx="5021921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1" y="1814790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8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8" y="412657"/>
              <a:ext cx="45176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3" y="2323435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2" y="2404126"/>
              <a:ext cx="463838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4" y="1981308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1" y="3707072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2" y="336494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31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ТюмГУ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900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2" y="1319511"/>
            <a:ext cx="57688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Проблема:</a:t>
            </a:r>
            <a:endParaRPr/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Сложно и долго правильно отформатировать свою работу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В настоящее время эту проблему решают следующими способами:</a:t>
            </a:r>
            <a:endParaRPr/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Трата своих нервов, внимательный осмотр каждого абзаца на правильность оформления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Они неэффективны, потому что:</a:t>
            </a:r>
            <a:endParaRPr/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Это долго, большая часть времени тратится не на написание работы, а на оформление</a:t>
            </a:r>
            <a:endParaRPr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228081" y="1458410"/>
            <a:ext cx="5265580" cy="35693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2"/>
            <a:ext cx="621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77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1" y="1848191"/>
            <a:ext cx="5226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031772" y="1458408"/>
            <a:ext cx="5437072" cy="502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 </a:t>
            </a:r>
            <a:b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(пол, возраст, род и сфера деятельности, образ жизни ...): студенты/взрослые люди, от которых работа требует строгого оформления документов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отсутствие автоматизации редактирования документов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Продукты, которые сейчас использует для решения проблемы: </a:t>
            </a:r>
            <a:r>
              <a:rPr lang="en-US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word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«не работают»: решений нет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ценит, на что обращает внимание</a:t>
            </a:r>
            <a:r>
              <a:rPr lang="ru-RU" b="0" strike="noStrike" cap="none" spc="0">
                <a:latin typeface="Arial"/>
                <a:cs typeface="Arial"/>
              </a:rPr>
              <a:t>: простота пользования, сэкономленное время</a:t>
            </a:r>
            <a:endParaRPr b="0" strike="noStrike" cap="none" spc="0"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4643" y="6309508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06077992" name="Рисунок 106077991"/>
          <p:cNvPicPr>
            <a:picLocks noChangeAspect="1"/>
          </p:cNvPicPr>
          <p:nvPr/>
        </p:nvPicPr>
        <p:blipFill>
          <a:blip r:embed="rId2"/>
          <a:srcRect l="16170" r="30554"/>
          <a:stretch/>
        </p:blipFill>
        <p:spPr bwMode="auto">
          <a:xfrm>
            <a:off x="419314" y="1458409"/>
            <a:ext cx="3099387" cy="38775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3190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827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180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2" y="1319511"/>
            <a:ext cx="5991431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</a:t>
            </a:r>
            <a:endParaRPr/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Реализация веб-приложения, которое помогает быстро и точно оформлять в нужном для университета формате свои дипломные и курсовые работы.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>
                <a:latin typeface="Arial"/>
                <a:cs typeface="Arial"/>
              </a:rPr>
              <a:t>ублей, силами нашей команды.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от команды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 А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н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а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х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у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й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т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у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т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т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е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к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с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т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?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/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19" y="969008"/>
            <a:ext cx="5658707" cy="5578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Веб-приложение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Автоматическое форматирование по ГОСТ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Коррекция структуры документа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Грамматическая и стилистическая проверка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Загрузка документа: Пользователь загружает файл на веб-сайт.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Автоматическое форматирование: Система форматирует документ по стандартам ГОСТ.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Коррекция ошибок: Система выявляет и предлагает исправления грамматических и стилевых ошибок.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Интеграция с редактором: Отредактированный документ экспортируется в формат DOCX.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76811749" name="Рисунок 1676811748"/>
          <p:cNvPicPr>
            <a:picLocks noChangeAspect="1"/>
          </p:cNvPicPr>
          <p:nvPr/>
        </p:nvPicPr>
        <p:blipFill>
          <a:blip r:embed="rId2"/>
          <a:srcRect l="39881" b="7373"/>
          <a:stretch/>
        </p:blipFill>
        <p:spPr bwMode="auto">
          <a:xfrm>
            <a:off x="419313" y="1178558"/>
            <a:ext cx="4308683" cy="42824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 интеллект (ИИ):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/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09" y="1198878"/>
            <a:ext cx="5634226" cy="524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sz="18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Основные параметры продукта: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sz="18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Производительность:</a:t>
            </a:r>
            <a:r>
              <a:rPr sz="18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Высокая эффективность обработки документов.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sz="18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Скорость:</a:t>
            </a:r>
            <a:r>
              <a:rPr sz="18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Быстрая обработка без задержек.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sz="18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Масштабируемость:</a:t>
            </a:r>
            <a:r>
              <a:rPr sz="18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Способность эффективно работать с большим объемом данных.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sz="18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Безопасность данных:</a:t>
            </a:r>
            <a:r>
              <a:rPr sz="18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Высокий уровень защиты конфиденциальности.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sz="18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Интеграция:</a:t>
            </a:r>
            <a:r>
              <a:rPr sz="18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Возможность работы с облачными хранилищами.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Доступность:</a:t>
            </a:r>
            <a:r>
              <a:rPr sz="18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Удобство использования для всех пользователей.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/>
              <a:tblGrid>
                <a:gridCol w="1730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руб/день,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/>
              <a:tblGrid>
                <a:gridCol w="300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2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2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/>
        </p:nvGraphicFramePr>
        <p:xfrm>
          <a:off x="715349" y="1169985"/>
          <a:ext cx="9520182" cy="3740827"/>
        </p:xfrm>
        <a:graphic>
          <a:graphicData uri="http://schemas.openxmlformats.org/drawingml/2006/table">
            <a:tbl>
              <a:tblPr firstRow="1" bandRow="1"/>
              <a:tblGrid>
                <a:gridCol w="1843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8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8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788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260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Критерии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Наш проект</a:t>
                      </a:r>
                      <a:endParaRPr>
                        <a:latin typeface="Arial"/>
                        <a:cs typeface="Arial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«</a:t>
                      </a:r>
                      <a:r>
                        <a:rPr lang="ru-RU" sz="1400" b="0" i="0" u="none" strike="noStrike" cap="none" spc="0">
                          <a:ln>
                            <a:solidFill>
                              <a:prstClr val="white"/>
                            </a:solidFill>
                          </a:ln>
                          <a:solidFill>
                            <a:prstClr val="white"/>
                          </a:solidFill>
                          <a:latin typeface="Arial"/>
                          <a:ea typeface="Arial"/>
                          <a:cs typeface="Arial"/>
                        </a:rPr>
                        <a:t>Форматирование работ под ГОСТ формат</a:t>
                      </a: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»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ДокСтандарт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killer-antiplagiat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Uwd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workproekt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17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Бесплатно, без регистрации и смс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Бесплатно, с регистрацией на рассылку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Автоматическое оформление - бесплатно. Ручное - 1500р.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Бесплатное оформление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Бесплатное оформление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59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Формат получения работы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Скачать и/или на эл. почту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Скачать и на эл. почту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Скачать на сайте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на эл. почту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Нужно скопировать текст с сайта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617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Функционал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Полное оформление по ГОСТу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Минимальное оформление по ГОСТу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не способен учесть все требования методички и ГОСТа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 редактировании требуется ручное вмешательство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Редактирует только список литературы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617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Понятность интерфейса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Ясно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Интуитивно понятный интерфейс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Избыток информации, а так все понятно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Требуется слишком много информации от пользователя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Требуется слишком много информации от пользователя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 часто вы ходите на подобные мероприятия? </a:t>
            </a: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Какие функции вам кажутся более полезными?</a:t>
            </a: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/>
            </a: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1" y="1178559"/>
            <a:ext cx="5680664" cy="3261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90% людей во время написании работ испытывают затруднения в оформлении.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Опрос среди студентов, офисных работников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+-100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168336" y="1310638"/>
            <a:ext cx="4904846" cy="4206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/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1.Как часто вам приходится работать с документами, требующими соответствия стандартам ГОСТ?</a:t>
            </a:r>
            <a:endParaRPr lang="ru-RU" sz="18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2.Какие основные трудности вы испытываете при форматировании документов по ГОСТ?</a:t>
            </a:r>
            <a:endParaRPr lang="ru-RU" sz="18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3.Используете ли вы какие-либо инструменты или приложения для автоматизации процесса редактирования документов?</a:t>
            </a:r>
            <a:endParaRPr lang="ru-RU" sz="18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4.Каковы ваши основные ожидания от приложения, которое автоматически форматирует документы по стандартам ГОСТ?</a:t>
            </a:r>
            <a:endParaRPr lang="ru-RU" sz="18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5.Какие функции вы считаете ключевыми при использовании приложения для редактирования документов по ГОСТ?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751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767840"/>
            <a:ext cx="5220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6787437" cy="475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(с указанием источника):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Наблюдаются стабильные годовые всплески востребованности. По данным статистики запросов в яндекс.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ДокСтандарт, killer-antiplagiat, Uwd, Workproject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70%</a:t>
            </a:r>
            <a:endParaRPr/>
          </a:p>
        </p:txBody>
      </p:sp>
      <p:pic>
        <p:nvPicPr>
          <p:cNvPr id="1544589137" name="Рисунок 154458913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9984" y="2457450"/>
            <a:ext cx="11072030" cy="14322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1057987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565880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96677" y="1018537"/>
            <a:ext cx="6827757" cy="31093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Рекламная. Мы собираемся размещать рекламу на сайте, тем самым получая прибыль с каждого посещения.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Также планируется система платных подписок, которые дают увеличенный функционал и приоритет в очереди при большом кол-ве пользователей.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Бесплатно, сайт доступен пользователем 24/7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Веб-сайт, на который загружается документ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18" y="4365982"/>
            <a:ext cx="6747118" cy="20120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Гарантия качественного оформления вашего документа по всем стандартам ГОСТ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Соц. сети, рекламные вставки, таргетированная реклама, сайт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8" y="2992366"/>
            <a:ext cx="4270438" cy="11890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6259" y="1626191"/>
          <a:ext cx="10819482" cy="4548021"/>
        </p:xfrm>
        <a:graphic>
          <a:graphicData uri="http://schemas.openxmlformats.org/drawingml/2006/table">
            <a:tbl>
              <a:tblPr/>
              <a:tblGrid>
                <a:gridCol w="3043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38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23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6076071"/>
            <a:ext cx="4490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</a:t>
            </a:r>
            <a:r>
              <a:rPr lang="en-US" sz="16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месяцев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19314" y="1127760"/>
          <a:ext cx="11404877" cy="4937598"/>
        </p:xfrm>
        <a:graphic>
          <a:graphicData uri="http://schemas.openxmlformats.org/drawingml/2006/table">
            <a:tbl>
              <a:tblPr/>
              <a:tblGrid>
                <a:gridCol w="2692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31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4711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4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0358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 месяц</a:t>
                      </a: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2 месяц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3 месяц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4 месяц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5 месяц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lang="ru-RU" sz="12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 месяц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7 месяц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8 </a:t>
                      </a:r>
                      <a:br>
                        <a:rPr lang="ru-RU" sz="12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месяц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26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Создание пользовательского интерфейса</a:t>
                      </a: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68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Интеграция стандартов ГОСТ</a:t>
                      </a: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26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Реализовать функцию генерации отчетов в соответствии с выбранным стандартом ГОСТ.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83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Редактирование и форматирование документов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29.02.2024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28.03.2024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824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Разработать раздел справки и обучения, который объяснит пользователям, как использовать функционал сайта в соответствии с ГОСТом.</a:t>
                      </a:r>
                      <a:endParaRPr sz="1200" b="0" i="0" u="none">
                        <a:solidFill>
                          <a:schemeClr val="tx1"/>
                        </a:solidFill>
                        <a:latin typeface="Liberation Sans"/>
                        <a:ea typeface="Liberation Sans"/>
                        <a:cs typeface="Liberation Sans"/>
                      </a:endParaRPr>
                    </a:p>
                    <a:p>
                      <a:pPr>
                        <a:defRPr/>
                      </a:pP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28.03.2024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6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Управление пользователями и правами доступа, добавление системы подписок</a:t>
                      </a: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05.04.2024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</a:t>
                      </a: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68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Создание стабильной службы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поддержки и обратной связи</a:t>
                      </a:r>
                      <a:endParaRPr sz="1200" b="0" i="0" u="none">
                        <a:solidFill>
                          <a:schemeClr val="tx1"/>
                        </a:solidFill>
                        <a:latin typeface="Liberation Sans"/>
                        <a:ea typeface="Liberation Sans"/>
                        <a:cs typeface="Liberation Sans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15.03.2024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31.03.2024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68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Тестирование и отладка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01.01.2025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13" name="Прямая со стрелкой 12"/>
          <p:cNvCxnSpPr>
            <a:cxnSpLocks/>
          </p:cNvCxnSpPr>
          <p:nvPr/>
        </p:nvCxnSpPr>
        <p:spPr bwMode="auto">
          <a:xfrm flipH="1">
            <a:off x="7466038" y="905913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7924176" y="721247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указывать дни / недели / месяцы</a:t>
            </a:r>
            <a:endParaRPr/>
          </a:p>
        </p:txBody>
      </p:sp>
      <p:sp>
        <p:nvSpPr>
          <p:cNvPr id="958103828" name="Прямоугольник 958103827"/>
          <p:cNvSpPr/>
          <p:nvPr/>
        </p:nvSpPr>
        <p:spPr bwMode="auto">
          <a:xfrm>
            <a:off x="7217832" y="1628272"/>
            <a:ext cx="565066" cy="456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7011222" name="Прямоугольник 427011221"/>
          <p:cNvSpPr/>
          <p:nvPr/>
        </p:nvSpPr>
        <p:spPr bwMode="auto">
          <a:xfrm>
            <a:off x="7782899" y="2084914"/>
            <a:ext cx="899582" cy="315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432848" name="Прямоугольник 113432847"/>
          <p:cNvSpPr/>
          <p:nvPr/>
        </p:nvSpPr>
        <p:spPr bwMode="auto">
          <a:xfrm>
            <a:off x="7217821" y="5686675"/>
            <a:ext cx="5318053" cy="362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6811026" name="Прямоугольник 1136811025"/>
          <p:cNvSpPr/>
          <p:nvPr/>
        </p:nvSpPr>
        <p:spPr bwMode="auto">
          <a:xfrm>
            <a:off x="8662416" y="2400299"/>
            <a:ext cx="281516" cy="590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3938035" name="Прямоугольник 2113938034"/>
          <p:cNvSpPr/>
          <p:nvPr/>
        </p:nvSpPr>
        <p:spPr bwMode="auto">
          <a:xfrm>
            <a:off x="8906850" y="2990849"/>
            <a:ext cx="628636" cy="504266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4056452" name="Прямоугольник 1774056451"/>
          <p:cNvSpPr/>
          <p:nvPr/>
        </p:nvSpPr>
        <p:spPr bwMode="auto">
          <a:xfrm>
            <a:off x="9473586" y="3495115"/>
            <a:ext cx="220721" cy="1086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881617" name="Прямоугольник 1889881616"/>
          <p:cNvSpPr/>
          <p:nvPr/>
        </p:nvSpPr>
        <p:spPr bwMode="auto">
          <a:xfrm>
            <a:off x="9694307" y="4581524"/>
            <a:ext cx="969904" cy="7426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78712315" name="Прямоугольник 1378712314"/>
          <p:cNvSpPr/>
          <p:nvPr/>
        </p:nvSpPr>
        <p:spPr bwMode="auto">
          <a:xfrm>
            <a:off x="9216398" y="5324223"/>
            <a:ext cx="319087" cy="362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55267443" name="Блок-схема: процесс 355267442"/>
          <p:cNvSpPr/>
          <p:nvPr/>
        </p:nvSpPr>
        <p:spPr bwMode="auto">
          <a:xfrm rot="5399977">
            <a:off x="6166236" y="2679864"/>
            <a:ext cx="4420859" cy="2317666"/>
          </a:xfrm>
          <a:prstGeom prst="flowChartProcess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8318" y="1631238"/>
          <a:ext cx="10820399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5970493"/>
            <a:ext cx="5436688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600 000 рублей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12 месяцев </a:t>
            </a:r>
            <a:endParaRPr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419314" y="1069856"/>
          <a:ext cx="11335788" cy="4677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6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6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8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рекламы и подписок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90 000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120 000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90 000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#Инвестиции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#Услуги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#Материалы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 (сервер)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#Программное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#Аренда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15 000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15 000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-42 000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Arial"/>
                <a:cs typeface="Arial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7" y="1209036"/>
            <a:ext cx="6799313" cy="420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 2025 году нашим сайтом будет пользоваться стабильно с подпиской не менее 50 000 человек.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Сокращение времени, затрачиваемого на создание и редактирование документов. На 20%, повысится общая производительность.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Разработка раздела справки и обучения, сокращает время освоения функционала на 20%.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>
              <a:latin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Реализация системы управления пользователями и правами доступа снижает риск утечки конфиденциальной информации.</a:t>
            </a:r>
            <a:endParaRPr sz="2400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Снижение количества негативных эмоций у людей во время написания работ.</a:t>
            </a:r>
            <a:endParaRPr>
              <a:latin typeface="Arial"/>
              <a:cs typeface="Arial"/>
            </a:endParaRPr>
          </a:p>
        </p:txBody>
      </p:sp>
      <p:sp>
        <p:nvSpPr>
          <p:cNvPr id="1751670685" name="TextBox 1751670684"/>
          <p:cNvSpPr txBox="1"/>
          <p:nvPr/>
        </p:nvSpPr>
        <p:spPr bwMode="auto">
          <a:xfrm>
            <a:off x="5523520" y="3246120"/>
            <a:ext cx="1144958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>
                <a:solidFill>
                  <a:schemeClr val="bg1"/>
                </a:solidFill>
                <a:latin typeface="Arial"/>
                <a:cs typeface="Arial"/>
              </a:rPr>
              <a:t>1 неделя</a:t>
            </a:r>
            <a:endParaRPr sz="120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246594" y="1034707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99999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6791397" cy="2834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для реализации по следующим причинам(но есть и минусы):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бесплатное использование базовых необходимых функций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сильное упрощение работы с оформлением документов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Минусы: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нужно лучше обдумать систему монетизации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 обдумать минусы и продолжить реализацию проекта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Оформить презентацию проекта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/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  <a:endParaRPr/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  <a:endParaRPr/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  <a:endParaRPr/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  <a:endParaRPr/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  <a:endParaRPr/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3936</Words>
  <Application>Microsoft Office PowerPoint</Application>
  <DocSecurity>0</DocSecurity>
  <PresentationFormat>Широкоэкранный</PresentationFormat>
  <Paragraphs>848</Paragraphs>
  <Slides>55</Slides>
  <Notes>0</Notes>
  <HiddenSlides>40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6" baseType="lpstr">
      <vt:lpstr>-apple-system</vt:lpstr>
      <vt:lpstr>Arial</vt:lpstr>
      <vt:lpstr>Arial Black</vt:lpstr>
      <vt:lpstr>Calibri</vt:lpstr>
      <vt:lpstr>Calibri Light</vt:lpstr>
      <vt:lpstr>Hauora</vt:lpstr>
      <vt:lpstr>Liberation Sans</vt:lpstr>
      <vt:lpstr>Montserrat</vt:lpstr>
      <vt:lpstr>Roboto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user</cp:lastModifiedBy>
  <cp:revision>57</cp:revision>
  <dcterms:created xsi:type="dcterms:W3CDTF">2023-09-23T09:41:00Z</dcterms:created>
  <dcterms:modified xsi:type="dcterms:W3CDTF">2023-10-24T13:08:13Z</dcterms:modified>
  <cp:category/>
  <dc:identifier/>
  <cp:contentStatus/>
  <dc:language/>
  <cp:version/>
</cp:coreProperties>
</file>