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90" r:id="rId3"/>
    <p:sldId id="260" r:id="rId5"/>
    <p:sldId id="274" r:id="rId6"/>
    <p:sldId id="262" r:id="rId7"/>
    <p:sldId id="265" r:id="rId8"/>
    <p:sldId id="271" r:id="rId9"/>
    <p:sldId id="263" r:id="rId10"/>
    <p:sldId id="256" r:id="rId11"/>
    <p:sldId id="261" r:id="rId12"/>
    <p:sldId id="268" r:id="rId13"/>
    <p:sldId id="275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6C60"/>
    <a:srgbClr val="A3887F"/>
    <a:srgbClr val="AA7B6F"/>
    <a:srgbClr val="9D766C"/>
    <a:srgbClr val="888782"/>
    <a:srgbClr val="BB95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64" d="100"/>
          <a:sy n="64" d="100"/>
        </p:scale>
        <p:origin x="978" y="324"/>
      </p:cViewPr>
      <p:guideLst>
        <p:guide orient="horz" pos="2138"/>
        <p:guide pos="72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9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49975" y="724997"/>
            <a:ext cx="6752494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149975" y="3604722"/>
            <a:ext cx="6031524" cy="1500187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2557219"/>
            <a:ext cx="2775284" cy="1807662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#</a:t>
            </a:r>
            <a:endParaRPr lang="zh-CN" altLang="en-US" dirty="0"/>
          </a:p>
        </p:txBody>
      </p:sp>
      <p:sp>
        <p:nvSpPr>
          <p:cNvPr id="12" name="Freeform 5"/>
          <p:cNvSpPr/>
          <p:nvPr userDrawn="1"/>
        </p:nvSpPr>
        <p:spPr bwMode="auto">
          <a:xfrm>
            <a:off x="952834" y="2557219"/>
            <a:ext cx="2662238" cy="1935163"/>
          </a:xfrm>
          <a:custGeom>
            <a:avLst/>
            <a:gdLst>
              <a:gd name="T0" fmla="*/ 614 w 1677"/>
              <a:gd name="T1" fmla="*/ 0 h 1219"/>
              <a:gd name="T2" fmla="*/ 0 w 1677"/>
              <a:gd name="T3" fmla="*/ 0 h 1219"/>
              <a:gd name="T4" fmla="*/ 0 w 1677"/>
              <a:gd name="T5" fmla="*/ 1219 h 1219"/>
              <a:gd name="T6" fmla="*/ 1677 w 1677"/>
              <a:gd name="T7" fmla="*/ 1219 h 1219"/>
              <a:gd name="T8" fmla="*/ 1677 w 1677"/>
              <a:gd name="T9" fmla="*/ 5 h 1219"/>
              <a:gd name="T10" fmla="*/ 1170 w 1677"/>
              <a:gd name="T11" fmla="*/ 5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77" h="1219">
                <a:moveTo>
                  <a:pt x="614" y="0"/>
                </a:moveTo>
                <a:lnTo>
                  <a:pt x="0" y="0"/>
                </a:lnTo>
                <a:lnTo>
                  <a:pt x="0" y="1219"/>
                </a:lnTo>
                <a:lnTo>
                  <a:pt x="1677" y="1219"/>
                </a:lnTo>
                <a:lnTo>
                  <a:pt x="1677" y="5"/>
                </a:lnTo>
                <a:lnTo>
                  <a:pt x="1170" y="5"/>
                </a:lnTo>
              </a:path>
            </a:pathLst>
          </a:custGeom>
          <a:noFill/>
          <a:ln w="30163" cap="flat">
            <a:solidFill>
              <a:schemeClr val="bg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49975" y="724997"/>
            <a:ext cx="6752494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149975" y="3604722"/>
            <a:ext cx="6031524" cy="1500187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2557219"/>
            <a:ext cx="2775284" cy="1807662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#</a:t>
            </a:r>
            <a:endParaRPr lang="zh-CN" altLang="en-US" dirty="0"/>
          </a:p>
        </p:txBody>
      </p:sp>
      <p:sp>
        <p:nvSpPr>
          <p:cNvPr id="9" name="Freeform 5"/>
          <p:cNvSpPr/>
          <p:nvPr userDrawn="1"/>
        </p:nvSpPr>
        <p:spPr bwMode="auto">
          <a:xfrm>
            <a:off x="952835" y="2540838"/>
            <a:ext cx="2662237" cy="1941513"/>
          </a:xfrm>
          <a:custGeom>
            <a:avLst/>
            <a:gdLst>
              <a:gd name="T0" fmla="*/ 344 w 1677"/>
              <a:gd name="T1" fmla="*/ 0 h 1223"/>
              <a:gd name="T2" fmla="*/ 0 w 1677"/>
              <a:gd name="T3" fmla="*/ 0 h 1223"/>
              <a:gd name="T4" fmla="*/ 0 w 1677"/>
              <a:gd name="T5" fmla="*/ 1223 h 1223"/>
              <a:gd name="T6" fmla="*/ 1677 w 1677"/>
              <a:gd name="T7" fmla="*/ 1223 h 1223"/>
              <a:gd name="T8" fmla="*/ 1677 w 1677"/>
              <a:gd name="T9" fmla="*/ 9 h 1223"/>
              <a:gd name="T10" fmla="*/ 1364 w 1677"/>
              <a:gd name="T11" fmla="*/ 9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77" h="1223">
                <a:moveTo>
                  <a:pt x="344" y="0"/>
                </a:moveTo>
                <a:lnTo>
                  <a:pt x="0" y="0"/>
                </a:lnTo>
                <a:lnTo>
                  <a:pt x="0" y="1223"/>
                </a:lnTo>
                <a:lnTo>
                  <a:pt x="1677" y="1223"/>
                </a:lnTo>
                <a:lnTo>
                  <a:pt x="1677" y="9"/>
                </a:lnTo>
                <a:lnTo>
                  <a:pt x="1364" y="9"/>
                </a:lnTo>
              </a:path>
            </a:pathLst>
          </a:custGeom>
          <a:noFill/>
          <a:ln w="30163" cap="flat">
            <a:solidFill>
              <a:schemeClr val="bg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EEE34AE-A437-4F3E-B716-EB508BD9E7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C0DBC202-F902-435E-BE16-4194137ECC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260" y="2242185"/>
            <a:ext cx="5291455" cy="45294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570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ПРОЕКТ-МОБИЛЬНАЯ </a:t>
            </a:r>
            <a:r>
              <a:rPr lang="en-US" alt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AR </a:t>
            </a:r>
            <a:r>
              <a:rPr lang="ru-RU" alt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ИГРА </a:t>
            </a:r>
            <a:r>
              <a:rPr lang="ru-RU" sz="2800" dirty="0"/>
              <a:t>«Казаки на Марсе»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57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570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>
            <a:fillRect/>
          </a:stretch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/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4" name="Прямоугольник 10"/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5" name="Прямоугольник 13"/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6" name="Прямоугольник"/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7" name="Квадрат"/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2" name="Picture 1" descr="photo_5415763880208093698_y"/>
          <p:cNvPicPr>
            <a:picLocks noChangeAspect="1"/>
          </p:cNvPicPr>
          <p:nvPr/>
        </p:nvPicPr>
        <p:blipFill>
          <a:blip r:embed="rId4"/>
          <a:srcRect l="5671"/>
          <a:stretch>
            <a:fillRect/>
          </a:stretch>
        </p:blipFill>
        <p:spPr>
          <a:xfrm>
            <a:off x="8634095" y="333375"/>
            <a:ext cx="3284855" cy="6191250"/>
          </a:xfrm>
          <a:prstGeom prst="rect">
            <a:avLst/>
          </a:prstGeom>
          <a:effectLst>
            <a:outerShdw blurRad="495300" dist="152400" dir="2700000" algn="tl" rotWithShape="0">
              <a:prstClr val="black">
                <a:alpha val="83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431710" y="2888902"/>
            <a:ext cx="2983819" cy="3284568"/>
            <a:chOff x="1880280" y="2256019"/>
            <a:chExt cx="2983819" cy="3284568"/>
          </a:xfrm>
        </p:grpSpPr>
        <p:sp>
          <p:nvSpPr>
            <p:cNvPr id="7" name="Freeform 30"/>
            <p:cNvSpPr/>
            <p:nvPr/>
          </p:nvSpPr>
          <p:spPr bwMode="auto">
            <a:xfrm>
              <a:off x="2673597" y="2256019"/>
              <a:ext cx="1655309" cy="1619787"/>
            </a:xfrm>
            <a:custGeom>
              <a:avLst/>
              <a:gdLst>
                <a:gd name="T0" fmla="*/ 124 w 294"/>
                <a:gd name="T1" fmla="*/ 288 h 288"/>
                <a:gd name="T2" fmla="*/ 113 w 294"/>
                <a:gd name="T3" fmla="*/ 0 h 288"/>
                <a:gd name="T4" fmla="*/ 147 w 294"/>
                <a:gd name="T5" fmla="*/ 283 h 288"/>
                <a:gd name="T6" fmla="*/ 132 w 294"/>
                <a:gd name="T7" fmla="*/ 129 h 288"/>
                <a:gd name="T8" fmla="*/ 124 w 294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288">
                  <a:moveTo>
                    <a:pt x="124" y="288"/>
                  </a:moveTo>
                  <a:cubicBezTo>
                    <a:pt x="124" y="288"/>
                    <a:pt x="0" y="181"/>
                    <a:pt x="113" y="0"/>
                  </a:cubicBezTo>
                  <a:cubicBezTo>
                    <a:pt x="113" y="0"/>
                    <a:pt x="294" y="125"/>
                    <a:pt x="147" y="283"/>
                  </a:cubicBezTo>
                  <a:cubicBezTo>
                    <a:pt x="147" y="283"/>
                    <a:pt x="123" y="177"/>
                    <a:pt x="132" y="129"/>
                  </a:cubicBezTo>
                  <a:cubicBezTo>
                    <a:pt x="132" y="129"/>
                    <a:pt x="104" y="236"/>
                    <a:pt x="124" y="28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8" name="Freeform 31"/>
            <p:cNvSpPr/>
            <p:nvPr/>
          </p:nvSpPr>
          <p:spPr bwMode="auto">
            <a:xfrm>
              <a:off x="1880280" y="2812525"/>
              <a:ext cx="1300093" cy="1399553"/>
            </a:xfrm>
            <a:custGeom>
              <a:avLst/>
              <a:gdLst>
                <a:gd name="T0" fmla="*/ 224 w 231"/>
                <a:gd name="T1" fmla="*/ 205 h 249"/>
                <a:gd name="T2" fmla="*/ 0 w 231"/>
                <a:gd name="T3" fmla="*/ 79 h 249"/>
                <a:gd name="T4" fmla="*/ 231 w 231"/>
                <a:gd name="T5" fmla="*/ 185 h 249"/>
                <a:gd name="T6" fmla="*/ 107 w 231"/>
                <a:gd name="T7" fmla="*/ 125 h 249"/>
                <a:gd name="T8" fmla="*/ 224 w 231"/>
                <a:gd name="T9" fmla="*/ 20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249">
                  <a:moveTo>
                    <a:pt x="224" y="205"/>
                  </a:moveTo>
                  <a:cubicBezTo>
                    <a:pt x="224" y="205"/>
                    <a:pt x="85" y="249"/>
                    <a:pt x="0" y="79"/>
                  </a:cubicBezTo>
                  <a:cubicBezTo>
                    <a:pt x="0" y="79"/>
                    <a:pt x="180" y="0"/>
                    <a:pt x="231" y="185"/>
                  </a:cubicBezTo>
                  <a:cubicBezTo>
                    <a:pt x="231" y="185"/>
                    <a:pt x="140" y="154"/>
                    <a:pt x="107" y="125"/>
                  </a:cubicBezTo>
                  <a:cubicBezTo>
                    <a:pt x="107" y="125"/>
                    <a:pt x="175" y="196"/>
                    <a:pt x="224" y="20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9" name="Freeform 32"/>
            <p:cNvSpPr/>
            <p:nvPr/>
          </p:nvSpPr>
          <p:spPr bwMode="auto">
            <a:xfrm>
              <a:off x="2100514" y="3797658"/>
              <a:ext cx="904618" cy="888041"/>
            </a:xfrm>
            <a:custGeom>
              <a:avLst/>
              <a:gdLst>
                <a:gd name="T0" fmla="*/ 161 w 161"/>
                <a:gd name="T1" fmla="*/ 75 h 158"/>
                <a:gd name="T2" fmla="*/ 0 w 161"/>
                <a:gd name="T3" fmla="*/ 118 h 158"/>
                <a:gd name="T4" fmla="*/ 155 w 161"/>
                <a:gd name="T5" fmla="*/ 62 h 158"/>
                <a:gd name="T6" fmla="*/ 70 w 161"/>
                <a:gd name="T7" fmla="*/ 91 h 158"/>
                <a:gd name="T8" fmla="*/ 161 w 161"/>
                <a:gd name="T9" fmla="*/ 7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58">
                  <a:moveTo>
                    <a:pt x="161" y="75"/>
                  </a:moveTo>
                  <a:cubicBezTo>
                    <a:pt x="161" y="75"/>
                    <a:pt x="116" y="158"/>
                    <a:pt x="0" y="118"/>
                  </a:cubicBezTo>
                  <a:cubicBezTo>
                    <a:pt x="0" y="118"/>
                    <a:pt x="47" y="0"/>
                    <a:pt x="155" y="62"/>
                  </a:cubicBezTo>
                  <a:cubicBezTo>
                    <a:pt x="155" y="62"/>
                    <a:pt x="98" y="89"/>
                    <a:pt x="70" y="91"/>
                  </a:cubicBezTo>
                  <a:cubicBezTo>
                    <a:pt x="70" y="91"/>
                    <a:pt x="134" y="93"/>
                    <a:pt x="161" y="7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" name="Freeform 33"/>
            <p:cNvSpPr/>
            <p:nvPr/>
          </p:nvSpPr>
          <p:spPr bwMode="auto">
            <a:xfrm>
              <a:off x="3945272" y="3965794"/>
              <a:ext cx="648862" cy="686752"/>
            </a:xfrm>
            <a:custGeom>
              <a:avLst/>
              <a:gdLst>
                <a:gd name="T0" fmla="*/ 0 w 115"/>
                <a:gd name="T1" fmla="*/ 39 h 122"/>
                <a:gd name="T2" fmla="*/ 115 w 115"/>
                <a:gd name="T3" fmla="*/ 62 h 122"/>
                <a:gd name="T4" fmla="*/ 0 w 115"/>
                <a:gd name="T5" fmla="*/ 49 h 122"/>
                <a:gd name="T6" fmla="*/ 62 w 115"/>
                <a:gd name="T7" fmla="*/ 57 h 122"/>
                <a:gd name="T8" fmla="*/ 0 w 115"/>
                <a:gd name="T9" fmla="*/ 3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2">
                  <a:moveTo>
                    <a:pt x="0" y="39"/>
                  </a:moveTo>
                  <a:cubicBezTo>
                    <a:pt x="0" y="39"/>
                    <a:pt x="54" y="0"/>
                    <a:pt x="115" y="62"/>
                  </a:cubicBezTo>
                  <a:cubicBezTo>
                    <a:pt x="115" y="62"/>
                    <a:pt x="48" y="122"/>
                    <a:pt x="0" y="49"/>
                  </a:cubicBezTo>
                  <a:cubicBezTo>
                    <a:pt x="0" y="49"/>
                    <a:pt x="44" y="50"/>
                    <a:pt x="62" y="57"/>
                  </a:cubicBezTo>
                  <a:cubicBezTo>
                    <a:pt x="62" y="57"/>
                    <a:pt x="22" y="36"/>
                    <a:pt x="0" y="3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1" name="Freeform 34"/>
            <p:cNvSpPr/>
            <p:nvPr/>
          </p:nvSpPr>
          <p:spPr bwMode="auto">
            <a:xfrm>
              <a:off x="3601896" y="3110907"/>
              <a:ext cx="1136693" cy="1091699"/>
            </a:xfrm>
            <a:custGeom>
              <a:avLst/>
              <a:gdLst>
                <a:gd name="T0" fmla="*/ 0 w 202"/>
                <a:gd name="T1" fmla="*/ 152 h 194"/>
                <a:gd name="T2" fmla="*/ 202 w 202"/>
                <a:gd name="T3" fmla="*/ 0 h 194"/>
                <a:gd name="T4" fmla="*/ 15 w 202"/>
                <a:gd name="T5" fmla="*/ 167 h 194"/>
                <a:gd name="T6" fmla="*/ 118 w 202"/>
                <a:gd name="T7" fmla="*/ 78 h 194"/>
                <a:gd name="T8" fmla="*/ 0 w 202"/>
                <a:gd name="T9" fmla="*/ 15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4">
                  <a:moveTo>
                    <a:pt x="0" y="152"/>
                  </a:moveTo>
                  <a:cubicBezTo>
                    <a:pt x="0" y="152"/>
                    <a:pt x="15" y="9"/>
                    <a:pt x="202" y="0"/>
                  </a:cubicBezTo>
                  <a:cubicBezTo>
                    <a:pt x="202" y="0"/>
                    <a:pt x="202" y="194"/>
                    <a:pt x="15" y="167"/>
                  </a:cubicBezTo>
                  <a:cubicBezTo>
                    <a:pt x="15" y="167"/>
                    <a:pt x="79" y="96"/>
                    <a:pt x="118" y="78"/>
                  </a:cubicBezTo>
                  <a:cubicBezTo>
                    <a:pt x="118" y="78"/>
                    <a:pt x="27" y="112"/>
                    <a:pt x="0" y="15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4" name="任意多边形 13"/>
            <p:cNvSpPr/>
            <p:nvPr/>
          </p:nvSpPr>
          <p:spPr bwMode="auto">
            <a:xfrm>
              <a:off x="2218920" y="3887864"/>
              <a:ext cx="2645179" cy="1652723"/>
            </a:xfrm>
            <a:custGeom>
              <a:avLst/>
              <a:gdLst>
                <a:gd name="connsiteX0" fmla="*/ 1217249 w 2645179"/>
                <a:gd name="connsiteY0" fmla="*/ 227 h 1652723"/>
                <a:gd name="connsiteX1" fmla="*/ 1236894 w 2645179"/>
                <a:gd name="connsiteY1" fmla="*/ 5091 h 1652723"/>
                <a:gd name="connsiteX2" fmla="*/ 1388701 w 2645179"/>
                <a:gd name="connsiteY2" fmla="*/ 347966 h 1652723"/>
                <a:gd name="connsiteX3" fmla="*/ 1585486 w 2645179"/>
                <a:gd name="connsiteY3" fmla="*/ 224306 h 1652723"/>
                <a:gd name="connsiteX4" fmla="*/ 1686690 w 2645179"/>
                <a:gd name="connsiteY4" fmla="*/ 207443 h 1652723"/>
                <a:gd name="connsiteX5" fmla="*/ 1473037 w 2645179"/>
                <a:gd name="connsiteY5" fmla="*/ 634633 h 1652723"/>
                <a:gd name="connsiteX6" fmla="*/ 1479696 w 2645179"/>
                <a:gd name="connsiteY6" fmla="*/ 1331533 h 1652723"/>
                <a:gd name="connsiteX7" fmla="*/ 1483461 w 2645179"/>
                <a:gd name="connsiteY7" fmla="*/ 1351225 h 1652723"/>
                <a:gd name="connsiteX8" fmla="*/ 1586052 w 2645179"/>
                <a:gd name="connsiteY8" fmla="*/ 1353759 h 1652723"/>
                <a:gd name="connsiteX9" fmla="*/ 2645179 w 2645179"/>
                <a:gd name="connsiteY9" fmla="*/ 1573984 h 1652723"/>
                <a:gd name="connsiteX10" fmla="*/ 0 w 2645179"/>
                <a:gd name="connsiteY10" fmla="*/ 1652723 h 1652723"/>
                <a:gd name="connsiteX11" fmla="*/ 1135501 w 2645179"/>
                <a:gd name="connsiteY11" fmla="*/ 1356681 h 1652723"/>
                <a:gd name="connsiteX12" fmla="*/ 1135940 w 2645179"/>
                <a:gd name="connsiteY12" fmla="*/ 1356663 h 1652723"/>
                <a:gd name="connsiteX13" fmla="*/ 1142235 w 2645179"/>
                <a:gd name="connsiteY13" fmla="*/ 1297285 h 1652723"/>
                <a:gd name="connsiteX14" fmla="*/ 1180670 w 2645179"/>
                <a:gd name="connsiteY14" fmla="*/ 775155 h 1652723"/>
                <a:gd name="connsiteX15" fmla="*/ 888303 w 2645179"/>
                <a:gd name="connsiteY15" fmla="*/ 460384 h 1652723"/>
                <a:gd name="connsiteX16" fmla="*/ 837701 w 2645179"/>
                <a:gd name="connsiteY16" fmla="*/ 353587 h 1652723"/>
                <a:gd name="connsiteX17" fmla="*/ 1017619 w 2645179"/>
                <a:gd name="connsiteY17" fmla="*/ 437901 h 1652723"/>
                <a:gd name="connsiteX18" fmla="*/ 832078 w 2645179"/>
                <a:gd name="connsiteY18" fmla="*/ 241169 h 1652723"/>
                <a:gd name="connsiteX19" fmla="*/ 837701 w 2645179"/>
                <a:gd name="connsiteY19" fmla="*/ 151234 h 1652723"/>
                <a:gd name="connsiteX20" fmla="*/ 1073843 w 2645179"/>
                <a:gd name="connsiteY20" fmla="*/ 347966 h 1652723"/>
                <a:gd name="connsiteX21" fmla="*/ 933282 w 2645179"/>
                <a:gd name="connsiteY21" fmla="*/ 55679 h 1652723"/>
                <a:gd name="connsiteX22" fmla="*/ 1051354 w 2645179"/>
                <a:gd name="connsiteY22" fmla="*/ 139992 h 1652723"/>
                <a:gd name="connsiteX23" fmla="*/ 1214405 w 2645179"/>
                <a:gd name="connsiteY23" fmla="*/ 229927 h 1652723"/>
                <a:gd name="connsiteX24" fmla="*/ 1217249 w 2645179"/>
                <a:gd name="connsiteY24" fmla="*/ 227 h 165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45179" h="1652723">
                  <a:moveTo>
                    <a:pt x="1217249" y="227"/>
                  </a:moveTo>
                  <a:cubicBezTo>
                    <a:pt x="1222663" y="-618"/>
                    <a:pt x="1229164" y="875"/>
                    <a:pt x="1236894" y="5091"/>
                  </a:cubicBezTo>
                  <a:cubicBezTo>
                    <a:pt x="1293119" y="33195"/>
                    <a:pt x="1309986" y="331103"/>
                    <a:pt x="1388701" y="347966"/>
                  </a:cubicBezTo>
                  <a:cubicBezTo>
                    <a:pt x="1473037" y="364829"/>
                    <a:pt x="1562996" y="269273"/>
                    <a:pt x="1585486" y="224306"/>
                  </a:cubicBezTo>
                  <a:cubicBezTo>
                    <a:pt x="1607976" y="184960"/>
                    <a:pt x="1675445" y="162476"/>
                    <a:pt x="1686690" y="207443"/>
                  </a:cubicBezTo>
                  <a:cubicBezTo>
                    <a:pt x="1697935" y="258032"/>
                    <a:pt x="1562996" y="319862"/>
                    <a:pt x="1473037" y="634633"/>
                  </a:cubicBezTo>
                  <a:cubicBezTo>
                    <a:pt x="1407325" y="847173"/>
                    <a:pt x="1447912" y="1158014"/>
                    <a:pt x="1479696" y="1331533"/>
                  </a:cubicBezTo>
                  <a:lnTo>
                    <a:pt x="1483461" y="1351225"/>
                  </a:lnTo>
                  <a:lnTo>
                    <a:pt x="1586052" y="1353759"/>
                  </a:lnTo>
                  <a:cubicBezTo>
                    <a:pt x="1905795" y="1372213"/>
                    <a:pt x="2262473" y="1436189"/>
                    <a:pt x="2645179" y="1573984"/>
                  </a:cubicBezTo>
                  <a:cubicBezTo>
                    <a:pt x="2645179" y="1573984"/>
                    <a:pt x="996163" y="1343389"/>
                    <a:pt x="0" y="1652723"/>
                  </a:cubicBezTo>
                  <a:cubicBezTo>
                    <a:pt x="0" y="1652723"/>
                    <a:pt x="435294" y="1406662"/>
                    <a:pt x="1135501" y="1356681"/>
                  </a:cubicBezTo>
                  <a:lnTo>
                    <a:pt x="1135940" y="1356663"/>
                  </a:lnTo>
                  <a:lnTo>
                    <a:pt x="1142235" y="1297285"/>
                  </a:lnTo>
                  <a:cubicBezTo>
                    <a:pt x="1158707" y="1137880"/>
                    <a:pt x="1180670" y="901626"/>
                    <a:pt x="1180670" y="775155"/>
                  </a:cubicBezTo>
                  <a:cubicBezTo>
                    <a:pt x="1175047" y="572803"/>
                    <a:pt x="972639" y="516593"/>
                    <a:pt x="888303" y="460384"/>
                  </a:cubicBezTo>
                  <a:cubicBezTo>
                    <a:pt x="809588" y="409796"/>
                    <a:pt x="792721" y="347966"/>
                    <a:pt x="837701" y="353587"/>
                  </a:cubicBezTo>
                  <a:cubicBezTo>
                    <a:pt x="882680" y="353587"/>
                    <a:pt x="1011996" y="460384"/>
                    <a:pt x="1017619" y="437901"/>
                  </a:cubicBezTo>
                  <a:cubicBezTo>
                    <a:pt x="1028864" y="421038"/>
                    <a:pt x="877058" y="308620"/>
                    <a:pt x="832078" y="241169"/>
                  </a:cubicBezTo>
                  <a:cubicBezTo>
                    <a:pt x="781476" y="173718"/>
                    <a:pt x="815211" y="156855"/>
                    <a:pt x="837701" y="151234"/>
                  </a:cubicBezTo>
                  <a:cubicBezTo>
                    <a:pt x="860190" y="145613"/>
                    <a:pt x="1056976" y="359208"/>
                    <a:pt x="1073843" y="347966"/>
                  </a:cubicBezTo>
                  <a:cubicBezTo>
                    <a:pt x="1085088" y="336724"/>
                    <a:pt x="927660" y="78162"/>
                    <a:pt x="933282" y="55679"/>
                  </a:cubicBezTo>
                  <a:cubicBezTo>
                    <a:pt x="944527" y="38816"/>
                    <a:pt x="983884" y="-6151"/>
                    <a:pt x="1051354" y="139992"/>
                  </a:cubicBezTo>
                  <a:cubicBezTo>
                    <a:pt x="1118823" y="280515"/>
                    <a:pt x="1231272" y="347966"/>
                    <a:pt x="1214405" y="229927"/>
                  </a:cubicBezTo>
                  <a:cubicBezTo>
                    <a:pt x="1194726" y="126643"/>
                    <a:pt x="1179352" y="6145"/>
                    <a:pt x="1217249" y="227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122420" y="268605"/>
            <a:ext cx="542544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36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Актуальность</a:t>
            </a:r>
            <a:endParaRPr lang="ru-RU" altLang="en-US" sz="36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44020" y="3245652"/>
            <a:ext cx="29652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>
                <a:solidFill>
                  <a:schemeClr val="bg1"/>
                </a:solidFill>
                <a:sym typeface="+mn-ea"/>
              </a:rPr>
              <a:t>Технологический прогресс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43800" y="2600325"/>
            <a:ext cx="434022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/>
                </a:solidFill>
                <a:sym typeface="+mn-ea"/>
              </a:rPr>
              <a:t>Образование и развитие</a:t>
            </a:r>
            <a:endParaRPr lang="en-US" sz="2400">
              <a:solidFill>
                <a:schemeClr val="bg1"/>
              </a:solidFill>
              <a:sym typeface="+mn-ea"/>
            </a:endParaRPr>
          </a:p>
          <a:p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2400">
                <a:solidFill>
                  <a:schemeClr val="bg1"/>
                </a:solidFill>
                <a:sym typeface="+mn-ea"/>
              </a:rPr>
              <a:t>Цифровизация образования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24" name="Group 15"/>
          <p:cNvGrpSpPr>
            <a:grpSpLocks noChangeAspect="1"/>
          </p:cNvGrpSpPr>
          <p:nvPr/>
        </p:nvGrpSpPr>
        <p:grpSpPr bwMode="auto">
          <a:xfrm>
            <a:off x="7289891" y="2370337"/>
            <a:ext cx="325929" cy="301040"/>
            <a:chOff x="3566" y="1905"/>
            <a:chExt cx="550" cy="508"/>
          </a:xfrm>
          <a:solidFill>
            <a:schemeClr val="bg1"/>
          </a:solidFill>
        </p:grpSpPr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3566" y="1905"/>
              <a:ext cx="550" cy="266"/>
            </a:xfrm>
            <a:custGeom>
              <a:avLst/>
              <a:gdLst>
                <a:gd name="T0" fmla="*/ 275 w 550"/>
                <a:gd name="T1" fmla="*/ 266 h 266"/>
                <a:gd name="T2" fmla="*/ 550 w 550"/>
                <a:gd name="T3" fmla="*/ 132 h 266"/>
                <a:gd name="T4" fmla="*/ 275 w 550"/>
                <a:gd name="T5" fmla="*/ 0 h 266"/>
                <a:gd name="T6" fmla="*/ 275 w 550"/>
                <a:gd name="T7" fmla="*/ 0 h 266"/>
                <a:gd name="T8" fmla="*/ 0 w 550"/>
                <a:gd name="T9" fmla="*/ 132 h 266"/>
                <a:gd name="T10" fmla="*/ 275 w 550"/>
                <a:gd name="T11" fmla="*/ 266 h 266"/>
                <a:gd name="T12" fmla="*/ 275 w 550"/>
                <a:gd name="T13" fmla="*/ 266 h 266"/>
                <a:gd name="T14" fmla="*/ 275 w 550"/>
                <a:gd name="T15" fmla="*/ 17 h 266"/>
                <a:gd name="T16" fmla="*/ 514 w 550"/>
                <a:gd name="T17" fmla="*/ 132 h 266"/>
                <a:gd name="T18" fmla="*/ 275 w 550"/>
                <a:gd name="T19" fmla="*/ 249 h 266"/>
                <a:gd name="T20" fmla="*/ 39 w 550"/>
                <a:gd name="T21" fmla="*/ 132 h 266"/>
                <a:gd name="T22" fmla="*/ 275 w 550"/>
                <a:gd name="T23" fmla="*/ 1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266">
                  <a:moveTo>
                    <a:pt x="275" y="266"/>
                  </a:moveTo>
                  <a:lnTo>
                    <a:pt x="550" y="132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0" y="132"/>
                  </a:lnTo>
                  <a:lnTo>
                    <a:pt x="275" y="266"/>
                  </a:lnTo>
                  <a:lnTo>
                    <a:pt x="275" y="266"/>
                  </a:lnTo>
                  <a:close/>
                  <a:moveTo>
                    <a:pt x="275" y="17"/>
                  </a:moveTo>
                  <a:lnTo>
                    <a:pt x="514" y="132"/>
                  </a:lnTo>
                  <a:lnTo>
                    <a:pt x="275" y="249"/>
                  </a:lnTo>
                  <a:lnTo>
                    <a:pt x="39" y="132"/>
                  </a:lnTo>
                  <a:lnTo>
                    <a:pt x="2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3566" y="2223"/>
              <a:ext cx="550" cy="190"/>
            </a:xfrm>
            <a:custGeom>
              <a:avLst/>
              <a:gdLst>
                <a:gd name="T0" fmla="*/ 426 w 550"/>
                <a:gd name="T1" fmla="*/ 15 h 190"/>
                <a:gd name="T2" fmla="*/ 514 w 550"/>
                <a:gd name="T3" fmla="*/ 58 h 190"/>
                <a:gd name="T4" fmla="*/ 275 w 550"/>
                <a:gd name="T5" fmla="*/ 173 h 190"/>
                <a:gd name="T6" fmla="*/ 39 w 550"/>
                <a:gd name="T7" fmla="*/ 58 h 190"/>
                <a:gd name="T8" fmla="*/ 125 w 550"/>
                <a:gd name="T9" fmla="*/ 15 h 190"/>
                <a:gd name="T10" fmla="*/ 115 w 550"/>
                <a:gd name="T11" fmla="*/ 0 h 190"/>
                <a:gd name="T12" fmla="*/ 0 w 550"/>
                <a:gd name="T13" fmla="*/ 58 h 190"/>
                <a:gd name="T14" fmla="*/ 275 w 550"/>
                <a:gd name="T15" fmla="*/ 190 h 190"/>
                <a:gd name="T16" fmla="*/ 275 w 550"/>
                <a:gd name="T17" fmla="*/ 190 h 190"/>
                <a:gd name="T18" fmla="*/ 550 w 550"/>
                <a:gd name="T19" fmla="*/ 58 h 190"/>
                <a:gd name="T20" fmla="*/ 435 w 550"/>
                <a:gd name="T21" fmla="*/ 0 h 190"/>
                <a:gd name="T22" fmla="*/ 426 w 550"/>
                <a:gd name="T23" fmla="*/ 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190">
                  <a:moveTo>
                    <a:pt x="426" y="15"/>
                  </a:moveTo>
                  <a:lnTo>
                    <a:pt x="514" y="58"/>
                  </a:lnTo>
                  <a:lnTo>
                    <a:pt x="275" y="173"/>
                  </a:lnTo>
                  <a:lnTo>
                    <a:pt x="39" y="58"/>
                  </a:lnTo>
                  <a:lnTo>
                    <a:pt x="125" y="15"/>
                  </a:lnTo>
                  <a:lnTo>
                    <a:pt x="115" y="0"/>
                  </a:lnTo>
                  <a:lnTo>
                    <a:pt x="0" y="58"/>
                  </a:lnTo>
                  <a:lnTo>
                    <a:pt x="275" y="190"/>
                  </a:lnTo>
                  <a:lnTo>
                    <a:pt x="275" y="190"/>
                  </a:lnTo>
                  <a:lnTo>
                    <a:pt x="550" y="58"/>
                  </a:lnTo>
                  <a:lnTo>
                    <a:pt x="435" y="0"/>
                  </a:lnTo>
                  <a:lnTo>
                    <a:pt x="426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3566" y="2106"/>
              <a:ext cx="550" cy="187"/>
            </a:xfrm>
            <a:custGeom>
              <a:avLst/>
              <a:gdLst>
                <a:gd name="T0" fmla="*/ 426 w 550"/>
                <a:gd name="T1" fmla="*/ 12 h 187"/>
                <a:gd name="T2" fmla="*/ 514 w 550"/>
                <a:gd name="T3" fmla="*/ 55 h 187"/>
                <a:gd name="T4" fmla="*/ 275 w 550"/>
                <a:gd name="T5" fmla="*/ 170 h 187"/>
                <a:gd name="T6" fmla="*/ 39 w 550"/>
                <a:gd name="T7" fmla="*/ 55 h 187"/>
                <a:gd name="T8" fmla="*/ 125 w 550"/>
                <a:gd name="T9" fmla="*/ 12 h 187"/>
                <a:gd name="T10" fmla="*/ 115 w 550"/>
                <a:gd name="T11" fmla="*/ 0 h 187"/>
                <a:gd name="T12" fmla="*/ 0 w 550"/>
                <a:gd name="T13" fmla="*/ 55 h 187"/>
                <a:gd name="T14" fmla="*/ 275 w 550"/>
                <a:gd name="T15" fmla="*/ 187 h 187"/>
                <a:gd name="T16" fmla="*/ 275 w 550"/>
                <a:gd name="T17" fmla="*/ 187 h 187"/>
                <a:gd name="T18" fmla="*/ 550 w 550"/>
                <a:gd name="T19" fmla="*/ 55 h 187"/>
                <a:gd name="T20" fmla="*/ 435 w 550"/>
                <a:gd name="T21" fmla="*/ 0 h 187"/>
                <a:gd name="T22" fmla="*/ 426 w 550"/>
                <a:gd name="T23" fmla="*/ 1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187">
                  <a:moveTo>
                    <a:pt x="426" y="12"/>
                  </a:moveTo>
                  <a:lnTo>
                    <a:pt x="514" y="55"/>
                  </a:lnTo>
                  <a:lnTo>
                    <a:pt x="275" y="170"/>
                  </a:lnTo>
                  <a:lnTo>
                    <a:pt x="39" y="55"/>
                  </a:lnTo>
                  <a:lnTo>
                    <a:pt x="125" y="12"/>
                  </a:lnTo>
                  <a:lnTo>
                    <a:pt x="115" y="0"/>
                  </a:lnTo>
                  <a:lnTo>
                    <a:pt x="0" y="55"/>
                  </a:lnTo>
                  <a:lnTo>
                    <a:pt x="275" y="187"/>
                  </a:lnTo>
                  <a:lnTo>
                    <a:pt x="275" y="187"/>
                  </a:lnTo>
                  <a:lnTo>
                    <a:pt x="550" y="55"/>
                  </a:lnTo>
                  <a:lnTo>
                    <a:pt x="435" y="0"/>
                  </a:lnTo>
                  <a:lnTo>
                    <a:pt x="42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>
            <a:off x="7886917" y="4487474"/>
            <a:ext cx="315416" cy="214483"/>
          </a:xfrm>
          <a:custGeom>
            <a:avLst/>
            <a:gdLst/>
            <a:ahLst/>
            <a:cxnLst/>
            <a:rect l="l" t="t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29" name="Group 21"/>
          <p:cNvGrpSpPr>
            <a:grpSpLocks noChangeAspect="1"/>
          </p:cNvGrpSpPr>
          <p:nvPr/>
        </p:nvGrpSpPr>
        <p:grpSpPr bwMode="auto">
          <a:xfrm>
            <a:off x="3742538" y="3048516"/>
            <a:ext cx="292886" cy="285887"/>
            <a:chOff x="3560" y="1897"/>
            <a:chExt cx="544" cy="531"/>
          </a:xfrm>
          <a:solidFill>
            <a:schemeClr val="bg1"/>
          </a:solidFill>
        </p:grpSpPr>
        <p:sp>
          <p:nvSpPr>
            <p:cNvPr id="30" name="Freeform 22"/>
            <p:cNvSpPr>
              <a:spLocks noEditPoints="1"/>
            </p:cNvSpPr>
            <p:nvPr/>
          </p:nvSpPr>
          <p:spPr bwMode="auto">
            <a:xfrm>
              <a:off x="3600" y="1928"/>
              <a:ext cx="480" cy="500"/>
            </a:xfrm>
            <a:custGeom>
              <a:avLst/>
              <a:gdLst>
                <a:gd name="T0" fmla="*/ 200 w 200"/>
                <a:gd name="T1" fmla="*/ 100 h 209"/>
                <a:gd name="T2" fmla="*/ 100 w 200"/>
                <a:gd name="T3" fmla="*/ 0 h 209"/>
                <a:gd name="T4" fmla="*/ 0 w 200"/>
                <a:gd name="T5" fmla="*/ 100 h 209"/>
                <a:gd name="T6" fmla="*/ 38 w 200"/>
                <a:gd name="T7" fmla="*/ 179 h 209"/>
                <a:gd name="T8" fmla="*/ 14 w 200"/>
                <a:gd name="T9" fmla="*/ 203 h 209"/>
                <a:gd name="T10" fmla="*/ 14 w 200"/>
                <a:gd name="T11" fmla="*/ 208 h 209"/>
                <a:gd name="T12" fmla="*/ 16 w 200"/>
                <a:gd name="T13" fmla="*/ 209 h 209"/>
                <a:gd name="T14" fmla="*/ 19 w 200"/>
                <a:gd name="T15" fmla="*/ 208 h 209"/>
                <a:gd name="T16" fmla="*/ 44 w 200"/>
                <a:gd name="T17" fmla="*/ 183 h 209"/>
                <a:gd name="T18" fmla="*/ 100 w 200"/>
                <a:gd name="T19" fmla="*/ 200 h 209"/>
                <a:gd name="T20" fmla="*/ 158 w 200"/>
                <a:gd name="T21" fmla="*/ 181 h 209"/>
                <a:gd name="T22" fmla="*/ 185 w 200"/>
                <a:gd name="T23" fmla="*/ 208 h 209"/>
                <a:gd name="T24" fmla="*/ 188 w 200"/>
                <a:gd name="T25" fmla="*/ 209 h 209"/>
                <a:gd name="T26" fmla="*/ 190 w 200"/>
                <a:gd name="T27" fmla="*/ 208 h 209"/>
                <a:gd name="T28" fmla="*/ 190 w 200"/>
                <a:gd name="T29" fmla="*/ 203 h 209"/>
                <a:gd name="T30" fmla="*/ 164 w 200"/>
                <a:gd name="T31" fmla="*/ 177 h 209"/>
                <a:gd name="T32" fmla="*/ 200 w 200"/>
                <a:gd name="T33" fmla="*/ 100 h 209"/>
                <a:gd name="T34" fmla="*/ 100 w 200"/>
                <a:gd name="T35" fmla="*/ 193 h 209"/>
                <a:gd name="T36" fmla="*/ 7 w 200"/>
                <a:gd name="T37" fmla="*/ 100 h 209"/>
                <a:gd name="T38" fmla="*/ 100 w 200"/>
                <a:gd name="T39" fmla="*/ 7 h 209"/>
                <a:gd name="T40" fmla="*/ 192 w 200"/>
                <a:gd name="T41" fmla="*/ 100 h 209"/>
                <a:gd name="T42" fmla="*/ 100 w 200"/>
                <a:gd name="T43" fmla="*/ 1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209">
                  <a:moveTo>
                    <a:pt x="200" y="100"/>
                  </a:moveTo>
                  <a:cubicBezTo>
                    <a:pt x="200" y="45"/>
                    <a:pt x="155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32"/>
                    <a:pt x="15" y="160"/>
                    <a:pt x="38" y="179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3" y="205"/>
                    <a:pt x="13" y="207"/>
                    <a:pt x="14" y="208"/>
                  </a:cubicBezTo>
                  <a:cubicBezTo>
                    <a:pt x="15" y="209"/>
                    <a:pt x="16" y="209"/>
                    <a:pt x="16" y="209"/>
                  </a:cubicBezTo>
                  <a:cubicBezTo>
                    <a:pt x="17" y="209"/>
                    <a:pt x="18" y="209"/>
                    <a:pt x="19" y="208"/>
                  </a:cubicBezTo>
                  <a:cubicBezTo>
                    <a:pt x="44" y="183"/>
                    <a:pt x="44" y="183"/>
                    <a:pt x="44" y="183"/>
                  </a:cubicBezTo>
                  <a:cubicBezTo>
                    <a:pt x="60" y="194"/>
                    <a:pt x="79" y="200"/>
                    <a:pt x="100" y="200"/>
                  </a:cubicBezTo>
                  <a:cubicBezTo>
                    <a:pt x="121" y="200"/>
                    <a:pt x="142" y="193"/>
                    <a:pt x="158" y="181"/>
                  </a:cubicBezTo>
                  <a:cubicBezTo>
                    <a:pt x="185" y="208"/>
                    <a:pt x="185" y="208"/>
                    <a:pt x="185" y="208"/>
                  </a:cubicBezTo>
                  <a:cubicBezTo>
                    <a:pt x="186" y="209"/>
                    <a:pt x="187" y="209"/>
                    <a:pt x="188" y="209"/>
                  </a:cubicBezTo>
                  <a:cubicBezTo>
                    <a:pt x="189" y="209"/>
                    <a:pt x="190" y="209"/>
                    <a:pt x="190" y="208"/>
                  </a:cubicBezTo>
                  <a:cubicBezTo>
                    <a:pt x="192" y="207"/>
                    <a:pt x="192" y="205"/>
                    <a:pt x="190" y="203"/>
                  </a:cubicBezTo>
                  <a:cubicBezTo>
                    <a:pt x="164" y="177"/>
                    <a:pt x="164" y="177"/>
                    <a:pt x="164" y="177"/>
                  </a:cubicBezTo>
                  <a:cubicBezTo>
                    <a:pt x="186" y="158"/>
                    <a:pt x="200" y="131"/>
                    <a:pt x="200" y="100"/>
                  </a:cubicBezTo>
                  <a:close/>
                  <a:moveTo>
                    <a:pt x="100" y="193"/>
                  </a:moveTo>
                  <a:cubicBezTo>
                    <a:pt x="48" y="193"/>
                    <a:pt x="7" y="151"/>
                    <a:pt x="7" y="100"/>
                  </a:cubicBezTo>
                  <a:cubicBezTo>
                    <a:pt x="7" y="49"/>
                    <a:pt x="48" y="7"/>
                    <a:pt x="100" y="7"/>
                  </a:cubicBezTo>
                  <a:cubicBezTo>
                    <a:pt x="151" y="7"/>
                    <a:pt x="192" y="49"/>
                    <a:pt x="192" y="100"/>
                  </a:cubicBezTo>
                  <a:cubicBezTo>
                    <a:pt x="192" y="151"/>
                    <a:pt x="151" y="193"/>
                    <a:pt x="100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3560" y="1897"/>
              <a:ext cx="184" cy="172"/>
            </a:xfrm>
            <a:custGeom>
              <a:avLst/>
              <a:gdLst>
                <a:gd name="T0" fmla="*/ 19 w 77"/>
                <a:gd name="T1" fmla="*/ 72 h 72"/>
                <a:gd name="T2" fmla="*/ 20 w 77"/>
                <a:gd name="T3" fmla="*/ 72 h 72"/>
                <a:gd name="T4" fmla="*/ 23 w 77"/>
                <a:gd name="T5" fmla="*/ 70 h 72"/>
                <a:gd name="T6" fmla="*/ 43 w 77"/>
                <a:gd name="T7" fmla="*/ 37 h 72"/>
                <a:gd name="T8" fmla="*/ 74 w 77"/>
                <a:gd name="T9" fmla="*/ 18 h 72"/>
                <a:gd name="T10" fmla="*/ 77 w 77"/>
                <a:gd name="T11" fmla="*/ 15 h 72"/>
                <a:gd name="T12" fmla="*/ 76 w 77"/>
                <a:gd name="T13" fmla="*/ 12 h 72"/>
                <a:gd name="T14" fmla="*/ 46 w 77"/>
                <a:gd name="T15" fmla="*/ 0 h 72"/>
                <a:gd name="T16" fmla="*/ 17 w 77"/>
                <a:gd name="T17" fmla="*/ 12 h 72"/>
                <a:gd name="T18" fmla="*/ 17 w 77"/>
                <a:gd name="T19" fmla="*/ 71 h 72"/>
                <a:gd name="T20" fmla="*/ 19 w 77"/>
                <a:gd name="T21" fmla="*/ 72 h 72"/>
                <a:gd name="T22" fmla="*/ 22 w 77"/>
                <a:gd name="T23" fmla="*/ 17 h 72"/>
                <a:gd name="T24" fmla="*/ 46 w 77"/>
                <a:gd name="T25" fmla="*/ 7 h 72"/>
                <a:gd name="T26" fmla="*/ 66 w 77"/>
                <a:gd name="T27" fmla="*/ 13 h 72"/>
                <a:gd name="T28" fmla="*/ 38 w 77"/>
                <a:gd name="T29" fmla="*/ 31 h 72"/>
                <a:gd name="T30" fmla="*/ 18 w 77"/>
                <a:gd name="T31" fmla="*/ 62 h 72"/>
                <a:gd name="T32" fmla="*/ 22 w 77"/>
                <a:gd name="T3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72">
                  <a:moveTo>
                    <a:pt x="19" y="72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21" y="72"/>
                    <a:pt x="22" y="71"/>
                    <a:pt x="23" y="70"/>
                  </a:cubicBezTo>
                  <a:cubicBezTo>
                    <a:pt x="23" y="70"/>
                    <a:pt x="30" y="50"/>
                    <a:pt x="43" y="37"/>
                  </a:cubicBezTo>
                  <a:cubicBezTo>
                    <a:pt x="56" y="23"/>
                    <a:pt x="74" y="18"/>
                    <a:pt x="74" y="18"/>
                  </a:cubicBezTo>
                  <a:cubicBezTo>
                    <a:pt x="76" y="18"/>
                    <a:pt x="77" y="17"/>
                    <a:pt x="77" y="15"/>
                  </a:cubicBezTo>
                  <a:cubicBezTo>
                    <a:pt x="77" y="14"/>
                    <a:pt x="77" y="13"/>
                    <a:pt x="76" y="12"/>
                  </a:cubicBezTo>
                  <a:cubicBezTo>
                    <a:pt x="68" y="4"/>
                    <a:pt x="58" y="0"/>
                    <a:pt x="46" y="0"/>
                  </a:cubicBezTo>
                  <a:cubicBezTo>
                    <a:pt x="35" y="0"/>
                    <a:pt x="25" y="4"/>
                    <a:pt x="17" y="12"/>
                  </a:cubicBezTo>
                  <a:cubicBezTo>
                    <a:pt x="0" y="28"/>
                    <a:pt x="0" y="55"/>
                    <a:pt x="17" y="71"/>
                  </a:cubicBezTo>
                  <a:cubicBezTo>
                    <a:pt x="17" y="72"/>
                    <a:pt x="18" y="72"/>
                    <a:pt x="19" y="72"/>
                  </a:cubicBezTo>
                  <a:close/>
                  <a:moveTo>
                    <a:pt x="22" y="17"/>
                  </a:moveTo>
                  <a:cubicBezTo>
                    <a:pt x="28" y="10"/>
                    <a:pt x="37" y="7"/>
                    <a:pt x="46" y="7"/>
                  </a:cubicBezTo>
                  <a:cubicBezTo>
                    <a:pt x="54" y="7"/>
                    <a:pt x="61" y="9"/>
                    <a:pt x="66" y="13"/>
                  </a:cubicBezTo>
                  <a:cubicBezTo>
                    <a:pt x="59" y="16"/>
                    <a:pt x="48" y="22"/>
                    <a:pt x="38" y="31"/>
                  </a:cubicBezTo>
                  <a:cubicBezTo>
                    <a:pt x="28" y="41"/>
                    <a:pt x="21" y="54"/>
                    <a:pt x="18" y="62"/>
                  </a:cubicBezTo>
                  <a:cubicBezTo>
                    <a:pt x="8" y="48"/>
                    <a:pt x="10" y="29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2" name="Freeform 24"/>
            <p:cNvSpPr>
              <a:spLocks noEditPoints="1"/>
            </p:cNvSpPr>
            <p:nvPr/>
          </p:nvSpPr>
          <p:spPr bwMode="auto">
            <a:xfrm>
              <a:off x="3931" y="1897"/>
              <a:ext cx="173" cy="172"/>
            </a:xfrm>
            <a:custGeom>
              <a:avLst/>
              <a:gdLst>
                <a:gd name="T0" fmla="*/ 2 w 72"/>
                <a:gd name="T1" fmla="*/ 18 h 72"/>
                <a:gd name="T2" fmla="*/ 34 w 72"/>
                <a:gd name="T3" fmla="*/ 37 h 72"/>
                <a:gd name="T4" fmla="*/ 54 w 72"/>
                <a:gd name="T5" fmla="*/ 70 h 72"/>
                <a:gd name="T6" fmla="*/ 57 w 72"/>
                <a:gd name="T7" fmla="*/ 72 h 72"/>
                <a:gd name="T8" fmla="*/ 58 w 72"/>
                <a:gd name="T9" fmla="*/ 72 h 72"/>
                <a:gd name="T10" fmla="*/ 60 w 72"/>
                <a:gd name="T11" fmla="*/ 71 h 72"/>
                <a:gd name="T12" fmla="*/ 72 w 72"/>
                <a:gd name="T13" fmla="*/ 42 h 72"/>
                <a:gd name="T14" fmla="*/ 60 w 72"/>
                <a:gd name="T15" fmla="*/ 12 h 72"/>
                <a:gd name="T16" fmla="*/ 31 w 72"/>
                <a:gd name="T17" fmla="*/ 0 h 72"/>
                <a:gd name="T18" fmla="*/ 1 w 72"/>
                <a:gd name="T19" fmla="*/ 12 h 72"/>
                <a:gd name="T20" fmla="*/ 0 w 72"/>
                <a:gd name="T21" fmla="*/ 15 h 72"/>
                <a:gd name="T22" fmla="*/ 2 w 72"/>
                <a:gd name="T23" fmla="*/ 18 h 72"/>
                <a:gd name="T24" fmla="*/ 31 w 72"/>
                <a:gd name="T25" fmla="*/ 7 h 72"/>
                <a:gd name="T26" fmla="*/ 55 w 72"/>
                <a:gd name="T27" fmla="*/ 17 h 72"/>
                <a:gd name="T28" fmla="*/ 65 w 72"/>
                <a:gd name="T29" fmla="*/ 42 h 72"/>
                <a:gd name="T30" fmla="*/ 59 w 72"/>
                <a:gd name="T31" fmla="*/ 62 h 72"/>
                <a:gd name="T32" fmla="*/ 39 w 72"/>
                <a:gd name="T33" fmla="*/ 31 h 72"/>
                <a:gd name="T34" fmla="*/ 11 w 72"/>
                <a:gd name="T35" fmla="*/ 13 h 72"/>
                <a:gd name="T36" fmla="*/ 31 w 72"/>
                <a:gd name="T37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2">
                  <a:moveTo>
                    <a:pt x="2" y="18"/>
                  </a:moveTo>
                  <a:cubicBezTo>
                    <a:pt x="3" y="18"/>
                    <a:pt x="21" y="23"/>
                    <a:pt x="34" y="37"/>
                  </a:cubicBezTo>
                  <a:cubicBezTo>
                    <a:pt x="47" y="50"/>
                    <a:pt x="54" y="70"/>
                    <a:pt x="54" y="70"/>
                  </a:cubicBezTo>
                  <a:cubicBezTo>
                    <a:pt x="55" y="71"/>
                    <a:pt x="56" y="72"/>
                    <a:pt x="57" y="72"/>
                  </a:cubicBezTo>
                  <a:cubicBezTo>
                    <a:pt x="57" y="72"/>
                    <a:pt x="57" y="72"/>
                    <a:pt x="58" y="72"/>
                  </a:cubicBezTo>
                  <a:cubicBezTo>
                    <a:pt x="59" y="72"/>
                    <a:pt x="60" y="72"/>
                    <a:pt x="60" y="71"/>
                  </a:cubicBezTo>
                  <a:cubicBezTo>
                    <a:pt x="68" y="63"/>
                    <a:pt x="72" y="53"/>
                    <a:pt x="72" y="42"/>
                  </a:cubicBezTo>
                  <a:cubicBezTo>
                    <a:pt x="72" y="30"/>
                    <a:pt x="68" y="20"/>
                    <a:pt x="60" y="12"/>
                  </a:cubicBezTo>
                  <a:cubicBezTo>
                    <a:pt x="52" y="4"/>
                    <a:pt x="42" y="0"/>
                    <a:pt x="31" y="0"/>
                  </a:cubicBezTo>
                  <a:cubicBezTo>
                    <a:pt x="19" y="0"/>
                    <a:pt x="9" y="4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1" y="18"/>
                    <a:pt x="2" y="18"/>
                  </a:cubicBezTo>
                  <a:close/>
                  <a:moveTo>
                    <a:pt x="31" y="7"/>
                  </a:moveTo>
                  <a:cubicBezTo>
                    <a:pt x="40" y="7"/>
                    <a:pt x="49" y="10"/>
                    <a:pt x="55" y="17"/>
                  </a:cubicBezTo>
                  <a:cubicBezTo>
                    <a:pt x="62" y="24"/>
                    <a:pt x="65" y="32"/>
                    <a:pt x="65" y="42"/>
                  </a:cubicBezTo>
                  <a:cubicBezTo>
                    <a:pt x="65" y="49"/>
                    <a:pt x="63" y="56"/>
                    <a:pt x="59" y="62"/>
                  </a:cubicBezTo>
                  <a:cubicBezTo>
                    <a:pt x="56" y="54"/>
                    <a:pt x="49" y="41"/>
                    <a:pt x="39" y="31"/>
                  </a:cubicBezTo>
                  <a:cubicBezTo>
                    <a:pt x="29" y="22"/>
                    <a:pt x="18" y="16"/>
                    <a:pt x="11" y="13"/>
                  </a:cubicBezTo>
                  <a:cubicBezTo>
                    <a:pt x="16" y="9"/>
                    <a:pt x="23" y="7"/>
                    <a:pt x="3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3" name="Freeform 25"/>
            <p:cNvSpPr/>
            <p:nvPr/>
          </p:nvSpPr>
          <p:spPr bwMode="auto">
            <a:xfrm>
              <a:off x="3684" y="1992"/>
              <a:ext cx="166" cy="185"/>
            </a:xfrm>
            <a:custGeom>
              <a:avLst/>
              <a:gdLst>
                <a:gd name="T0" fmla="*/ 66 w 69"/>
                <a:gd name="T1" fmla="*/ 0 h 77"/>
                <a:gd name="T2" fmla="*/ 62 w 69"/>
                <a:gd name="T3" fmla="*/ 4 h 77"/>
                <a:gd name="T4" fmla="*/ 62 w 69"/>
                <a:gd name="T5" fmla="*/ 69 h 77"/>
                <a:gd name="T6" fmla="*/ 3 w 69"/>
                <a:gd name="T7" fmla="*/ 69 h 77"/>
                <a:gd name="T8" fmla="*/ 0 w 69"/>
                <a:gd name="T9" fmla="*/ 73 h 77"/>
                <a:gd name="T10" fmla="*/ 3 w 69"/>
                <a:gd name="T11" fmla="*/ 77 h 77"/>
                <a:gd name="T12" fmla="*/ 66 w 69"/>
                <a:gd name="T13" fmla="*/ 77 h 77"/>
                <a:gd name="T14" fmla="*/ 69 w 69"/>
                <a:gd name="T15" fmla="*/ 73 h 77"/>
                <a:gd name="T16" fmla="*/ 69 w 69"/>
                <a:gd name="T17" fmla="*/ 4 h 77"/>
                <a:gd name="T18" fmla="*/ 66 w 69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7">
                  <a:moveTo>
                    <a:pt x="66" y="0"/>
                  </a:moveTo>
                  <a:cubicBezTo>
                    <a:pt x="64" y="0"/>
                    <a:pt x="62" y="2"/>
                    <a:pt x="62" y="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9"/>
                    <a:pt x="0" y="71"/>
                    <a:pt x="0" y="73"/>
                  </a:cubicBezTo>
                  <a:cubicBezTo>
                    <a:pt x="0" y="75"/>
                    <a:pt x="1" y="77"/>
                    <a:pt x="3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8" y="77"/>
                    <a:pt x="69" y="75"/>
                    <a:pt x="69" y="73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8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876847" y="4959039"/>
            <a:ext cx="29652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>
                <a:solidFill>
                  <a:schemeClr val="bg1"/>
                </a:solidFill>
                <a:sym typeface="+mn-ea"/>
              </a:rPr>
              <a:t> Популяризация науки и космоса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85918" y="4707310"/>
            <a:ext cx="331401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/>
                </a:solidFill>
                <a:sym typeface="+mn-ea"/>
              </a:rPr>
              <a:t>Командная работа и лидерство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38" name="Group 8"/>
          <p:cNvGrpSpPr>
            <a:grpSpLocks noChangeAspect="1"/>
          </p:cNvGrpSpPr>
          <p:nvPr/>
        </p:nvGrpSpPr>
        <p:grpSpPr bwMode="auto">
          <a:xfrm>
            <a:off x="3736362" y="4707452"/>
            <a:ext cx="285043" cy="366085"/>
            <a:chOff x="3637" y="1896"/>
            <a:chExt cx="408" cy="524"/>
          </a:xfrm>
          <a:solidFill>
            <a:schemeClr val="bg1"/>
          </a:solidFill>
        </p:grpSpPr>
        <p:sp>
          <p:nvSpPr>
            <p:cNvPr id="39" name="Freeform 9"/>
            <p:cNvSpPr>
              <a:spLocks noEditPoints="1"/>
            </p:cNvSpPr>
            <p:nvPr/>
          </p:nvSpPr>
          <p:spPr bwMode="auto">
            <a:xfrm>
              <a:off x="3637" y="1896"/>
              <a:ext cx="408" cy="524"/>
            </a:xfrm>
            <a:custGeom>
              <a:avLst/>
              <a:gdLst>
                <a:gd name="T0" fmla="*/ 152 w 170"/>
                <a:gd name="T1" fmla="*/ 95 h 219"/>
                <a:gd name="T2" fmla="*/ 111 w 170"/>
                <a:gd name="T3" fmla="*/ 66 h 219"/>
                <a:gd name="T4" fmla="*/ 117 w 170"/>
                <a:gd name="T5" fmla="*/ 66 h 219"/>
                <a:gd name="T6" fmla="*/ 149 w 170"/>
                <a:gd name="T7" fmla="*/ 69 h 219"/>
                <a:gd name="T8" fmla="*/ 156 w 170"/>
                <a:gd name="T9" fmla="*/ 67 h 219"/>
                <a:gd name="T10" fmla="*/ 136 w 170"/>
                <a:gd name="T11" fmla="*/ 62 h 219"/>
                <a:gd name="T12" fmla="*/ 110 w 170"/>
                <a:gd name="T13" fmla="*/ 63 h 219"/>
                <a:gd name="T14" fmla="*/ 119 w 170"/>
                <a:gd name="T15" fmla="*/ 61 h 219"/>
                <a:gd name="T16" fmla="*/ 145 w 170"/>
                <a:gd name="T17" fmla="*/ 49 h 219"/>
                <a:gd name="T18" fmla="*/ 148 w 170"/>
                <a:gd name="T19" fmla="*/ 46 h 219"/>
                <a:gd name="T20" fmla="*/ 132 w 170"/>
                <a:gd name="T21" fmla="*/ 50 h 219"/>
                <a:gd name="T22" fmla="*/ 123 w 170"/>
                <a:gd name="T23" fmla="*/ 56 h 219"/>
                <a:gd name="T24" fmla="*/ 102 w 170"/>
                <a:gd name="T25" fmla="*/ 60 h 219"/>
                <a:gd name="T26" fmla="*/ 122 w 170"/>
                <a:gd name="T27" fmla="*/ 6 h 219"/>
                <a:gd name="T28" fmla="*/ 108 w 170"/>
                <a:gd name="T29" fmla="*/ 3 h 219"/>
                <a:gd name="T30" fmla="*/ 86 w 170"/>
                <a:gd name="T31" fmla="*/ 8 h 219"/>
                <a:gd name="T32" fmla="*/ 78 w 170"/>
                <a:gd name="T33" fmla="*/ 8 h 219"/>
                <a:gd name="T34" fmla="*/ 69 w 170"/>
                <a:gd name="T35" fmla="*/ 7 h 219"/>
                <a:gd name="T36" fmla="*/ 42 w 170"/>
                <a:gd name="T37" fmla="*/ 16 h 219"/>
                <a:gd name="T38" fmla="*/ 37 w 170"/>
                <a:gd name="T39" fmla="*/ 39 h 219"/>
                <a:gd name="T40" fmla="*/ 69 w 170"/>
                <a:gd name="T41" fmla="*/ 65 h 219"/>
                <a:gd name="T42" fmla="*/ 6 w 170"/>
                <a:gd name="T43" fmla="*/ 129 h 219"/>
                <a:gd name="T44" fmla="*/ 19 w 170"/>
                <a:gd name="T45" fmla="*/ 193 h 219"/>
                <a:gd name="T46" fmla="*/ 74 w 170"/>
                <a:gd name="T47" fmla="*/ 219 h 219"/>
                <a:gd name="T48" fmla="*/ 164 w 170"/>
                <a:gd name="T49" fmla="*/ 166 h 219"/>
                <a:gd name="T50" fmla="*/ 152 w 170"/>
                <a:gd name="T51" fmla="*/ 95 h 219"/>
                <a:gd name="T52" fmla="*/ 78 w 170"/>
                <a:gd name="T53" fmla="*/ 14 h 219"/>
                <a:gd name="T54" fmla="*/ 86 w 170"/>
                <a:gd name="T55" fmla="*/ 14 h 219"/>
                <a:gd name="T56" fmla="*/ 101 w 170"/>
                <a:gd name="T57" fmla="*/ 13 h 219"/>
                <a:gd name="T58" fmla="*/ 91 w 170"/>
                <a:gd name="T59" fmla="*/ 19 h 219"/>
                <a:gd name="T60" fmla="*/ 48 w 170"/>
                <a:gd name="T61" fmla="*/ 19 h 219"/>
                <a:gd name="T62" fmla="*/ 69 w 170"/>
                <a:gd name="T63" fmla="*/ 14 h 219"/>
                <a:gd name="T64" fmla="*/ 78 w 170"/>
                <a:gd name="T65" fmla="*/ 14 h 219"/>
                <a:gd name="T66" fmla="*/ 43 w 170"/>
                <a:gd name="T67" fmla="*/ 37 h 219"/>
                <a:gd name="T68" fmla="*/ 44 w 170"/>
                <a:gd name="T69" fmla="*/ 25 h 219"/>
                <a:gd name="T70" fmla="*/ 67 w 170"/>
                <a:gd name="T71" fmla="*/ 37 h 219"/>
                <a:gd name="T72" fmla="*/ 95 w 170"/>
                <a:gd name="T73" fmla="*/ 25 h 219"/>
                <a:gd name="T74" fmla="*/ 116 w 170"/>
                <a:gd name="T75" fmla="*/ 14 h 219"/>
                <a:gd name="T76" fmla="*/ 91 w 170"/>
                <a:gd name="T77" fmla="*/ 63 h 219"/>
                <a:gd name="T78" fmla="*/ 43 w 170"/>
                <a:gd name="T79" fmla="*/ 37 h 219"/>
                <a:gd name="T80" fmla="*/ 158 w 170"/>
                <a:gd name="T81" fmla="*/ 164 h 219"/>
                <a:gd name="T82" fmla="*/ 74 w 170"/>
                <a:gd name="T83" fmla="*/ 212 h 219"/>
                <a:gd name="T84" fmla="*/ 24 w 170"/>
                <a:gd name="T85" fmla="*/ 189 h 219"/>
                <a:gd name="T86" fmla="*/ 12 w 170"/>
                <a:gd name="T87" fmla="*/ 131 h 219"/>
                <a:gd name="T88" fmla="*/ 88 w 170"/>
                <a:gd name="T89" fmla="*/ 70 h 219"/>
                <a:gd name="T90" fmla="*/ 95 w 170"/>
                <a:gd name="T91" fmla="*/ 70 h 219"/>
                <a:gd name="T92" fmla="*/ 103 w 170"/>
                <a:gd name="T93" fmla="*/ 71 h 219"/>
                <a:gd name="T94" fmla="*/ 146 w 170"/>
                <a:gd name="T95" fmla="*/ 99 h 219"/>
                <a:gd name="T96" fmla="*/ 158 w 170"/>
                <a:gd name="T97" fmla="*/ 16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0" h="219">
                  <a:moveTo>
                    <a:pt x="152" y="95"/>
                  </a:moveTo>
                  <a:cubicBezTo>
                    <a:pt x="142" y="80"/>
                    <a:pt x="128" y="70"/>
                    <a:pt x="111" y="66"/>
                  </a:cubicBezTo>
                  <a:cubicBezTo>
                    <a:pt x="113" y="66"/>
                    <a:pt x="115" y="66"/>
                    <a:pt x="117" y="66"/>
                  </a:cubicBezTo>
                  <a:cubicBezTo>
                    <a:pt x="125" y="65"/>
                    <a:pt x="144" y="61"/>
                    <a:pt x="149" y="69"/>
                  </a:cubicBezTo>
                  <a:cubicBezTo>
                    <a:pt x="150" y="71"/>
                    <a:pt x="156" y="68"/>
                    <a:pt x="156" y="67"/>
                  </a:cubicBezTo>
                  <a:cubicBezTo>
                    <a:pt x="151" y="61"/>
                    <a:pt x="142" y="62"/>
                    <a:pt x="136" y="62"/>
                  </a:cubicBezTo>
                  <a:cubicBezTo>
                    <a:pt x="128" y="63"/>
                    <a:pt x="118" y="64"/>
                    <a:pt x="110" y="63"/>
                  </a:cubicBezTo>
                  <a:cubicBezTo>
                    <a:pt x="113" y="63"/>
                    <a:pt x="116" y="62"/>
                    <a:pt x="119" y="61"/>
                  </a:cubicBezTo>
                  <a:cubicBezTo>
                    <a:pt x="129" y="59"/>
                    <a:pt x="135" y="49"/>
                    <a:pt x="145" y="49"/>
                  </a:cubicBezTo>
                  <a:cubicBezTo>
                    <a:pt x="148" y="49"/>
                    <a:pt x="152" y="46"/>
                    <a:pt x="148" y="46"/>
                  </a:cubicBezTo>
                  <a:cubicBezTo>
                    <a:pt x="142" y="46"/>
                    <a:pt x="137" y="47"/>
                    <a:pt x="132" y="50"/>
                  </a:cubicBezTo>
                  <a:cubicBezTo>
                    <a:pt x="129" y="52"/>
                    <a:pt x="126" y="54"/>
                    <a:pt x="123" y="56"/>
                  </a:cubicBezTo>
                  <a:cubicBezTo>
                    <a:pt x="117" y="60"/>
                    <a:pt x="109" y="60"/>
                    <a:pt x="102" y="60"/>
                  </a:cubicBezTo>
                  <a:cubicBezTo>
                    <a:pt x="115" y="42"/>
                    <a:pt x="126" y="15"/>
                    <a:pt x="122" y="6"/>
                  </a:cubicBezTo>
                  <a:cubicBezTo>
                    <a:pt x="120" y="1"/>
                    <a:pt x="115" y="0"/>
                    <a:pt x="108" y="3"/>
                  </a:cubicBezTo>
                  <a:cubicBezTo>
                    <a:pt x="101" y="7"/>
                    <a:pt x="93" y="8"/>
                    <a:pt x="86" y="8"/>
                  </a:cubicBezTo>
                  <a:cubicBezTo>
                    <a:pt x="84" y="8"/>
                    <a:pt x="81" y="8"/>
                    <a:pt x="78" y="8"/>
                  </a:cubicBezTo>
                  <a:cubicBezTo>
                    <a:pt x="75" y="7"/>
                    <a:pt x="72" y="7"/>
                    <a:pt x="69" y="7"/>
                  </a:cubicBezTo>
                  <a:cubicBezTo>
                    <a:pt x="60" y="7"/>
                    <a:pt x="50" y="8"/>
                    <a:pt x="42" y="16"/>
                  </a:cubicBezTo>
                  <a:cubicBezTo>
                    <a:pt x="36" y="23"/>
                    <a:pt x="34" y="31"/>
                    <a:pt x="37" y="39"/>
                  </a:cubicBezTo>
                  <a:cubicBezTo>
                    <a:pt x="40" y="48"/>
                    <a:pt x="50" y="58"/>
                    <a:pt x="69" y="65"/>
                  </a:cubicBezTo>
                  <a:cubicBezTo>
                    <a:pt x="25" y="71"/>
                    <a:pt x="12" y="100"/>
                    <a:pt x="6" y="129"/>
                  </a:cubicBezTo>
                  <a:cubicBezTo>
                    <a:pt x="0" y="152"/>
                    <a:pt x="5" y="176"/>
                    <a:pt x="19" y="193"/>
                  </a:cubicBezTo>
                  <a:cubicBezTo>
                    <a:pt x="32" y="210"/>
                    <a:pt x="52" y="219"/>
                    <a:pt x="74" y="219"/>
                  </a:cubicBezTo>
                  <a:cubicBezTo>
                    <a:pt x="127" y="219"/>
                    <a:pt x="154" y="211"/>
                    <a:pt x="164" y="166"/>
                  </a:cubicBezTo>
                  <a:cubicBezTo>
                    <a:pt x="170" y="141"/>
                    <a:pt x="165" y="115"/>
                    <a:pt x="152" y="95"/>
                  </a:cubicBezTo>
                  <a:close/>
                  <a:moveTo>
                    <a:pt x="78" y="14"/>
                  </a:moveTo>
                  <a:cubicBezTo>
                    <a:pt x="81" y="14"/>
                    <a:pt x="83" y="14"/>
                    <a:pt x="86" y="14"/>
                  </a:cubicBezTo>
                  <a:cubicBezTo>
                    <a:pt x="91" y="14"/>
                    <a:pt x="96" y="14"/>
                    <a:pt x="101" y="13"/>
                  </a:cubicBezTo>
                  <a:cubicBezTo>
                    <a:pt x="98" y="15"/>
                    <a:pt x="95" y="17"/>
                    <a:pt x="91" y="19"/>
                  </a:cubicBezTo>
                  <a:cubicBezTo>
                    <a:pt x="76" y="30"/>
                    <a:pt x="64" y="38"/>
                    <a:pt x="48" y="19"/>
                  </a:cubicBezTo>
                  <a:cubicBezTo>
                    <a:pt x="54" y="15"/>
                    <a:pt x="62" y="14"/>
                    <a:pt x="69" y="14"/>
                  </a:cubicBezTo>
                  <a:cubicBezTo>
                    <a:pt x="72" y="14"/>
                    <a:pt x="75" y="14"/>
                    <a:pt x="78" y="14"/>
                  </a:cubicBezTo>
                  <a:close/>
                  <a:moveTo>
                    <a:pt x="43" y="37"/>
                  </a:moveTo>
                  <a:cubicBezTo>
                    <a:pt x="41" y="33"/>
                    <a:pt x="42" y="28"/>
                    <a:pt x="44" y="25"/>
                  </a:cubicBezTo>
                  <a:cubicBezTo>
                    <a:pt x="52" y="34"/>
                    <a:pt x="59" y="37"/>
                    <a:pt x="67" y="37"/>
                  </a:cubicBezTo>
                  <a:cubicBezTo>
                    <a:pt x="77" y="37"/>
                    <a:pt x="86" y="31"/>
                    <a:pt x="95" y="25"/>
                  </a:cubicBezTo>
                  <a:cubicBezTo>
                    <a:pt x="102" y="20"/>
                    <a:pt x="109" y="15"/>
                    <a:pt x="116" y="14"/>
                  </a:cubicBezTo>
                  <a:cubicBezTo>
                    <a:pt x="114" y="26"/>
                    <a:pt x="103" y="49"/>
                    <a:pt x="91" y="63"/>
                  </a:cubicBezTo>
                  <a:cubicBezTo>
                    <a:pt x="61" y="59"/>
                    <a:pt x="47" y="47"/>
                    <a:pt x="43" y="37"/>
                  </a:cubicBezTo>
                  <a:close/>
                  <a:moveTo>
                    <a:pt x="158" y="164"/>
                  </a:moveTo>
                  <a:cubicBezTo>
                    <a:pt x="148" y="205"/>
                    <a:pt x="124" y="212"/>
                    <a:pt x="74" y="212"/>
                  </a:cubicBezTo>
                  <a:cubicBezTo>
                    <a:pt x="54" y="212"/>
                    <a:pt x="36" y="204"/>
                    <a:pt x="24" y="189"/>
                  </a:cubicBezTo>
                  <a:cubicBezTo>
                    <a:pt x="12" y="173"/>
                    <a:pt x="7" y="152"/>
                    <a:pt x="12" y="131"/>
                  </a:cubicBezTo>
                  <a:cubicBezTo>
                    <a:pt x="19" y="99"/>
                    <a:pt x="33" y="70"/>
                    <a:pt x="88" y="70"/>
                  </a:cubicBezTo>
                  <a:cubicBezTo>
                    <a:pt x="90" y="70"/>
                    <a:pt x="93" y="70"/>
                    <a:pt x="95" y="70"/>
                  </a:cubicBezTo>
                  <a:cubicBezTo>
                    <a:pt x="98" y="71"/>
                    <a:pt x="100" y="71"/>
                    <a:pt x="103" y="71"/>
                  </a:cubicBezTo>
                  <a:cubicBezTo>
                    <a:pt x="121" y="74"/>
                    <a:pt x="136" y="83"/>
                    <a:pt x="146" y="99"/>
                  </a:cubicBezTo>
                  <a:cubicBezTo>
                    <a:pt x="159" y="117"/>
                    <a:pt x="163" y="141"/>
                    <a:pt x="158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0" name="Freeform 10"/>
            <p:cNvSpPr/>
            <p:nvPr/>
          </p:nvSpPr>
          <p:spPr bwMode="auto">
            <a:xfrm>
              <a:off x="3788" y="2118"/>
              <a:ext cx="104" cy="227"/>
            </a:xfrm>
            <a:custGeom>
              <a:avLst/>
              <a:gdLst>
                <a:gd name="T0" fmla="*/ 25 w 43"/>
                <a:gd name="T1" fmla="*/ 42 h 95"/>
                <a:gd name="T2" fmla="*/ 11 w 43"/>
                <a:gd name="T3" fmla="*/ 29 h 95"/>
                <a:gd name="T4" fmla="*/ 23 w 43"/>
                <a:gd name="T5" fmla="*/ 19 h 95"/>
                <a:gd name="T6" fmla="*/ 37 w 43"/>
                <a:gd name="T7" fmla="*/ 23 h 95"/>
                <a:gd name="T8" fmla="*/ 40 w 43"/>
                <a:gd name="T9" fmla="*/ 15 h 95"/>
                <a:gd name="T10" fmla="*/ 25 w 43"/>
                <a:gd name="T11" fmla="*/ 11 h 95"/>
                <a:gd name="T12" fmla="*/ 25 w 43"/>
                <a:gd name="T13" fmla="*/ 0 h 95"/>
                <a:gd name="T14" fmla="*/ 18 w 43"/>
                <a:gd name="T15" fmla="*/ 0 h 95"/>
                <a:gd name="T16" fmla="*/ 18 w 43"/>
                <a:gd name="T17" fmla="*/ 11 h 95"/>
                <a:gd name="T18" fmla="*/ 1 w 43"/>
                <a:gd name="T19" fmla="*/ 30 h 95"/>
                <a:gd name="T20" fmla="*/ 20 w 43"/>
                <a:gd name="T21" fmla="*/ 50 h 95"/>
                <a:gd name="T22" fmla="*/ 32 w 43"/>
                <a:gd name="T23" fmla="*/ 64 h 95"/>
                <a:gd name="T24" fmla="*/ 19 w 43"/>
                <a:gd name="T25" fmla="*/ 75 h 95"/>
                <a:gd name="T26" fmla="*/ 3 w 43"/>
                <a:gd name="T27" fmla="*/ 70 h 95"/>
                <a:gd name="T28" fmla="*/ 0 w 43"/>
                <a:gd name="T29" fmla="*/ 78 h 95"/>
                <a:gd name="T30" fmla="*/ 17 w 43"/>
                <a:gd name="T31" fmla="*/ 83 h 95"/>
                <a:gd name="T32" fmla="*/ 17 w 43"/>
                <a:gd name="T33" fmla="*/ 95 h 95"/>
                <a:gd name="T34" fmla="*/ 25 w 43"/>
                <a:gd name="T35" fmla="*/ 95 h 95"/>
                <a:gd name="T36" fmla="*/ 25 w 43"/>
                <a:gd name="T37" fmla="*/ 83 h 95"/>
                <a:gd name="T38" fmla="*/ 43 w 43"/>
                <a:gd name="T39" fmla="*/ 63 h 95"/>
                <a:gd name="T40" fmla="*/ 25 w 43"/>
                <a:gd name="T41" fmla="*/ 4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5" y="42"/>
                  </a:moveTo>
                  <a:cubicBezTo>
                    <a:pt x="15" y="38"/>
                    <a:pt x="11" y="35"/>
                    <a:pt x="11" y="29"/>
                  </a:cubicBezTo>
                  <a:cubicBezTo>
                    <a:pt x="11" y="24"/>
                    <a:pt x="14" y="19"/>
                    <a:pt x="23" y="19"/>
                  </a:cubicBezTo>
                  <a:cubicBezTo>
                    <a:pt x="30" y="19"/>
                    <a:pt x="35" y="21"/>
                    <a:pt x="37" y="23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7" y="13"/>
                    <a:pt x="32" y="11"/>
                    <a:pt x="25" y="1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8" y="13"/>
                    <a:pt x="1" y="20"/>
                    <a:pt x="1" y="30"/>
                  </a:cubicBezTo>
                  <a:cubicBezTo>
                    <a:pt x="1" y="40"/>
                    <a:pt x="8" y="46"/>
                    <a:pt x="20" y="50"/>
                  </a:cubicBezTo>
                  <a:cubicBezTo>
                    <a:pt x="28" y="54"/>
                    <a:pt x="32" y="58"/>
                    <a:pt x="32" y="64"/>
                  </a:cubicBezTo>
                  <a:cubicBezTo>
                    <a:pt x="32" y="71"/>
                    <a:pt x="27" y="75"/>
                    <a:pt x="19" y="75"/>
                  </a:cubicBezTo>
                  <a:cubicBezTo>
                    <a:pt x="13" y="75"/>
                    <a:pt x="7" y="73"/>
                    <a:pt x="3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" y="81"/>
                    <a:pt x="11" y="83"/>
                    <a:pt x="17" y="83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37" y="81"/>
                    <a:pt x="43" y="72"/>
                    <a:pt x="43" y="63"/>
                  </a:cubicBezTo>
                  <a:cubicBezTo>
                    <a:pt x="43" y="53"/>
                    <a:pt x="37" y="47"/>
                    <a:pt x="2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2455" y="1085215"/>
            <a:ext cx="112915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>
                <a:solidFill>
                  <a:schemeClr val="bg1"/>
                </a:solidFill>
                <a:sym typeface="+mn-ea"/>
              </a:rPr>
              <a:t>Объединяя развлечение и образование с использованием современных технологий, проект "Казаки на Марсе" остается актуальным и востребованным в области образования и развлечений.</a:t>
            </a:r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784371" y="2052098"/>
            <a:ext cx="1109133" cy="110913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893504" y="2996132"/>
            <a:ext cx="1109133" cy="110913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129638" y="3910529"/>
            <a:ext cx="1109133" cy="110913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365772" y="4782596"/>
            <a:ext cx="1109133" cy="110913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131505" y="1978981"/>
            <a:ext cx="1998133" cy="914400"/>
            <a:chOff x="4428067" y="1857282"/>
            <a:chExt cx="1998133" cy="914400"/>
          </a:xfrm>
        </p:grpSpPr>
        <p:sp>
          <p:nvSpPr>
            <p:cNvPr id="7" name="弧形 6"/>
            <p:cNvSpPr/>
            <p:nvPr/>
          </p:nvSpPr>
          <p:spPr>
            <a:xfrm rot="900000">
              <a:off x="4428067" y="1857282"/>
              <a:ext cx="914400" cy="914400"/>
            </a:xfrm>
            <a:prstGeom prst="arc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5279082" y="2080081"/>
              <a:ext cx="1147118" cy="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476772" y="3868196"/>
            <a:ext cx="1998133" cy="914400"/>
            <a:chOff x="4428067" y="1857282"/>
            <a:chExt cx="1998133" cy="914400"/>
          </a:xfrm>
        </p:grpSpPr>
        <p:sp>
          <p:nvSpPr>
            <p:cNvPr id="10" name="弧形 9"/>
            <p:cNvSpPr/>
            <p:nvPr/>
          </p:nvSpPr>
          <p:spPr>
            <a:xfrm rot="900000">
              <a:off x="4428067" y="1857282"/>
              <a:ext cx="914400" cy="914400"/>
            </a:xfrm>
            <a:prstGeom prst="arc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279082" y="2080081"/>
              <a:ext cx="1147118" cy="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 flipH="1" flipV="1">
            <a:off x="3626925" y="3279921"/>
            <a:ext cx="1998133" cy="914400"/>
            <a:chOff x="4428067" y="1857282"/>
            <a:chExt cx="1998133" cy="914400"/>
          </a:xfrm>
        </p:grpSpPr>
        <p:sp>
          <p:nvSpPr>
            <p:cNvPr id="13" name="弧形 12"/>
            <p:cNvSpPr/>
            <p:nvPr/>
          </p:nvSpPr>
          <p:spPr>
            <a:xfrm rot="900000">
              <a:off x="4428067" y="1857282"/>
              <a:ext cx="914400" cy="914400"/>
            </a:xfrm>
            <a:prstGeom prst="arc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279082" y="2080081"/>
              <a:ext cx="1147118" cy="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flipH="1" flipV="1">
            <a:off x="6110189" y="5048128"/>
            <a:ext cx="1998133" cy="914400"/>
            <a:chOff x="4428067" y="1857282"/>
            <a:chExt cx="1998133" cy="914400"/>
          </a:xfrm>
        </p:grpSpPr>
        <p:sp>
          <p:nvSpPr>
            <p:cNvPr id="16" name="弧形 15"/>
            <p:cNvSpPr/>
            <p:nvPr/>
          </p:nvSpPr>
          <p:spPr>
            <a:xfrm rot="900000">
              <a:off x="4428067" y="1857282"/>
              <a:ext cx="914400" cy="914400"/>
            </a:xfrm>
            <a:prstGeom prst="arc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5279082" y="2080081"/>
              <a:ext cx="1147118" cy="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5"/>
          <p:cNvGrpSpPr>
            <a:grpSpLocks noChangeAspect="1"/>
          </p:cNvGrpSpPr>
          <p:nvPr/>
        </p:nvGrpSpPr>
        <p:grpSpPr bwMode="auto">
          <a:xfrm>
            <a:off x="6461365" y="4259694"/>
            <a:ext cx="444765" cy="410801"/>
            <a:chOff x="3566" y="1905"/>
            <a:chExt cx="550" cy="508"/>
          </a:xfrm>
          <a:solidFill>
            <a:schemeClr val="bg1"/>
          </a:solidFill>
        </p:grpSpPr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3566" y="1905"/>
              <a:ext cx="550" cy="266"/>
            </a:xfrm>
            <a:custGeom>
              <a:avLst/>
              <a:gdLst>
                <a:gd name="T0" fmla="*/ 275 w 550"/>
                <a:gd name="T1" fmla="*/ 266 h 266"/>
                <a:gd name="T2" fmla="*/ 550 w 550"/>
                <a:gd name="T3" fmla="*/ 132 h 266"/>
                <a:gd name="T4" fmla="*/ 275 w 550"/>
                <a:gd name="T5" fmla="*/ 0 h 266"/>
                <a:gd name="T6" fmla="*/ 275 w 550"/>
                <a:gd name="T7" fmla="*/ 0 h 266"/>
                <a:gd name="T8" fmla="*/ 0 w 550"/>
                <a:gd name="T9" fmla="*/ 132 h 266"/>
                <a:gd name="T10" fmla="*/ 275 w 550"/>
                <a:gd name="T11" fmla="*/ 266 h 266"/>
                <a:gd name="T12" fmla="*/ 275 w 550"/>
                <a:gd name="T13" fmla="*/ 266 h 266"/>
                <a:gd name="T14" fmla="*/ 275 w 550"/>
                <a:gd name="T15" fmla="*/ 17 h 266"/>
                <a:gd name="T16" fmla="*/ 514 w 550"/>
                <a:gd name="T17" fmla="*/ 132 h 266"/>
                <a:gd name="T18" fmla="*/ 275 w 550"/>
                <a:gd name="T19" fmla="*/ 249 h 266"/>
                <a:gd name="T20" fmla="*/ 39 w 550"/>
                <a:gd name="T21" fmla="*/ 132 h 266"/>
                <a:gd name="T22" fmla="*/ 275 w 550"/>
                <a:gd name="T23" fmla="*/ 1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266">
                  <a:moveTo>
                    <a:pt x="275" y="266"/>
                  </a:moveTo>
                  <a:lnTo>
                    <a:pt x="550" y="132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0" y="132"/>
                  </a:lnTo>
                  <a:lnTo>
                    <a:pt x="275" y="266"/>
                  </a:lnTo>
                  <a:lnTo>
                    <a:pt x="275" y="266"/>
                  </a:lnTo>
                  <a:close/>
                  <a:moveTo>
                    <a:pt x="275" y="17"/>
                  </a:moveTo>
                  <a:lnTo>
                    <a:pt x="514" y="132"/>
                  </a:lnTo>
                  <a:lnTo>
                    <a:pt x="275" y="249"/>
                  </a:lnTo>
                  <a:lnTo>
                    <a:pt x="39" y="132"/>
                  </a:lnTo>
                  <a:lnTo>
                    <a:pt x="2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3566" y="2223"/>
              <a:ext cx="550" cy="190"/>
            </a:xfrm>
            <a:custGeom>
              <a:avLst/>
              <a:gdLst>
                <a:gd name="T0" fmla="*/ 426 w 550"/>
                <a:gd name="T1" fmla="*/ 15 h 190"/>
                <a:gd name="T2" fmla="*/ 514 w 550"/>
                <a:gd name="T3" fmla="*/ 58 h 190"/>
                <a:gd name="T4" fmla="*/ 275 w 550"/>
                <a:gd name="T5" fmla="*/ 173 h 190"/>
                <a:gd name="T6" fmla="*/ 39 w 550"/>
                <a:gd name="T7" fmla="*/ 58 h 190"/>
                <a:gd name="T8" fmla="*/ 125 w 550"/>
                <a:gd name="T9" fmla="*/ 15 h 190"/>
                <a:gd name="T10" fmla="*/ 115 w 550"/>
                <a:gd name="T11" fmla="*/ 0 h 190"/>
                <a:gd name="T12" fmla="*/ 0 w 550"/>
                <a:gd name="T13" fmla="*/ 58 h 190"/>
                <a:gd name="T14" fmla="*/ 275 w 550"/>
                <a:gd name="T15" fmla="*/ 190 h 190"/>
                <a:gd name="T16" fmla="*/ 275 w 550"/>
                <a:gd name="T17" fmla="*/ 190 h 190"/>
                <a:gd name="T18" fmla="*/ 550 w 550"/>
                <a:gd name="T19" fmla="*/ 58 h 190"/>
                <a:gd name="T20" fmla="*/ 435 w 550"/>
                <a:gd name="T21" fmla="*/ 0 h 190"/>
                <a:gd name="T22" fmla="*/ 426 w 550"/>
                <a:gd name="T23" fmla="*/ 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190">
                  <a:moveTo>
                    <a:pt x="426" y="15"/>
                  </a:moveTo>
                  <a:lnTo>
                    <a:pt x="514" y="58"/>
                  </a:lnTo>
                  <a:lnTo>
                    <a:pt x="275" y="173"/>
                  </a:lnTo>
                  <a:lnTo>
                    <a:pt x="39" y="58"/>
                  </a:lnTo>
                  <a:lnTo>
                    <a:pt x="125" y="15"/>
                  </a:lnTo>
                  <a:lnTo>
                    <a:pt x="115" y="0"/>
                  </a:lnTo>
                  <a:lnTo>
                    <a:pt x="0" y="58"/>
                  </a:lnTo>
                  <a:lnTo>
                    <a:pt x="275" y="190"/>
                  </a:lnTo>
                  <a:lnTo>
                    <a:pt x="275" y="190"/>
                  </a:lnTo>
                  <a:lnTo>
                    <a:pt x="550" y="58"/>
                  </a:lnTo>
                  <a:lnTo>
                    <a:pt x="435" y="0"/>
                  </a:lnTo>
                  <a:lnTo>
                    <a:pt x="426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3566" y="2106"/>
              <a:ext cx="550" cy="187"/>
            </a:xfrm>
            <a:custGeom>
              <a:avLst/>
              <a:gdLst>
                <a:gd name="T0" fmla="*/ 426 w 550"/>
                <a:gd name="T1" fmla="*/ 12 h 187"/>
                <a:gd name="T2" fmla="*/ 514 w 550"/>
                <a:gd name="T3" fmla="*/ 55 h 187"/>
                <a:gd name="T4" fmla="*/ 275 w 550"/>
                <a:gd name="T5" fmla="*/ 170 h 187"/>
                <a:gd name="T6" fmla="*/ 39 w 550"/>
                <a:gd name="T7" fmla="*/ 55 h 187"/>
                <a:gd name="T8" fmla="*/ 125 w 550"/>
                <a:gd name="T9" fmla="*/ 12 h 187"/>
                <a:gd name="T10" fmla="*/ 115 w 550"/>
                <a:gd name="T11" fmla="*/ 0 h 187"/>
                <a:gd name="T12" fmla="*/ 0 w 550"/>
                <a:gd name="T13" fmla="*/ 55 h 187"/>
                <a:gd name="T14" fmla="*/ 275 w 550"/>
                <a:gd name="T15" fmla="*/ 187 h 187"/>
                <a:gd name="T16" fmla="*/ 275 w 550"/>
                <a:gd name="T17" fmla="*/ 187 h 187"/>
                <a:gd name="T18" fmla="*/ 550 w 550"/>
                <a:gd name="T19" fmla="*/ 55 h 187"/>
                <a:gd name="T20" fmla="*/ 435 w 550"/>
                <a:gd name="T21" fmla="*/ 0 h 187"/>
                <a:gd name="T22" fmla="*/ 426 w 550"/>
                <a:gd name="T23" fmla="*/ 1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187">
                  <a:moveTo>
                    <a:pt x="426" y="12"/>
                  </a:moveTo>
                  <a:lnTo>
                    <a:pt x="514" y="55"/>
                  </a:lnTo>
                  <a:lnTo>
                    <a:pt x="275" y="170"/>
                  </a:lnTo>
                  <a:lnTo>
                    <a:pt x="39" y="55"/>
                  </a:lnTo>
                  <a:lnTo>
                    <a:pt x="125" y="12"/>
                  </a:lnTo>
                  <a:lnTo>
                    <a:pt x="115" y="0"/>
                  </a:lnTo>
                  <a:lnTo>
                    <a:pt x="0" y="55"/>
                  </a:lnTo>
                  <a:lnTo>
                    <a:pt x="275" y="187"/>
                  </a:lnTo>
                  <a:lnTo>
                    <a:pt x="275" y="187"/>
                  </a:lnTo>
                  <a:lnTo>
                    <a:pt x="550" y="55"/>
                  </a:lnTo>
                  <a:lnTo>
                    <a:pt x="435" y="0"/>
                  </a:lnTo>
                  <a:lnTo>
                    <a:pt x="42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>
            <a:grpSpLocks noChangeAspect="1"/>
          </p:cNvGrpSpPr>
          <p:nvPr/>
        </p:nvGrpSpPr>
        <p:grpSpPr bwMode="auto">
          <a:xfrm>
            <a:off x="7699897" y="5121989"/>
            <a:ext cx="440882" cy="430346"/>
            <a:chOff x="3560" y="1897"/>
            <a:chExt cx="544" cy="531"/>
          </a:xfrm>
          <a:solidFill>
            <a:schemeClr val="bg1"/>
          </a:solidFill>
        </p:grpSpPr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600" y="1928"/>
              <a:ext cx="480" cy="500"/>
            </a:xfrm>
            <a:custGeom>
              <a:avLst/>
              <a:gdLst>
                <a:gd name="T0" fmla="*/ 200 w 200"/>
                <a:gd name="T1" fmla="*/ 100 h 209"/>
                <a:gd name="T2" fmla="*/ 100 w 200"/>
                <a:gd name="T3" fmla="*/ 0 h 209"/>
                <a:gd name="T4" fmla="*/ 0 w 200"/>
                <a:gd name="T5" fmla="*/ 100 h 209"/>
                <a:gd name="T6" fmla="*/ 38 w 200"/>
                <a:gd name="T7" fmla="*/ 179 h 209"/>
                <a:gd name="T8" fmla="*/ 14 w 200"/>
                <a:gd name="T9" fmla="*/ 203 h 209"/>
                <a:gd name="T10" fmla="*/ 14 w 200"/>
                <a:gd name="T11" fmla="*/ 208 h 209"/>
                <a:gd name="T12" fmla="*/ 16 w 200"/>
                <a:gd name="T13" fmla="*/ 209 h 209"/>
                <a:gd name="T14" fmla="*/ 19 w 200"/>
                <a:gd name="T15" fmla="*/ 208 h 209"/>
                <a:gd name="T16" fmla="*/ 44 w 200"/>
                <a:gd name="T17" fmla="*/ 183 h 209"/>
                <a:gd name="T18" fmla="*/ 100 w 200"/>
                <a:gd name="T19" fmla="*/ 200 h 209"/>
                <a:gd name="T20" fmla="*/ 158 w 200"/>
                <a:gd name="T21" fmla="*/ 181 h 209"/>
                <a:gd name="T22" fmla="*/ 185 w 200"/>
                <a:gd name="T23" fmla="*/ 208 h 209"/>
                <a:gd name="T24" fmla="*/ 188 w 200"/>
                <a:gd name="T25" fmla="*/ 209 h 209"/>
                <a:gd name="T26" fmla="*/ 190 w 200"/>
                <a:gd name="T27" fmla="*/ 208 h 209"/>
                <a:gd name="T28" fmla="*/ 190 w 200"/>
                <a:gd name="T29" fmla="*/ 203 h 209"/>
                <a:gd name="T30" fmla="*/ 164 w 200"/>
                <a:gd name="T31" fmla="*/ 177 h 209"/>
                <a:gd name="T32" fmla="*/ 200 w 200"/>
                <a:gd name="T33" fmla="*/ 100 h 209"/>
                <a:gd name="T34" fmla="*/ 100 w 200"/>
                <a:gd name="T35" fmla="*/ 193 h 209"/>
                <a:gd name="T36" fmla="*/ 7 w 200"/>
                <a:gd name="T37" fmla="*/ 100 h 209"/>
                <a:gd name="T38" fmla="*/ 100 w 200"/>
                <a:gd name="T39" fmla="*/ 7 h 209"/>
                <a:gd name="T40" fmla="*/ 192 w 200"/>
                <a:gd name="T41" fmla="*/ 100 h 209"/>
                <a:gd name="T42" fmla="*/ 100 w 200"/>
                <a:gd name="T43" fmla="*/ 1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209">
                  <a:moveTo>
                    <a:pt x="200" y="100"/>
                  </a:moveTo>
                  <a:cubicBezTo>
                    <a:pt x="200" y="45"/>
                    <a:pt x="155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32"/>
                    <a:pt x="15" y="160"/>
                    <a:pt x="38" y="179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3" y="205"/>
                    <a:pt x="13" y="207"/>
                    <a:pt x="14" y="208"/>
                  </a:cubicBezTo>
                  <a:cubicBezTo>
                    <a:pt x="15" y="209"/>
                    <a:pt x="16" y="209"/>
                    <a:pt x="16" y="209"/>
                  </a:cubicBezTo>
                  <a:cubicBezTo>
                    <a:pt x="17" y="209"/>
                    <a:pt x="18" y="209"/>
                    <a:pt x="19" y="208"/>
                  </a:cubicBezTo>
                  <a:cubicBezTo>
                    <a:pt x="44" y="183"/>
                    <a:pt x="44" y="183"/>
                    <a:pt x="44" y="183"/>
                  </a:cubicBezTo>
                  <a:cubicBezTo>
                    <a:pt x="60" y="194"/>
                    <a:pt x="79" y="200"/>
                    <a:pt x="100" y="200"/>
                  </a:cubicBezTo>
                  <a:cubicBezTo>
                    <a:pt x="121" y="200"/>
                    <a:pt x="142" y="193"/>
                    <a:pt x="158" y="181"/>
                  </a:cubicBezTo>
                  <a:cubicBezTo>
                    <a:pt x="185" y="208"/>
                    <a:pt x="185" y="208"/>
                    <a:pt x="185" y="208"/>
                  </a:cubicBezTo>
                  <a:cubicBezTo>
                    <a:pt x="186" y="209"/>
                    <a:pt x="187" y="209"/>
                    <a:pt x="188" y="209"/>
                  </a:cubicBezTo>
                  <a:cubicBezTo>
                    <a:pt x="189" y="209"/>
                    <a:pt x="190" y="209"/>
                    <a:pt x="190" y="208"/>
                  </a:cubicBezTo>
                  <a:cubicBezTo>
                    <a:pt x="192" y="207"/>
                    <a:pt x="192" y="205"/>
                    <a:pt x="190" y="203"/>
                  </a:cubicBezTo>
                  <a:cubicBezTo>
                    <a:pt x="164" y="177"/>
                    <a:pt x="164" y="177"/>
                    <a:pt x="164" y="177"/>
                  </a:cubicBezTo>
                  <a:cubicBezTo>
                    <a:pt x="186" y="158"/>
                    <a:pt x="200" y="131"/>
                    <a:pt x="200" y="100"/>
                  </a:cubicBezTo>
                  <a:close/>
                  <a:moveTo>
                    <a:pt x="100" y="193"/>
                  </a:moveTo>
                  <a:cubicBezTo>
                    <a:pt x="48" y="193"/>
                    <a:pt x="7" y="151"/>
                    <a:pt x="7" y="100"/>
                  </a:cubicBezTo>
                  <a:cubicBezTo>
                    <a:pt x="7" y="49"/>
                    <a:pt x="48" y="7"/>
                    <a:pt x="100" y="7"/>
                  </a:cubicBezTo>
                  <a:cubicBezTo>
                    <a:pt x="151" y="7"/>
                    <a:pt x="192" y="49"/>
                    <a:pt x="192" y="100"/>
                  </a:cubicBezTo>
                  <a:cubicBezTo>
                    <a:pt x="192" y="151"/>
                    <a:pt x="151" y="193"/>
                    <a:pt x="100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560" y="1897"/>
              <a:ext cx="184" cy="172"/>
            </a:xfrm>
            <a:custGeom>
              <a:avLst/>
              <a:gdLst>
                <a:gd name="T0" fmla="*/ 19 w 77"/>
                <a:gd name="T1" fmla="*/ 72 h 72"/>
                <a:gd name="T2" fmla="*/ 20 w 77"/>
                <a:gd name="T3" fmla="*/ 72 h 72"/>
                <a:gd name="T4" fmla="*/ 23 w 77"/>
                <a:gd name="T5" fmla="*/ 70 h 72"/>
                <a:gd name="T6" fmla="*/ 43 w 77"/>
                <a:gd name="T7" fmla="*/ 37 h 72"/>
                <a:gd name="T8" fmla="*/ 74 w 77"/>
                <a:gd name="T9" fmla="*/ 18 h 72"/>
                <a:gd name="T10" fmla="*/ 77 w 77"/>
                <a:gd name="T11" fmla="*/ 15 h 72"/>
                <a:gd name="T12" fmla="*/ 76 w 77"/>
                <a:gd name="T13" fmla="*/ 12 h 72"/>
                <a:gd name="T14" fmla="*/ 46 w 77"/>
                <a:gd name="T15" fmla="*/ 0 h 72"/>
                <a:gd name="T16" fmla="*/ 17 w 77"/>
                <a:gd name="T17" fmla="*/ 12 h 72"/>
                <a:gd name="T18" fmla="*/ 17 w 77"/>
                <a:gd name="T19" fmla="*/ 71 h 72"/>
                <a:gd name="T20" fmla="*/ 19 w 77"/>
                <a:gd name="T21" fmla="*/ 72 h 72"/>
                <a:gd name="T22" fmla="*/ 22 w 77"/>
                <a:gd name="T23" fmla="*/ 17 h 72"/>
                <a:gd name="T24" fmla="*/ 46 w 77"/>
                <a:gd name="T25" fmla="*/ 7 h 72"/>
                <a:gd name="T26" fmla="*/ 66 w 77"/>
                <a:gd name="T27" fmla="*/ 13 h 72"/>
                <a:gd name="T28" fmla="*/ 38 w 77"/>
                <a:gd name="T29" fmla="*/ 31 h 72"/>
                <a:gd name="T30" fmla="*/ 18 w 77"/>
                <a:gd name="T31" fmla="*/ 62 h 72"/>
                <a:gd name="T32" fmla="*/ 22 w 77"/>
                <a:gd name="T3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72">
                  <a:moveTo>
                    <a:pt x="19" y="72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21" y="72"/>
                    <a:pt x="22" y="71"/>
                    <a:pt x="23" y="70"/>
                  </a:cubicBezTo>
                  <a:cubicBezTo>
                    <a:pt x="23" y="70"/>
                    <a:pt x="30" y="50"/>
                    <a:pt x="43" y="37"/>
                  </a:cubicBezTo>
                  <a:cubicBezTo>
                    <a:pt x="56" y="23"/>
                    <a:pt x="74" y="18"/>
                    <a:pt x="74" y="18"/>
                  </a:cubicBezTo>
                  <a:cubicBezTo>
                    <a:pt x="76" y="18"/>
                    <a:pt x="77" y="17"/>
                    <a:pt x="77" y="15"/>
                  </a:cubicBezTo>
                  <a:cubicBezTo>
                    <a:pt x="77" y="14"/>
                    <a:pt x="77" y="13"/>
                    <a:pt x="76" y="12"/>
                  </a:cubicBezTo>
                  <a:cubicBezTo>
                    <a:pt x="68" y="4"/>
                    <a:pt x="58" y="0"/>
                    <a:pt x="46" y="0"/>
                  </a:cubicBezTo>
                  <a:cubicBezTo>
                    <a:pt x="35" y="0"/>
                    <a:pt x="25" y="4"/>
                    <a:pt x="17" y="12"/>
                  </a:cubicBezTo>
                  <a:cubicBezTo>
                    <a:pt x="0" y="28"/>
                    <a:pt x="0" y="55"/>
                    <a:pt x="17" y="71"/>
                  </a:cubicBezTo>
                  <a:cubicBezTo>
                    <a:pt x="17" y="72"/>
                    <a:pt x="18" y="72"/>
                    <a:pt x="19" y="72"/>
                  </a:cubicBezTo>
                  <a:close/>
                  <a:moveTo>
                    <a:pt x="22" y="17"/>
                  </a:moveTo>
                  <a:cubicBezTo>
                    <a:pt x="28" y="10"/>
                    <a:pt x="37" y="7"/>
                    <a:pt x="46" y="7"/>
                  </a:cubicBezTo>
                  <a:cubicBezTo>
                    <a:pt x="54" y="7"/>
                    <a:pt x="61" y="9"/>
                    <a:pt x="66" y="13"/>
                  </a:cubicBezTo>
                  <a:cubicBezTo>
                    <a:pt x="59" y="16"/>
                    <a:pt x="48" y="22"/>
                    <a:pt x="38" y="31"/>
                  </a:cubicBezTo>
                  <a:cubicBezTo>
                    <a:pt x="28" y="41"/>
                    <a:pt x="21" y="54"/>
                    <a:pt x="18" y="62"/>
                  </a:cubicBezTo>
                  <a:cubicBezTo>
                    <a:pt x="8" y="48"/>
                    <a:pt x="10" y="29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931" y="1897"/>
              <a:ext cx="173" cy="172"/>
            </a:xfrm>
            <a:custGeom>
              <a:avLst/>
              <a:gdLst>
                <a:gd name="T0" fmla="*/ 2 w 72"/>
                <a:gd name="T1" fmla="*/ 18 h 72"/>
                <a:gd name="T2" fmla="*/ 34 w 72"/>
                <a:gd name="T3" fmla="*/ 37 h 72"/>
                <a:gd name="T4" fmla="*/ 54 w 72"/>
                <a:gd name="T5" fmla="*/ 70 h 72"/>
                <a:gd name="T6" fmla="*/ 57 w 72"/>
                <a:gd name="T7" fmla="*/ 72 h 72"/>
                <a:gd name="T8" fmla="*/ 58 w 72"/>
                <a:gd name="T9" fmla="*/ 72 h 72"/>
                <a:gd name="T10" fmla="*/ 60 w 72"/>
                <a:gd name="T11" fmla="*/ 71 h 72"/>
                <a:gd name="T12" fmla="*/ 72 w 72"/>
                <a:gd name="T13" fmla="*/ 42 h 72"/>
                <a:gd name="T14" fmla="*/ 60 w 72"/>
                <a:gd name="T15" fmla="*/ 12 h 72"/>
                <a:gd name="T16" fmla="*/ 31 w 72"/>
                <a:gd name="T17" fmla="*/ 0 h 72"/>
                <a:gd name="T18" fmla="*/ 1 w 72"/>
                <a:gd name="T19" fmla="*/ 12 h 72"/>
                <a:gd name="T20" fmla="*/ 0 w 72"/>
                <a:gd name="T21" fmla="*/ 15 h 72"/>
                <a:gd name="T22" fmla="*/ 2 w 72"/>
                <a:gd name="T23" fmla="*/ 18 h 72"/>
                <a:gd name="T24" fmla="*/ 31 w 72"/>
                <a:gd name="T25" fmla="*/ 7 h 72"/>
                <a:gd name="T26" fmla="*/ 55 w 72"/>
                <a:gd name="T27" fmla="*/ 17 h 72"/>
                <a:gd name="T28" fmla="*/ 65 w 72"/>
                <a:gd name="T29" fmla="*/ 42 h 72"/>
                <a:gd name="T30" fmla="*/ 59 w 72"/>
                <a:gd name="T31" fmla="*/ 62 h 72"/>
                <a:gd name="T32" fmla="*/ 39 w 72"/>
                <a:gd name="T33" fmla="*/ 31 h 72"/>
                <a:gd name="T34" fmla="*/ 11 w 72"/>
                <a:gd name="T35" fmla="*/ 13 h 72"/>
                <a:gd name="T36" fmla="*/ 31 w 72"/>
                <a:gd name="T37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2">
                  <a:moveTo>
                    <a:pt x="2" y="18"/>
                  </a:moveTo>
                  <a:cubicBezTo>
                    <a:pt x="3" y="18"/>
                    <a:pt x="21" y="23"/>
                    <a:pt x="34" y="37"/>
                  </a:cubicBezTo>
                  <a:cubicBezTo>
                    <a:pt x="47" y="50"/>
                    <a:pt x="54" y="70"/>
                    <a:pt x="54" y="70"/>
                  </a:cubicBezTo>
                  <a:cubicBezTo>
                    <a:pt x="55" y="71"/>
                    <a:pt x="56" y="72"/>
                    <a:pt x="57" y="72"/>
                  </a:cubicBezTo>
                  <a:cubicBezTo>
                    <a:pt x="57" y="72"/>
                    <a:pt x="57" y="72"/>
                    <a:pt x="58" y="72"/>
                  </a:cubicBezTo>
                  <a:cubicBezTo>
                    <a:pt x="59" y="72"/>
                    <a:pt x="60" y="72"/>
                    <a:pt x="60" y="71"/>
                  </a:cubicBezTo>
                  <a:cubicBezTo>
                    <a:pt x="68" y="63"/>
                    <a:pt x="72" y="53"/>
                    <a:pt x="72" y="42"/>
                  </a:cubicBezTo>
                  <a:cubicBezTo>
                    <a:pt x="72" y="30"/>
                    <a:pt x="68" y="20"/>
                    <a:pt x="60" y="12"/>
                  </a:cubicBezTo>
                  <a:cubicBezTo>
                    <a:pt x="52" y="4"/>
                    <a:pt x="42" y="0"/>
                    <a:pt x="31" y="0"/>
                  </a:cubicBezTo>
                  <a:cubicBezTo>
                    <a:pt x="19" y="0"/>
                    <a:pt x="9" y="4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1" y="18"/>
                    <a:pt x="2" y="18"/>
                  </a:cubicBezTo>
                  <a:close/>
                  <a:moveTo>
                    <a:pt x="31" y="7"/>
                  </a:moveTo>
                  <a:cubicBezTo>
                    <a:pt x="40" y="7"/>
                    <a:pt x="49" y="10"/>
                    <a:pt x="55" y="17"/>
                  </a:cubicBezTo>
                  <a:cubicBezTo>
                    <a:pt x="62" y="24"/>
                    <a:pt x="65" y="32"/>
                    <a:pt x="65" y="42"/>
                  </a:cubicBezTo>
                  <a:cubicBezTo>
                    <a:pt x="65" y="49"/>
                    <a:pt x="63" y="56"/>
                    <a:pt x="59" y="62"/>
                  </a:cubicBezTo>
                  <a:cubicBezTo>
                    <a:pt x="56" y="54"/>
                    <a:pt x="49" y="41"/>
                    <a:pt x="39" y="31"/>
                  </a:cubicBezTo>
                  <a:cubicBezTo>
                    <a:pt x="29" y="22"/>
                    <a:pt x="18" y="16"/>
                    <a:pt x="11" y="13"/>
                  </a:cubicBezTo>
                  <a:cubicBezTo>
                    <a:pt x="16" y="9"/>
                    <a:pt x="23" y="7"/>
                    <a:pt x="3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684" y="1992"/>
              <a:ext cx="166" cy="185"/>
            </a:xfrm>
            <a:custGeom>
              <a:avLst/>
              <a:gdLst>
                <a:gd name="T0" fmla="*/ 66 w 69"/>
                <a:gd name="T1" fmla="*/ 0 h 77"/>
                <a:gd name="T2" fmla="*/ 62 w 69"/>
                <a:gd name="T3" fmla="*/ 4 h 77"/>
                <a:gd name="T4" fmla="*/ 62 w 69"/>
                <a:gd name="T5" fmla="*/ 69 h 77"/>
                <a:gd name="T6" fmla="*/ 3 w 69"/>
                <a:gd name="T7" fmla="*/ 69 h 77"/>
                <a:gd name="T8" fmla="*/ 0 w 69"/>
                <a:gd name="T9" fmla="*/ 73 h 77"/>
                <a:gd name="T10" fmla="*/ 3 w 69"/>
                <a:gd name="T11" fmla="*/ 77 h 77"/>
                <a:gd name="T12" fmla="*/ 66 w 69"/>
                <a:gd name="T13" fmla="*/ 77 h 77"/>
                <a:gd name="T14" fmla="*/ 69 w 69"/>
                <a:gd name="T15" fmla="*/ 73 h 77"/>
                <a:gd name="T16" fmla="*/ 69 w 69"/>
                <a:gd name="T17" fmla="*/ 4 h 77"/>
                <a:gd name="T18" fmla="*/ 66 w 69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7">
                  <a:moveTo>
                    <a:pt x="66" y="0"/>
                  </a:moveTo>
                  <a:cubicBezTo>
                    <a:pt x="64" y="0"/>
                    <a:pt x="62" y="2"/>
                    <a:pt x="62" y="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9"/>
                    <a:pt x="0" y="71"/>
                    <a:pt x="0" y="73"/>
                  </a:cubicBezTo>
                  <a:cubicBezTo>
                    <a:pt x="0" y="75"/>
                    <a:pt x="1" y="77"/>
                    <a:pt x="3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8" y="77"/>
                    <a:pt x="69" y="75"/>
                    <a:pt x="69" y="73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8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27" name="KSO_Shape"/>
          <p:cNvSpPr/>
          <p:nvPr/>
        </p:nvSpPr>
        <p:spPr>
          <a:xfrm>
            <a:off x="4113782" y="2453558"/>
            <a:ext cx="450311" cy="306212"/>
          </a:xfrm>
          <a:custGeom>
            <a:avLst/>
            <a:gdLst/>
            <a:ahLst/>
            <a:cxnLst/>
            <a:rect l="l" t="t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28" name="Group 8"/>
          <p:cNvGrpSpPr>
            <a:grpSpLocks noChangeAspect="1"/>
          </p:cNvGrpSpPr>
          <p:nvPr/>
        </p:nvGrpSpPr>
        <p:grpSpPr bwMode="auto">
          <a:xfrm>
            <a:off x="5238327" y="3281322"/>
            <a:ext cx="419486" cy="538752"/>
            <a:chOff x="3637" y="1896"/>
            <a:chExt cx="408" cy="524"/>
          </a:xfrm>
          <a:solidFill>
            <a:schemeClr val="bg1"/>
          </a:solidFill>
        </p:grpSpPr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3637" y="1896"/>
              <a:ext cx="408" cy="524"/>
            </a:xfrm>
            <a:custGeom>
              <a:avLst/>
              <a:gdLst>
                <a:gd name="T0" fmla="*/ 152 w 170"/>
                <a:gd name="T1" fmla="*/ 95 h 219"/>
                <a:gd name="T2" fmla="*/ 111 w 170"/>
                <a:gd name="T3" fmla="*/ 66 h 219"/>
                <a:gd name="T4" fmla="*/ 117 w 170"/>
                <a:gd name="T5" fmla="*/ 66 h 219"/>
                <a:gd name="T6" fmla="*/ 149 w 170"/>
                <a:gd name="T7" fmla="*/ 69 h 219"/>
                <a:gd name="T8" fmla="*/ 156 w 170"/>
                <a:gd name="T9" fmla="*/ 67 h 219"/>
                <a:gd name="T10" fmla="*/ 136 w 170"/>
                <a:gd name="T11" fmla="*/ 62 h 219"/>
                <a:gd name="T12" fmla="*/ 110 w 170"/>
                <a:gd name="T13" fmla="*/ 63 h 219"/>
                <a:gd name="T14" fmla="*/ 119 w 170"/>
                <a:gd name="T15" fmla="*/ 61 h 219"/>
                <a:gd name="T16" fmla="*/ 145 w 170"/>
                <a:gd name="T17" fmla="*/ 49 h 219"/>
                <a:gd name="T18" fmla="*/ 148 w 170"/>
                <a:gd name="T19" fmla="*/ 46 h 219"/>
                <a:gd name="T20" fmla="*/ 132 w 170"/>
                <a:gd name="T21" fmla="*/ 50 h 219"/>
                <a:gd name="T22" fmla="*/ 123 w 170"/>
                <a:gd name="T23" fmla="*/ 56 h 219"/>
                <a:gd name="T24" fmla="*/ 102 w 170"/>
                <a:gd name="T25" fmla="*/ 60 h 219"/>
                <a:gd name="T26" fmla="*/ 122 w 170"/>
                <a:gd name="T27" fmla="*/ 6 h 219"/>
                <a:gd name="T28" fmla="*/ 108 w 170"/>
                <a:gd name="T29" fmla="*/ 3 h 219"/>
                <a:gd name="T30" fmla="*/ 86 w 170"/>
                <a:gd name="T31" fmla="*/ 8 h 219"/>
                <a:gd name="T32" fmla="*/ 78 w 170"/>
                <a:gd name="T33" fmla="*/ 8 h 219"/>
                <a:gd name="T34" fmla="*/ 69 w 170"/>
                <a:gd name="T35" fmla="*/ 7 h 219"/>
                <a:gd name="T36" fmla="*/ 42 w 170"/>
                <a:gd name="T37" fmla="*/ 16 h 219"/>
                <a:gd name="T38" fmla="*/ 37 w 170"/>
                <a:gd name="T39" fmla="*/ 39 h 219"/>
                <a:gd name="T40" fmla="*/ 69 w 170"/>
                <a:gd name="T41" fmla="*/ 65 h 219"/>
                <a:gd name="T42" fmla="*/ 6 w 170"/>
                <a:gd name="T43" fmla="*/ 129 h 219"/>
                <a:gd name="T44" fmla="*/ 19 w 170"/>
                <a:gd name="T45" fmla="*/ 193 h 219"/>
                <a:gd name="T46" fmla="*/ 74 w 170"/>
                <a:gd name="T47" fmla="*/ 219 h 219"/>
                <a:gd name="T48" fmla="*/ 164 w 170"/>
                <a:gd name="T49" fmla="*/ 166 h 219"/>
                <a:gd name="T50" fmla="*/ 152 w 170"/>
                <a:gd name="T51" fmla="*/ 95 h 219"/>
                <a:gd name="T52" fmla="*/ 78 w 170"/>
                <a:gd name="T53" fmla="*/ 14 h 219"/>
                <a:gd name="T54" fmla="*/ 86 w 170"/>
                <a:gd name="T55" fmla="*/ 14 h 219"/>
                <a:gd name="T56" fmla="*/ 101 w 170"/>
                <a:gd name="T57" fmla="*/ 13 h 219"/>
                <a:gd name="T58" fmla="*/ 91 w 170"/>
                <a:gd name="T59" fmla="*/ 19 h 219"/>
                <a:gd name="T60" fmla="*/ 48 w 170"/>
                <a:gd name="T61" fmla="*/ 19 h 219"/>
                <a:gd name="T62" fmla="*/ 69 w 170"/>
                <a:gd name="T63" fmla="*/ 14 h 219"/>
                <a:gd name="T64" fmla="*/ 78 w 170"/>
                <a:gd name="T65" fmla="*/ 14 h 219"/>
                <a:gd name="T66" fmla="*/ 43 w 170"/>
                <a:gd name="T67" fmla="*/ 37 h 219"/>
                <a:gd name="T68" fmla="*/ 44 w 170"/>
                <a:gd name="T69" fmla="*/ 25 h 219"/>
                <a:gd name="T70" fmla="*/ 67 w 170"/>
                <a:gd name="T71" fmla="*/ 37 h 219"/>
                <a:gd name="T72" fmla="*/ 95 w 170"/>
                <a:gd name="T73" fmla="*/ 25 h 219"/>
                <a:gd name="T74" fmla="*/ 116 w 170"/>
                <a:gd name="T75" fmla="*/ 14 h 219"/>
                <a:gd name="T76" fmla="*/ 91 w 170"/>
                <a:gd name="T77" fmla="*/ 63 h 219"/>
                <a:gd name="T78" fmla="*/ 43 w 170"/>
                <a:gd name="T79" fmla="*/ 37 h 219"/>
                <a:gd name="T80" fmla="*/ 158 w 170"/>
                <a:gd name="T81" fmla="*/ 164 h 219"/>
                <a:gd name="T82" fmla="*/ 74 w 170"/>
                <a:gd name="T83" fmla="*/ 212 h 219"/>
                <a:gd name="T84" fmla="*/ 24 w 170"/>
                <a:gd name="T85" fmla="*/ 189 h 219"/>
                <a:gd name="T86" fmla="*/ 12 w 170"/>
                <a:gd name="T87" fmla="*/ 131 h 219"/>
                <a:gd name="T88" fmla="*/ 88 w 170"/>
                <a:gd name="T89" fmla="*/ 70 h 219"/>
                <a:gd name="T90" fmla="*/ 95 w 170"/>
                <a:gd name="T91" fmla="*/ 70 h 219"/>
                <a:gd name="T92" fmla="*/ 103 w 170"/>
                <a:gd name="T93" fmla="*/ 71 h 219"/>
                <a:gd name="T94" fmla="*/ 146 w 170"/>
                <a:gd name="T95" fmla="*/ 99 h 219"/>
                <a:gd name="T96" fmla="*/ 158 w 170"/>
                <a:gd name="T97" fmla="*/ 16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0" h="219">
                  <a:moveTo>
                    <a:pt x="152" y="95"/>
                  </a:moveTo>
                  <a:cubicBezTo>
                    <a:pt x="142" y="80"/>
                    <a:pt x="128" y="70"/>
                    <a:pt x="111" y="66"/>
                  </a:cubicBezTo>
                  <a:cubicBezTo>
                    <a:pt x="113" y="66"/>
                    <a:pt x="115" y="66"/>
                    <a:pt x="117" y="66"/>
                  </a:cubicBezTo>
                  <a:cubicBezTo>
                    <a:pt x="125" y="65"/>
                    <a:pt x="144" y="61"/>
                    <a:pt x="149" y="69"/>
                  </a:cubicBezTo>
                  <a:cubicBezTo>
                    <a:pt x="150" y="71"/>
                    <a:pt x="156" y="68"/>
                    <a:pt x="156" y="67"/>
                  </a:cubicBezTo>
                  <a:cubicBezTo>
                    <a:pt x="151" y="61"/>
                    <a:pt x="142" y="62"/>
                    <a:pt x="136" y="62"/>
                  </a:cubicBezTo>
                  <a:cubicBezTo>
                    <a:pt x="128" y="63"/>
                    <a:pt x="118" y="64"/>
                    <a:pt x="110" y="63"/>
                  </a:cubicBezTo>
                  <a:cubicBezTo>
                    <a:pt x="113" y="63"/>
                    <a:pt x="116" y="62"/>
                    <a:pt x="119" y="61"/>
                  </a:cubicBezTo>
                  <a:cubicBezTo>
                    <a:pt x="129" y="59"/>
                    <a:pt x="135" y="49"/>
                    <a:pt x="145" y="49"/>
                  </a:cubicBezTo>
                  <a:cubicBezTo>
                    <a:pt x="148" y="49"/>
                    <a:pt x="152" y="46"/>
                    <a:pt x="148" y="46"/>
                  </a:cubicBezTo>
                  <a:cubicBezTo>
                    <a:pt x="142" y="46"/>
                    <a:pt x="137" y="47"/>
                    <a:pt x="132" y="50"/>
                  </a:cubicBezTo>
                  <a:cubicBezTo>
                    <a:pt x="129" y="52"/>
                    <a:pt x="126" y="54"/>
                    <a:pt x="123" y="56"/>
                  </a:cubicBezTo>
                  <a:cubicBezTo>
                    <a:pt x="117" y="60"/>
                    <a:pt x="109" y="60"/>
                    <a:pt x="102" y="60"/>
                  </a:cubicBezTo>
                  <a:cubicBezTo>
                    <a:pt x="115" y="42"/>
                    <a:pt x="126" y="15"/>
                    <a:pt x="122" y="6"/>
                  </a:cubicBezTo>
                  <a:cubicBezTo>
                    <a:pt x="120" y="1"/>
                    <a:pt x="115" y="0"/>
                    <a:pt x="108" y="3"/>
                  </a:cubicBezTo>
                  <a:cubicBezTo>
                    <a:pt x="101" y="7"/>
                    <a:pt x="93" y="8"/>
                    <a:pt x="86" y="8"/>
                  </a:cubicBezTo>
                  <a:cubicBezTo>
                    <a:pt x="84" y="8"/>
                    <a:pt x="81" y="8"/>
                    <a:pt x="78" y="8"/>
                  </a:cubicBezTo>
                  <a:cubicBezTo>
                    <a:pt x="75" y="7"/>
                    <a:pt x="72" y="7"/>
                    <a:pt x="69" y="7"/>
                  </a:cubicBezTo>
                  <a:cubicBezTo>
                    <a:pt x="60" y="7"/>
                    <a:pt x="50" y="8"/>
                    <a:pt x="42" y="16"/>
                  </a:cubicBezTo>
                  <a:cubicBezTo>
                    <a:pt x="36" y="23"/>
                    <a:pt x="34" y="31"/>
                    <a:pt x="37" y="39"/>
                  </a:cubicBezTo>
                  <a:cubicBezTo>
                    <a:pt x="40" y="48"/>
                    <a:pt x="50" y="58"/>
                    <a:pt x="69" y="65"/>
                  </a:cubicBezTo>
                  <a:cubicBezTo>
                    <a:pt x="25" y="71"/>
                    <a:pt x="12" y="100"/>
                    <a:pt x="6" y="129"/>
                  </a:cubicBezTo>
                  <a:cubicBezTo>
                    <a:pt x="0" y="152"/>
                    <a:pt x="5" y="176"/>
                    <a:pt x="19" y="193"/>
                  </a:cubicBezTo>
                  <a:cubicBezTo>
                    <a:pt x="32" y="210"/>
                    <a:pt x="52" y="219"/>
                    <a:pt x="74" y="219"/>
                  </a:cubicBezTo>
                  <a:cubicBezTo>
                    <a:pt x="127" y="219"/>
                    <a:pt x="154" y="211"/>
                    <a:pt x="164" y="166"/>
                  </a:cubicBezTo>
                  <a:cubicBezTo>
                    <a:pt x="170" y="141"/>
                    <a:pt x="165" y="115"/>
                    <a:pt x="152" y="95"/>
                  </a:cubicBezTo>
                  <a:close/>
                  <a:moveTo>
                    <a:pt x="78" y="14"/>
                  </a:moveTo>
                  <a:cubicBezTo>
                    <a:pt x="81" y="14"/>
                    <a:pt x="83" y="14"/>
                    <a:pt x="86" y="14"/>
                  </a:cubicBezTo>
                  <a:cubicBezTo>
                    <a:pt x="91" y="14"/>
                    <a:pt x="96" y="14"/>
                    <a:pt x="101" y="13"/>
                  </a:cubicBezTo>
                  <a:cubicBezTo>
                    <a:pt x="98" y="15"/>
                    <a:pt x="95" y="17"/>
                    <a:pt x="91" y="19"/>
                  </a:cubicBezTo>
                  <a:cubicBezTo>
                    <a:pt x="76" y="30"/>
                    <a:pt x="64" y="38"/>
                    <a:pt x="48" y="19"/>
                  </a:cubicBezTo>
                  <a:cubicBezTo>
                    <a:pt x="54" y="15"/>
                    <a:pt x="62" y="14"/>
                    <a:pt x="69" y="14"/>
                  </a:cubicBezTo>
                  <a:cubicBezTo>
                    <a:pt x="72" y="14"/>
                    <a:pt x="75" y="14"/>
                    <a:pt x="78" y="14"/>
                  </a:cubicBezTo>
                  <a:close/>
                  <a:moveTo>
                    <a:pt x="43" y="37"/>
                  </a:moveTo>
                  <a:cubicBezTo>
                    <a:pt x="41" y="33"/>
                    <a:pt x="42" y="28"/>
                    <a:pt x="44" y="25"/>
                  </a:cubicBezTo>
                  <a:cubicBezTo>
                    <a:pt x="52" y="34"/>
                    <a:pt x="59" y="37"/>
                    <a:pt x="67" y="37"/>
                  </a:cubicBezTo>
                  <a:cubicBezTo>
                    <a:pt x="77" y="37"/>
                    <a:pt x="86" y="31"/>
                    <a:pt x="95" y="25"/>
                  </a:cubicBezTo>
                  <a:cubicBezTo>
                    <a:pt x="102" y="20"/>
                    <a:pt x="109" y="15"/>
                    <a:pt x="116" y="14"/>
                  </a:cubicBezTo>
                  <a:cubicBezTo>
                    <a:pt x="114" y="26"/>
                    <a:pt x="103" y="49"/>
                    <a:pt x="91" y="63"/>
                  </a:cubicBezTo>
                  <a:cubicBezTo>
                    <a:pt x="61" y="59"/>
                    <a:pt x="47" y="47"/>
                    <a:pt x="43" y="37"/>
                  </a:cubicBezTo>
                  <a:close/>
                  <a:moveTo>
                    <a:pt x="158" y="164"/>
                  </a:moveTo>
                  <a:cubicBezTo>
                    <a:pt x="148" y="205"/>
                    <a:pt x="124" y="212"/>
                    <a:pt x="74" y="212"/>
                  </a:cubicBezTo>
                  <a:cubicBezTo>
                    <a:pt x="54" y="212"/>
                    <a:pt x="36" y="204"/>
                    <a:pt x="24" y="189"/>
                  </a:cubicBezTo>
                  <a:cubicBezTo>
                    <a:pt x="12" y="173"/>
                    <a:pt x="7" y="152"/>
                    <a:pt x="12" y="131"/>
                  </a:cubicBezTo>
                  <a:cubicBezTo>
                    <a:pt x="19" y="99"/>
                    <a:pt x="33" y="70"/>
                    <a:pt x="88" y="70"/>
                  </a:cubicBezTo>
                  <a:cubicBezTo>
                    <a:pt x="90" y="70"/>
                    <a:pt x="93" y="70"/>
                    <a:pt x="95" y="70"/>
                  </a:cubicBezTo>
                  <a:cubicBezTo>
                    <a:pt x="98" y="71"/>
                    <a:pt x="100" y="71"/>
                    <a:pt x="103" y="71"/>
                  </a:cubicBezTo>
                  <a:cubicBezTo>
                    <a:pt x="121" y="74"/>
                    <a:pt x="136" y="83"/>
                    <a:pt x="146" y="99"/>
                  </a:cubicBezTo>
                  <a:cubicBezTo>
                    <a:pt x="159" y="117"/>
                    <a:pt x="163" y="141"/>
                    <a:pt x="158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3788" y="2118"/>
              <a:ext cx="104" cy="227"/>
            </a:xfrm>
            <a:custGeom>
              <a:avLst/>
              <a:gdLst>
                <a:gd name="T0" fmla="*/ 25 w 43"/>
                <a:gd name="T1" fmla="*/ 42 h 95"/>
                <a:gd name="T2" fmla="*/ 11 w 43"/>
                <a:gd name="T3" fmla="*/ 29 h 95"/>
                <a:gd name="T4" fmla="*/ 23 w 43"/>
                <a:gd name="T5" fmla="*/ 19 h 95"/>
                <a:gd name="T6" fmla="*/ 37 w 43"/>
                <a:gd name="T7" fmla="*/ 23 h 95"/>
                <a:gd name="T8" fmla="*/ 40 w 43"/>
                <a:gd name="T9" fmla="*/ 15 h 95"/>
                <a:gd name="T10" fmla="*/ 25 w 43"/>
                <a:gd name="T11" fmla="*/ 11 h 95"/>
                <a:gd name="T12" fmla="*/ 25 w 43"/>
                <a:gd name="T13" fmla="*/ 0 h 95"/>
                <a:gd name="T14" fmla="*/ 18 w 43"/>
                <a:gd name="T15" fmla="*/ 0 h 95"/>
                <a:gd name="T16" fmla="*/ 18 w 43"/>
                <a:gd name="T17" fmla="*/ 11 h 95"/>
                <a:gd name="T18" fmla="*/ 1 w 43"/>
                <a:gd name="T19" fmla="*/ 30 h 95"/>
                <a:gd name="T20" fmla="*/ 20 w 43"/>
                <a:gd name="T21" fmla="*/ 50 h 95"/>
                <a:gd name="T22" fmla="*/ 32 w 43"/>
                <a:gd name="T23" fmla="*/ 64 h 95"/>
                <a:gd name="T24" fmla="*/ 19 w 43"/>
                <a:gd name="T25" fmla="*/ 75 h 95"/>
                <a:gd name="T26" fmla="*/ 3 w 43"/>
                <a:gd name="T27" fmla="*/ 70 h 95"/>
                <a:gd name="T28" fmla="*/ 0 w 43"/>
                <a:gd name="T29" fmla="*/ 78 h 95"/>
                <a:gd name="T30" fmla="*/ 17 w 43"/>
                <a:gd name="T31" fmla="*/ 83 h 95"/>
                <a:gd name="T32" fmla="*/ 17 w 43"/>
                <a:gd name="T33" fmla="*/ 95 h 95"/>
                <a:gd name="T34" fmla="*/ 25 w 43"/>
                <a:gd name="T35" fmla="*/ 95 h 95"/>
                <a:gd name="T36" fmla="*/ 25 w 43"/>
                <a:gd name="T37" fmla="*/ 83 h 95"/>
                <a:gd name="T38" fmla="*/ 43 w 43"/>
                <a:gd name="T39" fmla="*/ 63 h 95"/>
                <a:gd name="T40" fmla="*/ 25 w 43"/>
                <a:gd name="T41" fmla="*/ 4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5" y="42"/>
                  </a:moveTo>
                  <a:cubicBezTo>
                    <a:pt x="15" y="38"/>
                    <a:pt x="11" y="35"/>
                    <a:pt x="11" y="29"/>
                  </a:cubicBezTo>
                  <a:cubicBezTo>
                    <a:pt x="11" y="24"/>
                    <a:pt x="14" y="19"/>
                    <a:pt x="23" y="19"/>
                  </a:cubicBezTo>
                  <a:cubicBezTo>
                    <a:pt x="30" y="19"/>
                    <a:pt x="35" y="21"/>
                    <a:pt x="37" y="23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7" y="13"/>
                    <a:pt x="32" y="11"/>
                    <a:pt x="25" y="1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8" y="13"/>
                    <a:pt x="1" y="20"/>
                    <a:pt x="1" y="30"/>
                  </a:cubicBezTo>
                  <a:cubicBezTo>
                    <a:pt x="1" y="40"/>
                    <a:pt x="8" y="46"/>
                    <a:pt x="20" y="50"/>
                  </a:cubicBezTo>
                  <a:cubicBezTo>
                    <a:pt x="28" y="54"/>
                    <a:pt x="32" y="58"/>
                    <a:pt x="32" y="64"/>
                  </a:cubicBezTo>
                  <a:cubicBezTo>
                    <a:pt x="32" y="71"/>
                    <a:pt x="27" y="75"/>
                    <a:pt x="19" y="75"/>
                  </a:cubicBezTo>
                  <a:cubicBezTo>
                    <a:pt x="13" y="75"/>
                    <a:pt x="7" y="73"/>
                    <a:pt x="3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" y="81"/>
                    <a:pt x="11" y="83"/>
                    <a:pt x="17" y="83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37" y="81"/>
                    <a:pt x="43" y="72"/>
                    <a:pt x="43" y="63"/>
                  </a:cubicBezTo>
                  <a:cubicBezTo>
                    <a:pt x="43" y="53"/>
                    <a:pt x="37" y="47"/>
                    <a:pt x="2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727799" y="2315148"/>
            <a:ext cx="365338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bg1"/>
                </a:solidFill>
                <a:sym typeface="+mn-ea"/>
              </a:rPr>
              <a:t>Отсутствие мотивации в образовательном процессе</a:t>
            </a: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550" y="4082415"/>
            <a:ext cx="4556125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bg1"/>
                </a:solidFill>
                <a:sym typeface="+mn-ea"/>
              </a:rPr>
              <a:t>Ограниченный доступ к научным знаниям</a:t>
            </a:r>
            <a:endParaRPr lang="en-US" sz="2000">
              <a:solidFill>
                <a:schemeClr val="bg1"/>
              </a:solidFill>
              <a:sym typeface="+mn-ea"/>
            </a:endParaRPr>
          </a:p>
          <a:p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2000">
                <a:solidFill>
                  <a:schemeClr val="bg1"/>
                </a:solidFill>
                <a:sym typeface="+mn-ea"/>
              </a:rPr>
              <a:t>Неэффективное использование AR-технологий в образовании</a:t>
            </a: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303895" y="4178300"/>
            <a:ext cx="374205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>
                <a:solidFill>
                  <a:schemeClr val="bg1"/>
                </a:solidFill>
                <a:sym typeface="+mn-ea"/>
              </a:rPr>
              <a:t>Недостаток интерактивных образовательных ресурсов</a:t>
            </a: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14550" y="5894705"/>
            <a:ext cx="497649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>
                <a:solidFill>
                  <a:schemeClr val="bg1"/>
                </a:solidFill>
                <a:sym typeface="+mn-ea"/>
              </a:rPr>
              <a:t>Отсутствие практического опыта в научных исследованиях</a:t>
            </a: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9" name="Text Box 38"/>
          <p:cNvSpPr txBox="1"/>
          <p:nvPr/>
        </p:nvSpPr>
        <p:spPr>
          <a:xfrm>
            <a:off x="4564380" y="432435"/>
            <a:ext cx="51327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solidFill>
                  <a:schemeClr val="bg1"/>
                </a:solidFill>
              </a:rPr>
              <a:t>Проблема</a:t>
            </a:r>
            <a:endParaRPr lang="ru-RU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575935" y="2365375"/>
            <a:ext cx="2247900" cy="1352550"/>
          </a:xfrm>
          <a:prstGeom prst="roundRect">
            <a:avLst/>
          </a:prstGeom>
          <a:noFill/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 flipH="1">
            <a:off x="421640" y="2420620"/>
            <a:ext cx="2512695" cy="854075"/>
          </a:xfrm>
          <a:prstGeom prst="roundRect">
            <a:avLst/>
          </a:prstGeom>
          <a:noFill/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298506" y="2971800"/>
            <a:ext cx="1943100" cy="194310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857431" y="2834640"/>
            <a:ext cx="647700" cy="647700"/>
          </a:xfrm>
          <a:prstGeom prst="ellipse">
            <a:avLst/>
          </a:prstGeom>
          <a:solidFill>
            <a:srgbClr val="888782"/>
          </a:solidFill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75935" y="4119245"/>
            <a:ext cx="2183765" cy="798830"/>
          </a:xfrm>
          <a:prstGeom prst="roundRect">
            <a:avLst/>
          </a:prstGeom>
          <a:noFill/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28856" y="4270374"/>
            <a:ext cx="647700" cy="647700"/>
          </a:xfrm>
          <a:prstGeom prst="ellipse">
            <a:avLst/>
          </a:prstGeom>
          <a:solidFill>
            <a:srgbClr val="A3887F"/>
          </a:solidFill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 flipH="1">
            <a:off x="3004820" y="2875915"/>
            <a:ext cx="647700" cy="647700"/>
          </a:xfrm>
          <a:prstGeom prst="ellipse">
            <a:avLst/>
          </a:prstGeom>
          <a:solidFill>
            <a:srgbClr val="9D766C"/>
          </a:solidFill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 flipH="1">
            <a:off x="421640" y="3768090"/>
            <a:ext cx="2512060" cy="859155"/>
          </a:xfrm>
          <a:prstGeom prst="roundRect">
            <a:avLst/>
          </a:prstGeom>
          <a:noFill/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 flipH="1">
            <a:off x="3004819" y="4250054"/>
            <a:ext cx="647700" cy="647700"/>
          </a:xfrm>
          <a:prstGeom prst="ellipse">
            <a:avLst/>
          </a:prstGeom>
          <a:solidFill>
            <a:srgbClr val="AA7B6F"/>
          </a:solidFill>
          <a:ln w="317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 bwMode="auto">
          <a:xfrm>
            <a:off x="5038867" y="3016225"/>
            <a:ext cx="325929" cy="301040"/>
            <a:chOff x="3566" y="1905"/>
            <a:chExt cx="550" cy="508"/>
          </a:xfrm>
          <a:solidFill>
            <a:schemeClr val="bg1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3566" y="1905"/>
              <a:ext cx="550" cy="266"/>
            </a:xfrm>
            <a:custGeom>
              <a:avLst/>
              <a:gdLst>
                <a:gd name="T0" fmla="*/ 275 w 550"/>
                <a:gd name="T1" fmla="*/ 266 h 266"/>
                <a:gd name="T2" fmla="*/ 550 w 550"/>
                <a:gd name="T3" fmla="*/ 132 h 266"/>
                <a:gd name="T4" fmla="*/ 275 w 550"/>
                <a:gd name="T5" fmla="*/ 0 h 266"/>
                <a:gd name="T6" fmla="*/ 275 w 550"/>
                <a:gd name="T7" fmla="*/ 0 h 266"/>
                <a:gd name="T8" fmla="*/ 0 w 550"/>
                <a:gd name="T9" fmla="*/ 132 h 266"/>
                <a:gd name="T10" fmla="*/ 275 w 550"/>
                <a:gd name="T11" fmla="*/ 266 h 266"/>
                <a:gd name="T12" fmla="*/ 275 w 550"/>
                <a:gd name="T13" fmla="*/ 266 h 266"/>
                <a:gd name="T14" fmla="*/ 275 w 550"/>
                <a:gd name="T15" fmla="*/ 17 h 266"/>
                <a:gd name="T16" fmla="*/ 514 w 550"/>
                <a:gd name="T17" fmla="*/ 132 h 266"/>
                <a:gd name="T18" fmla="*/ 275 w 550"/>
                <a:gd name="T19" fmla="*/ 249 h 266"/>
                <a:gd name="T20" fmla="*/ 39 w 550"/>
                <a:gd name="T21" fmla="*/ 132 h 266"/>
                <a:gd name="T22" fmla="*/ 275 w 550"/>
                <a:gd name="T23" fmla="*/ 1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266">
                  <a:moveTo>
                    <a:pt x="275" y="266"/>
                  </a:moveTo>
                  <a:lnTo>
                    <a:pt x="550" y="132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0" y="132"/>
                  </a:lnTo>
                  <a:lnTo>
                    <a:pt x="275" y="266"/>
                  </a:lnTo>
                  <a:lnTo>
                    <a:pt x="275" y="266"/>
                  </a:lnTo>
                  <a:close/>
                  <a:moveTo>
                    <a:pt x="275" y="17"/>
                  </a:moveTo>
                  <a:lnTo>
                    <a:pt x="514" y="132"/>
                  </a:lnTo>
                  <a:lnTo>
                    <a:pt x="275" y="249"/>
                  </a:lnTo>
                  <a:lnTo>
                    <a:pt x="39" y="132"/>
                  </a:lnTo>
                  <a:lnTo>
                    <a:pt x="2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566" y="2223"/>
              <a:ext cx="550" cy="190"/>
            </a:xfrm>
            <a:custGeom>
              <a:avLst/>
              <a:gdLst>
                <a:gd name="T0" fmla="*/ 426 w 550"/>
                <a:gd name="T1" fmla="*/ 15 h 190"/>
                <a:gd name="T2" fmla="*/ 514 w 550"/>
                <a:gd name="T3" fmla="*/ 58 h 190"/>
                <a:gd name="T4" fmla="*/ 275 w 550"/>
                <a:gd name="T5" fmla="*/ 173 h 190"/>
                <a:gd name="T6" fmla="*/ 39 w 550"/>
                <a:gd name="T7" fmla="*/ 58 h 190"/>
                <a:gd name="T8" fmla="*/ 125 w 550"/>
                <a:gd name="T9" fmla="*/ 15 h 190"/>
                <a:gd name="T10" fmla="*/ 115 w 550"/>
                <a:gd name="T11" fmla="*/ 0 h 190"/>
                <a:gd name="T12" fmla="*/ 0 w 550"/>
                <a:gd name="T13" fmla="*/ 58 h 190"/>
                <a:gd name="T14" fmla="*/ 275 w 550"/>
                <a:gd name="T15" fmla="*/ 190 h 190"/>
                <a:gd name="T16" fmla="*/ 275 w 550"/>
                <a:gd name="T17" fmla="*/ 190 h 190"/>
                <a:gd name="T18" fmla="*/ 550 w 550"/>
                <a:gd name="T19" fmla="*/ 58 h 190"/>
                <a:gd name="T20" fmla="*/ 435 w 550"/>
                <a:gd name="T21" fmla="*/ 0 h 190"/>
                <a:gd name="T22" fmla="*/ 426 w 550"/>
                <a:gd name="T23" fmla="*/ 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190">
                  <a:moveTo>
                    <a:pt x="426" y="15"/>
                  </a:moveTo>
                  <a:lnTo>
                    <a:pt x="514" y="58"/>
                  </a:lnTo>
                  <a:lnTo>
                    <a:pt x="275" y="173"/>
                  </a:lnTo>
                  <a:lnTo>
                    <a:pt x="39" y="58"/>
                  </a:lnTo>
                  <a:lnTo>
                    <a:pt x="125" y="15"/>
                  </a:lnTo>
                  <a:lnTo>
                    <a:pt x="115" y="0"/>
                  </a:lnTo>
                  <a:lnTo>
                    <a:pt x="0" y="58"/>
                  </a:lnTo>
                  <a:lnTo>
                    <a:pt x="275" y="190"/>
                  </a:lnTo>
                  <a:lnTo>
                    <a:pt x="275" y="190"/>
                  </a:lnTo>
                  <a:lnTo>
                    <a:pt x="550" y="58"/>
                  </a:lnTo>
                  <a:lnTo>
                    <a:pt x="435" y="0"/>
                  </a:lnTo>
                  <a:lnTo>
                    <a:pt x="426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566" y="2106"/>
              <a:ext cx="550" cy="187"/>
            </a:xfrm>
            <a:custGeom>
              <a:avLst/>
              <a:gdLst>
                <a:gd name="T0" fmla="*/ 426 w 550"/>
                <a:gd name="T1" fmla="*/ 12 h 187"/>
                <a:gd name="T2" fmla="*/ 514 w 550"/>
                <a:gd name="T3" fmla="*/ 55 h 187"/>
                <a:gd name="T4" fmla="*/ 275 w 550"/>
                <a:gd name="T5" fmla="*/ 170 h 187"/>
                <a:gd name="T6" fmla="*/ 39 w 550"/>
                <a:gd name="T7" fmla="*/ 55 h 187"/>
                <a:gd name="T8" fmla="*/ 125 w 550"/>
                <a:gd name="T9" fmla="*/ 12 h 187"/>
                <a:gd name="T10" fmla="*/ 115 w 550"/>
                <a:gd name="T11" fmla="*/ 0 h 187"/>
                <a:gd name="T12" fmla="*/ 0 w 550"/>
                <a:gd name="T13" fmla="*/ 55 h 187"/>
                <a:gd name="T14" fmla="*/ 275 w 550"/>
                <a:gd name="T15" fmla="*/ 187 h 187"/>
                <a:gd name="T16" fmla="*/ 275 w 550"/>
                <a:gd name="T17" fmla="*/ 187 h 187"/>
                <a:gd name="T18" fmla="*/ 550 w 550"/>
                <a:gd name="T19" fmla="*/ 55 h 187"/>
                <a:gd name="T20" fmla="*/ 435 w 550"/>
                <a:gd name="T21" fmla="*/ 0 h 187"/>
                <a:gd name="T22" fmla="*/ 426 w 550"/>
                <a:gd name="T23" fmla="*/ 1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187">
                  <a:moveTo>
                    <a:pt x="426" y="12"/>
                  </a:moveTo>
                  <a:lnTo>
                    <a:pt x="514" y="55"/>
                  </a:lnTo>
                  <a:lnTo>
                    <a:pt x="275" y="170"/>
                  </a:lnTo>
                  <a:lnTo>
                    <a:pt x="39" y="55"/>
                  </a:lnTo>
                  <a:lnTo>
                    <a:pt x="125" y="12"/>
                  </a:lnTo>
                  <a:lnTo>
                    <a:pt x="115" y="0"/>
                  </a:lnTo>
                  <a:lnTo>
                    <a:pt x="0" y="55"/>
                  </a:lnTo>
                  <a:lnTo>
                    <a:pt x="275" y="187"/>
                  </a:lnTo>
                  <a:lnTo>
                    <a:pt x="275" y="187"/>
                  </a:lnTo>
                  <a:lnTo>
                    <a:pt x="550" y="55"/>
                  </a:lnTo>
                  <a:lnTo>
                    <a:pt x="435" y="0"/>
                  </a:lnTo>
                  <a:lnTo>
                    <a:pt x="42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19" name="Group 21"/>
          <p:cNvGrpSpPr>
            <a:grpSpLocks noChangeAspect="1"/>
          </p:cNvGrpSpPr>
          <p:nvPr/>
        </p:nvGrpSpPr>
        <p:grpSpPr bwMode="auto">
          <a:xfrm>
            <a:off x="5040553" y="4467542"/>
            <a:ext cx="292886" cy="285887"/>
            <a:chOff x="3560" y="1897"/>
            <a:chExt cx="544" cy="531"/>
          </a:xfrm>
          <a:solidFill>
            <a:schemeClr val="bg1"/>
          </a:solidFill>
        </p:grpSpPr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3600" y="1928"/>
              <a:ext cx="480" cy="500"/>
            </a:xfrm>
            <a:custGeom>
              <a:avLst/>
              <a:gdLst>
                <a:gd name="T0" fmla="*/ 200 w 200"/>
                <a:gd name="T1" fmla="*/ 100 h 209"/>
                <a:gd name="T2" fmla="*/ 100 w 200"/>
                <a:gd name="T3" fmla="*/ 0 h 209"/>
                <a:gd name="T4" fmla="*/ 0 w 200"/>
                <a:gd name="T5" fmla="*/ 100 h 209"/>
                <a:gd name="T6" fmla="*/ 38 w 200"/>
                <a:gd name="T7" fmla="*/ 179 h 209"/>
                <a:gd name="T8" fmla="*/ 14 w 200"/>
                <a:gd name="T9" fmla="*/ 203 h 209"/>
                <a:gd name="T10" fmla="*/ 14 w 200"/>
                <a:gd name="T11" fmla="*/ 208 h 209"/>
                <a:gd name="T12" fmla="*/ 16 w 200"/>
                <a:gd name="T13" fmla="*/ 209 h 209"/>
                <a:gd name="T14" fmla="*/ 19 w 200"/>
                <a:gd name="T15" fmla="*/ 208 h 209"/>
                <a:gd name="T16" fmla="*/ 44 w 200"/>
                <a:gd name="T17" fmla="*/ 183 h 209"/>
                <a:gd name="T18" fmla="*/ 100 w 200"/>
                <a:gd name="T19" fmla="*/ 200 h 209"/>
                <a:gd name="T20" fmla="*/ 158 w 200"/>
                <a:gd name="T21" fmla="*/ 181 h 209"/>
                <a:gd name="T22" fmla="*/ 185 w 200"/>
                <a:gd name="T23" fmla="*/ 208 h 209"/>
                <a:gd name="T24" fmla="*/ 188 w 200"/>
                <a:gd name="T25" fmla="*/ 209 h 209"/>
                <a:gd name="T26" fmla="*/ 190 w 200"/>
                <a:gd name="T27" fmla="*/ 208 h 209"/>
                <a:gd name="T28" fmla="*/ 190 w 200"/>
                <a:gd name="T29" fmla="*/ 203 h 209"/>
                <a:gd name="T30" fmla="*/ 164 w 200"/>
                <a:gd name="T31" fmla="*/ 177 h 209"/>
                <a:gd name="T32" fmla="*/ 200 w 200"/>
                <a:gd name="T33" fmla="*/ 100 h 209"/>
                <a:gd name="T34" fmla="*/ 100 w 200"/>
                <a:gd name="T35" fmla="*/ 193 h 209"/>
                <a:gd name="T36" fmla="*/ 7 w 200"/>
                <a:gd name="T37" fmla="*/ 100 h 209"/>
                <a:gd name="T38" fmla="*/ 100 w 200"/>
                <a:gd name="T39" fmla="*/ 7 h 209"/>
                <a:gd name="T40" fmla="*/ 192 w 200"/>
                <a:gd name="T41" fmla="*/ 100 h 209"/>
                <a:gd name="T42" fmla="*/ 100 w 200"/>
                <a:gd name="T43" fmla="*/ 1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209">
                  <a:moveTo>
                    <a:pt x="200" y="100"/>
                  </a:moveTo>
                  <a:cubicBezTo>
                    <a:pt x="200" y="45"/>
                    <a:pt x="155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32"/>
                    <a:pt x="15" y="160"/>
                    <a:pt x="38" y="179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3" y="205"/>
                    <a:pt x="13" y="207"/>
                    <a:pt x="14" y="208"/>
                  </a:cubicBezTo>
                  <a:cubicBezTo>
                    <a:pt x="15" y="209"/>
                    <a:pt x="16" y="209"/>
                    <a:pt x="16" y="209"/>
                  </a:cubicBezTo>
                  <a:cubicBezTo>
                    <a:pt x="17" y="209"/>
                    <a:pt x="18" y="209"/>
                    <a:pt x="19" y="208"/>
                  </a:cubicBezTo>
                  <a:cubicBezTo>
                    <a:pt x="44" y="183"/>
                    <a:pt x="44" y="183"/>
                    <a:pt x="44" y="183"/>
                  </a:cubicBezTo>
                  <a:cubicBezTo>
                    <a:pt x="60" y="194"/>
                    <a:pt x="79" y="200"/>
                    <a:pt x="100" y="200"/>
                  </a:cubicBezTo>
                  <a:cubicBezTo>
                    <a:pt x="121" y="200"/>
                    <a:pt x="142" y="193"/>
                    <a:pt x="158" y="181"/>
                  </a:cubicBezTo>
                  <a:cubicBezTo>
                    <a:pt x="185" y="208"/>
                    <a:pt x="185" y="208"/>
                    <a:pt x="185" y="208"/>
                  </a:cubicBezTo>
                  <a:cubicBezTo>
                    <a:pt x="186" y="209"/>
                    <a:pt x="187" y="209"/>
                    <a:pt x="188" y="209"/>
                  </a:cubicBezTo>
                  <a:cubicBezTo>
                    <a:pt x="189" y="209"/>
                    <a:pt x="190" y="209"/>
                    <a:pt x="190" y="208"/>
                  </a:cubicBezTo>
                  <a:cubicBezTo>
                    <a:pt x="192" y="207"/>
                    <a:pt x="192" y="205"/>
                    <a:pt x="190" y="203"/>
                  </a:cubicBezTo>
                  <a:cubicBezTo>
                    <a:pt x="164" y="177"/>
                    <a:pt x="164" y="177"/>
                    <a:pt x="164" y="177"/>
                  </a:cubicBezTo>
                  <a:cubicBezTo>
                    <a:pt x="186" y="158"/>
                    <a:pt x="200" y="131"/>
                    <a:pt x="200" y="100"/>
                  </a:cubicBezTo>
                  <a:close/>
                  <a:moveTo>
                    <a:pt x="100" y="193"/>
                  </a:moveTo>
                  <a:cubicBezTo>
                    <a:pt x="48" y="193"/>
                    <a:pt x="7" y="151"/>
                    <a:pt x="7" y="100"/>
                  </a:cubicBezTo>
                  <a:cubicBezTo>
                    <a:pt x="7" y="49"/>
                    <a:pt x="48" y="7"/>
                    <a:pt x="100" y="7"/>
                  </a:cubicBezTo>
                  <a:cubicBezTo>
                    <a:pt x="151" y="7"/>
                    <a:pt x="192" y="49"/>
                    <a:pt x="192" y="100"/>
                  </a:cubicBezTo>
                  <a:cubicBezTo>
                    <a:pt x="192" y="151"/>
                    <a:pt x="151" y="193"/>
                    <a:pt x="100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3560" y="1897"/>
              <a:ext cx="184" cy="172"/>
            </a:xfrm>
            <a:custGeom>
              <a:avLst/>
              <a:gdLst>
                <a:gd name="T0" fmla="*/ 19 w 77"/>
                <a:gd name="T1" fmla="*/ 72 h 72"/>
                <a:gd name="T2" fmla="*/ 20 w 77"/>
                <a:gd name="T3" fmla="*/ 72 h 72"/>
                <a:gd name="T4" fmla="*/ 23 w 77"/>
                <a:gd name="T5" fmla="*/ 70 h 72"/>
                <a:gd name="T6" fmla="*/ 43 w 77"/>
                <a:gd name="T7" fmla="*/ 37 h 72"/>
                <a:gd name="T8" fmla="*/ 74 w 77"/>
                <a:gd name="T9" fmla="*/ 18 h 72"/>
                <a:gd name="T10" fmla="*/ 77 w 77"/>
                <a:gd name="T11" fmla="*/ 15 h 72"/>
                <a:gd name="T12" fmla="*/ 76 w 77"/>
                <a:gd name="T13" fmla="*/ 12 h 72"/>
                <a:gd name="T14" fmla="*/ 46 w 77"/>
                <a:gd name="T15" fmla="*/ 0 h 72"/>
                <a:gd name="T16" fmla="*/ 17 w 77"/>
                <a:gd name="T17" fmla="*/ 12 h 72"/>
                <a:gd name="T18" fmla="*/ 17 w 77"/>
                <a:gd name="T19" fmla="*/ 71 h 72"/>
                <a:gd name="T20" fmla="*/ 19 w 77"/>
                <a:gd name="T21" fmla="*/ 72 h 72"/>
                <a:gd name="T22" fmla="*/ 22 w 77"/>
                <a:gd name="T23" fmla="*/ 17 h 72"/>
                <a:gd name="T24" fmla="*/ 46 w 77"/>
                <a:gd name="T25" fmla="*/ 7 h 72"/>
                <a:gd name="T26" fmla="*/ 66 w 77"/>
                <a:gd name="T27" fmla="*/ 13 h 72"/>
                <a:gd name="T28" fmla="*/ 38 w 77"/>
                <a:gd name="T29" fmla="*/ 31 h 72"/>
                <a:gd name="T30" fmla="*/ 18 w 77"/>
                <a:gd name="T31" fmla="*/ 62 h 72"/>
                <a:gd name="T32" fmla="*/ 22 w 77"/>
                <a:gd name="T3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72">
                  <a:moveTo>
                    <a:pt x="19" y="72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21" y="72"/>
                    <a:pt x="22" y="71"/>
                    <a:pt x="23" y="70"/>
                  </a:cubicBezTo>
                  <a:cubicBezTo>
                    <a:pt x="23" y="70"/>
                    <a:pt x="30" y="50"/>
                    <a:pt x="43" y="37"/>
                  </a:cubicBezTo>
                  <a:cubicBezTo>
                    <a:pt x="56" y="23"/>
                    <a:pt x="74" y="18"/>
                    <a:pt x="74" y="18"/>
                  </a:cubicBezTo>
                  <a:cubicBezTo>
                    <a:pt x="76" y="18"/>
                    <a:pt x="77" y="17"/>
                    <a:pt x="77" y="15"/>
                  </a:cubicBezTo>
                  <a:cubicBezTo>
                    <a:pt x="77" y="14"/>
                    <a:pt x="77" y="13"/>
                    <a:pt x="76" y="12"/>
                  </a:cubicBezTo>
                  <a:cubicBezTo>
                    <a:pt x="68" y="4"/>
                    <a:pt x="58" y="0"/>
                    <a:pt x="46" y="0"/>
                  </a:cubicBezTo>
                  <a:cubicBezTo>
                    <a:pt x="35" y="0"/>
                    <a:pt x="25" y="4"/>
                    <a:pt x="17" y="12"/>
                  </a:cubicBezTo>
                  <a:cubicBezTo>
                    <a:pt x="0" y="28"/>
                    <a:pt x="0" y="55"/>
                    <a:pt x="17" y="71"/>
                  </a:cubicBezTo>
                  <a:cubicBezTo>
                    <a:pt x="17" y="72"/>
                    <a:pt x="18" y="72"/>
                    <a:pt x="19" y="72"/>
                  </a:cubicBezTo>
                  <a:close/>
                  <a:moveTo>
                    <a:pt x="22" y="17"/>
                  </a:moveTo>
                  <a:cubicBezTo>
                    <a:pt x="28" y="10"/>
                    <a:pt x="37" y="7"/>
                    <a:pt x="46" y="7"/>
                  </a:cubicBezTo>
                  <a:cubicBezTo>
                    <a:pt x="54" y="7"/>
                    <a:pt x="61" y="9"/>
                    <a:pt x="66" y="13"/>
                  </a:cubicBezTo>
                  <a:cubicBezTo>
                    <a:pt x="59" y="16"/>
                    <a:pt x="48" y="22"/>
                    <a:pt x="38" y="31"/>
                  </a:cubicBezTo>
                  <a:cubicBezTo>
                    <a:pt x="28" y="41"/>
                    <a:pt x="21" y="54"/>
                    <a:pt x="18" y="62"/>
                  </a:cubicBezTo>
                  <a:cubicBezTo>
                    <a:pt x="8" y="48"/>
                    <a:pt x="10" y="29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3931" y="1897"/>
              <a:ext cx="173" cy="172"/>
            </a:xfrm>
            <a:custGeom>
              <a:avLst/>
              <a:gdLst>
                <a:gd name="T0" fmla="*/ 2 w 72"/>
                <a:gd name="T1" fmla="*/ 18 h 72"/>
                <a:gd name="T2" fmla="*/ 34 w 72"/>
                <a:gd name="T3" fmla="*/ 37 h 72"/>
                <a:gd name="T4" fmla="*/ 54 w 72"/>
                <a:gd name="T5" fmla="*/ 70 h 72"/>
                <a:gd name="T6" fmla="*/ 57 w 72"/>
                <a:gd name="T7" fmla="*/ 72 h 72"/>
                <a:gd name="T8" fmla="*/ 58 w 72"/>
                <a:gd name="T9" fmla="*/ 72 h 72"/>
                <a:gd name="T10" fmla="*/ 60 w 72"/>
                <a:gd name="T11" fmla="*/ 71 h 72"/>
                <a:gd name="T12" fmla="*/ 72 w 72"/>
                <a:gd name="T13" fmla="*/ 42 h 72"/>
                <a:gd name="T14" fmla="*/ 60 w 72"/>
                <a:gd name="T15" fmla="*/ 12 h 72"/>
                <a:gd name="T16" fmla="*/ 31 w 72"/>
                <a:gd name="T17" fmla="*/ 0 h 72"/>
                <a:gd name="T18" fmla="*/ 1 w 72"/>
                <a:gd name="T19" fmla="*/ 12 h 72"/>
                <a:gd name="T20" fmla="*/ 0 w 72"/>
                <a:gd name="T21" fmla="*/ 15 h 72"/>
                <a:gd name="T22" fmla="*/ 2 w 72"/>
                <a:gd name="T23" fmla="*/ 18 h 72"/>
                <a:gd name="T24" fmla="*/ 31 w 72"/>
                <a:gd name="T25" fmla="*/ 7 h 72"/>
                <a:gd name="T26" fmla="*/ 55 w 72"/>
                <a:gd name="T27" fmla="*/ 17 h 72"/>
                <a:gd name="T28" fmla="*/ 65 w 72"/>
                <a:gd name="T29" fmla="*/ 42 h 72"/>
                <a:gd name="T30" fmla="*/ 59 w 72"/>
                <a:gd name="T31" fmla="*/ 62 h 72"/>
                <a:gd name="T32" fmla="*/ 39 w 72"/>
                <a:gd name="T33" fmla="*/ 31 h 72"/>
                <a:gd name="T34" fmla="*/ 11 w 72"/>
                <a:gd name="T35" fmla="*/ 13 h 72"/>
                <a:gd name="T36" fmla="*/ 31 w 72"/>
                <a:gd name="T37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2">
                  <a:moveTo>
                    <a:pt x="2" y="18"/>
                  </a:moveTo>
                  <a:cubicBezTo>
                    <a:pt x="3" y="18"/>
                    <a:pt x="21" y="23"/>
                    <a:pt x="34" y="37"/>
                  </a:cubicBezTo>
                  <a:cubicBezTo>
                    <a:pt x="47" y="50"/>
                    <a:pt x="54" y="70"/>
                    <a:pt x="54" y="70"/>
                  </a:cubicBezTo>
                  <a:cubicBezTo>
                    <a:pt x="55" y="71"/>
                    <a:pt x="56" y="72"/>
                    <a:pt x="57" y="72"/>
                  </a:cubicBezTo>
                  <a:cubicBezTo>
                    <a:pt x="57" y="72"/>
                    <a:pt x="57" y="72"/>
                    <a:pt x="58" y="72"/>
                  </a:cubicBezTo>
                  <a:cubicBezTo>
                    <a:pt x="59" y="72"/>
                    <a:pt x="60" y="72"/>
                    <a:pt x="60" y="71"/>
                  </a:cubicBezTo>
                  <a:cubicBezTo>
                    <a:pt x="68" y="63"/>
                    <a:pt x="72" y="53"/>
                    <a:pt x="72" y="42"/>
                  </a:cubicBezTo>
                  <a:cubicBezTo>
                    <a:pt x="72" y="30"/>
                    <a:pt x="68" y="20"/>
                    <a:pt x="60" y="12"/>
                  </a:cubicBezTo>
                  <a:cubicBezTo>
                    <a:pt x="52" y="4"/>
                    <a:pt x="42" y="0"/>
                    <a:pt x="31" y="0"/>
                  </a:cubicBezTo>
                  <a:cubicBezTo>
                    <a:pt x="19" y="0"/>
                    <a:pt x="9" y="4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1" y="18"/>
                    <a:pt x="2" y="18"/>
                  </a:cubicBezTo>
                  <a:close/>
                  <a:moveTo>
                    <a:pt x="31" y="7"/>
                  </a:moveTo>
                  <a:cubicBezTo>
                    <a:pt x="40" y="7"/>
                    <a:pt x="49" y="10"/>
                    <a:pt x="55" y="17"/>
                  </a:cubicBezTo>
                  <a:cubicBezTo>
                    <a:pt x="62" y="24"/>
                    <a:pt x="65" y="32"/>
                    <a:pt x="65" y="42"/>
                  </a:cubicBezTo>
                  <a:cubicBezTo>
                    <a:pt x="65" y="49"/>
                    <a:pt x="63" y="56"/>
                    <a:pt x="59" y="62"/>
                  </a:cubicBezTo>
                  <a:cubicBezTo>
                    <a:pt x="56" y="54"/>
                    <a:pt x="49" y="41"/>
                    <a:pt x="39" y="31"/>
                  </a:cubicBezTo>
                  <a:cubicBezTo>
                    <a:pt x="29" y="22"/>
                    <a:pt x="18" y="16"/>
                    <a:pt x="11" y="13"/>
                  </a:cubicBezTo>
                  <a:cubicBezTo>
                    <a:pt x="16" y="9"/>
                    <a:pt x="23" y="7"/>
                    <a:pt x="3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3684" y="1992"/>
              <a:ext cx="166" cy="185"/>
            </a:xfrm>
            <a:custGeom>
              <a:avLst/>
              <a:gdLst>
                <a:gd name="T0" fmla="*/ 66 w 69"/>
                <a:gd name="T1" fmla="*/ 0 h 77"/>
                <a:gd name="T2" fmla="*/ 62 w 69"/>
                <a:gd name="T3" fmla="*/ 4 h 77"/>
                <a:gd name="T4" fmla="*/ 62 w 69"/>
                <a:gd name="T5" fmla="*/ 69 h 77"/>
                <a:gd name="T6" fmla="*/ 3 w 69"/>
                <a:gd name="T7" fmla="*/ 69 h 77"/>
                <a:gd name="T8" fmla="*/ 0 w 69"/>
                <a:gd name="T9" fmla="*/ 73 h 77"/>
                <a:gd name="T10" fmla="*/ 3 w 69"/>
                <a:gd name="T11" fmla="*/ 77 h 77"/>
                <a:gd name="T12" fmla="*/ 66 w 69"/>
                <a:gd name="T13" fmla="*/ 77 h 77"/>
                <a:gd name="T14" fmla="*/ 69 w 69"/>
                <a:gd name="T15" fmla="*/ 73 h 77"/>
                <a:gd name="T16" fmla="*/ 69 w 69"/>
                <a:gd name="T17" fmla="*/ 4 h 77"/>
                <a:gd name="T18" fmla="*/ 66 w 69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7">
                  <a:moveTo>
                    <a:pt x="66" y="0"/>
                  </a:moveTo>
                  <a:cubicBezTo>
                    <a:pt x="64" y="0"/>
                    <a:pt x="62" y="2"/>
                    <a:pt x="62" y="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9"/>
                    <a:pt x="0" y="71"/>
                    <a:pt x="0" y="73"/>
                  </a:cubicBezTo>
                  <a:cubicBezTo>
                    <a:pt x="0" y="75"/>
                    <a:pt x="1" y="77"/>
                    <a:pt x="3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8" y="77"/>
                    <a:pt x="69" y="75"/>
                    <a:pt x="69" y="73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8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24" name="KSO_Shape"/>
          <p:cNvSpPr/>
          <p:nvPr/>
        </p:nvSpPr>
        <p:spPr>
          <a:xfrm>
            <a:off x="3171179" y="4455232"/>
            <a:ext cx="315416" cy="214483"/>
          </a:xfrm>
          <a:custGeom>
            <a:avLst/>
            <a:gdLst/>
            <a:ahLst/>
            <a:cxnLst/>
            <a:rect l="l" t="t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25" name="Group 8"/>
          <p:cNvGrpSpPr>
            <a:grpSpLocks noChangeAspect="1"/>
          </p:cNvGrpSpPr>
          <p:nvPr/>
        </p:nvGrpSpPr>
        <p:grpSpPr bwMode="auto">
          <a:xfrm>
            <a:off x="3212609" y="3009601"/>
            <a:ext cx="231644" cy="297504"/>
            <a:chOff x="3637" y="1896"/>
            <a:chExt cx="408" cy="524"/>
          </a:xfrm>
          <a:solidFill>
            <a:schemeClr val="bg1"/>
          </a:solidFill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3637" y="1896"/>
              <a:ext cx="408" cy="524"/>
            </a:xfrm>
            <a:custGeom>
              <a:avLst/>
              <a:gdLst>
                <a:gd name="T0" fmla="*/ 152 w 170"/>
                <a:gd name="T1" fmla="*/ 95 h 219"/>
                <a:gd name="T2" fmla="*/ 111 w 170"/>
                <a:gd name="T3" fmla="*/ 66 h 219"/>
                <a:gd name="T4" fmla="*/ 117 w 170"/>
                <a:gd name="T5" fmla="*/ 66 h 219"/>
                <a:gd name="T6" fmla="*/ 149 w 170"/>
                <a:gd name="T7" fmla="*/ 69 h 219"/>
                <a:gd name="T8" fmla="*/ 156 w 170"/>
                <a:gd name="T9" fmla="*/ 67 h 219"/>
                <a:gd name="T10" fmla="*/ 136 w 170"/>
                <a:gd name="T11" fmla="*/ 62 h 219"/>
                <a:gd name="T12" fmla="*/ 110 w 170"/>
                <a:gd name="T13" fmla="*/ 63 h 219"/>
                <a:gd name="T14" fmla="*/ 119 w 170"/>
                <a:gd name="T15" fmla="*/ 61 h 219"/>
                <a:gd name="T16" fmla="*/ 145 w 170"/>
                <a:gd name="T17" fmla="*/ 49 h 219"/>
                <a:gd name="T18" fmla="*/ 148 w 170"/>
                <a:gd name="T19" fmla="*/ 46 h 219"/>
                <a:gd name="T20" fmla="*/ 132 w 170"/>
                <a:gd name="T21" fmla="*/ 50 h 219"/>
                <a:gd name="T22" fmla="*/ 123 w 170"/>
                <a:gd name="T23" fmla="*/ 56 h 219"/>
                <a:gd name="T24" fmla="*/ 102 w 170"/>
                <a:gd name="T25" fmla="*/ 60 h 219"/>
                <a:gd name="T26" fmla="*/ 122 w 170"/>
                <a:gd name="T27" fmla="*/ 6 h 219"/>
                <a:gd name="T28" fmla="*/ 108 w 170"/>
                <a:gd name="T29" fmla="*/ 3 h 219"/>
                <a:gd name="T30" fmla="*/ 86 w 170"/>
                <a:gd name="T31" fmla="*/ 8 h 219"/>
                <a:gd name="T32" fmla="*/ 78 w 170"/>
                <a:gd name="T33" fmla="*/ 8 h 219"/>
                <a:gd name="T34" fmla="*/ 69 w 170"/>
                <a:gd name="T35" fmla="*/ 7 h 219"/>
                <a:gd name="T36" fmla="*/ 42 w 170"/>
                <a:gd name="T37" fmla="*/ 16 h 219"/>
                <a:gd name="T38" fmla="*/ 37 w 170"/>
                <a:gd name="T39" fmla="*/ 39 h 219"/>
                <a:gd name="T40" fmla="*/ 69 w 170"/>
                <a:gd name="T41" fmla="*/ 65 h 219"/>
                <a:gd name="T42" fmla="*/ 6 w 170"/>
                <a:gd name="T43" fmla="*/ 129 h 219"/>
                <a:gd name="T44" fmla="*/ 19 w 170"/>
                <a:gd name="T45" fmla="*/ 193 h 219"/>
                <a:gd name="T46" fmla="*/ 74 w 170"/>
                <a:gd name="T47" fmla="*/ 219 h 219"/>
                <a:gd name="T48" fmla="*/ 164 w 170"/>
                <a:gd name="T49" fmla="*/ 166 h 219"/>
                <a:gd name="T50" fmla="*/ 152 w 170"/>
                <a:gd name="T51" fmla="*/ 95 h 219"/>
                <a:gd name="T52" fmla="*/ 78 w 170"/>
                <a:gd name="T53" fmla="*/ 14 h 219"/>
                <a:gd name="T54" fmla="*/ 86 w 170"/>
                <a:gd name="T55" fmla="*/ 14 h 219"/>
                <a:gd name="T56" fmla="*/ 101 w 170"/>
                <a:gd name="T57" fmla="*/ 13 h 219"/>
                <a:gd name="T58" fmla="*/ 91 w 170"/>
                <a:gd name="T59" fmla="*/ 19 h 219"/>
                <a:gd name="T60" fmla="*/ 48 w 170"/>
                <a:gd name="T61" fmla="*/ 19 h 219"/>
                <a:gd name="T62" fmla="*/ 69 w 170"/>
                <a:gd name="T63" fmla="*/ 14 h 219"/>
                <a:gd name="T64" fmla="*/ 78 w 170"/>
                <a:gd name="T65" fmla="*/ 14 h 219"/>
                <a:gd name="T66" fmla="*/ 43 w 170"/>
                <a:gd name="T67" fmla="*/ 37 h 219"/>
                <a:gd name="T68" fmla="*/ 44 w 170"/>
                <a:gd name="T69" fmla="*/ 25 h 219"/>
                <a:gd name="T70" fmla="*/ 67 w 170"/>
                <a:gd name="T71" fmla="*/ 37 h 219"/>
                <a:gd name="T72" fmla="*/ 95 w 170"/>
                <a:gd name="T73" fmla="*/ 25 h 219"/>
                <a:gd name="T74" fmla="*/ 116 w 170"/>
                <a:gd name="T75" fmla="*/ 14 h 219"/>
                <a:gd name="T76" fmla="*/ 91 w 170"/>
                <a:gd name="T77" fmla="*/ 63 h 219"/>
                <a:gd name="T78" fmla="*/ 43 w 170"/>
                <a:gd name="T79" fmla="*/ 37 h 219"/>
                <a:gd name="T80" fmla="*/ 158 w 170"/>
                <a:gd name="T81" fmla="*/ 164 h 219"/>
                <a:gd name="T82" fmla="*/ 74 w 170"/>
                <a:gd name="T83" fmla="*/ 212 h 219"/>
                <a:gd name="T84" fmla="*/ 24 w 170"/>
                <a:gd name="T85" fmla="*/ 189 h 219"/>
                <a:gd name="T86" fmla="*/ 12 w 170"/>
                <a:gd name="T87" fmla="*/ 131 h 219"/>
                <a:gd name="T88" fmla="*/ 88 w 170"/>
                <a:gd name="T89" fmla="*/ 70 h 219"/>
                <a:gd name="T90" fmla="*/ 95 w 170"/>
                <a:gd name="T91" fmla="*/ 70 h 219"/>
                <a:gd name="T92" fmla="*/ 103 w 170"/>
                <a:gd name="T93" fmla="*/ 71 h 219"/>
                <a:gd name="T94" fmla="*/ 146 w 170"/>
                <a:gd name="T95" fmla="*/ 99 h 219"/>
                <a:gd name="T96" fmla="*/ 158 w 170"/>
                <a:gd name="T97" fmla="*/ 16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0" h="219">
                  <a:moveTo>
                    <a:pt x="152" y="95"/>
                  </a:moveTo>
                  <a:cubicBezTo>
                    <a:pt x="142" y="80"/>
                    <a:pt x="128" y="70"/>
                    <a:pt x="111" y="66"/>
                  </a:cubicBezTo>
                  <a:cubicBezTo>
                    <a:pt x="113" y="66"/>
                    <a:pt x="115" y="66"/>
                    <a:pt x="117" y="66"/>
                  </a:cubicBezTo>
                  <a:cubicBezTo>
                    <a:pt x="125" y="65"/>
                    <a:pt x="144" y="61"/>
                    <a:pt x="149" y="69"/>
                  </a:cubicBezTo>
                  <a:cubicBezTo>
                    <a:pt x="150" y="71"/>
                    <a:pt x="156" y="68"/>
                    <a:pt x="156" y="67"/>
                  </a:cubicBezTo>
                  <a:cubicBezTo>
                    <a:pt x="151" y="61"/>
                    <a:pt x="142" y="62"/>
                    <a:pt x="136" y="62"/>
                  </a:cubicBezTo>
                  <a:cubicBezTo>
                    <a:pt x="128" y="63"/>
                    <a:pt x="118" y="64"/>
                    <a:pt x="110" y="63"/>
                  </a:cubicBezTo>
                  <a:cubicBezTo>
                    <a:pt x="113" y="63"/>
                    <a:pt x="116" y="62"/>
                    <a:pt x="119" y="61"/>
                  </a:cubicBezTo>
                  <a:cubicBezTo>
                    <a:pt x="129" y="59"/>
                    <a:pt x="135" y="49"/>
                    <a:pt x="145" y="49"/>
                  </a:cubicBezTo>
                  <a:cubicBezTo>
                    <a:pt x="148" y="49"/>
                    <a:pt x="152" y="46"/>
                    <a:pt x="148" y="46"/>
                  </a:cubicBezTo>
                  <a:cubicBezTo>
                    <a:pt x="142" y="46"/>
                    <a:pt x="137" y="47"/>
                    <a:pt x="132" y="50"/>
                  </a:cubicBezTo>
                  <a:cubicBezTo>
                    <a:pt x="129" y="52"/>
                    <a:pt x="126" y="54"/>
                    <a:pt x="123" y="56"/>
                  </a:cubicBezTo>
                  <a:cubicBezTo>
                    <a:pt x="117" y="60"/>
                    <a:pt x="109" y="60"/>
                    <a:pt x="102" y="60"/>
                  </a:cubicBezTo>
                  <a:cubicBezTo>
                    <a:pt x="115" y="42"/>
                    <a:pt x="126" y="15"/>
                    <a:pt x="122" y="6"/>
                  </a:cubicBezTo>
                  <a:cubicBezTo>
                    <a:pt x="120" y="1"/>
                    <a:pt x="115" y="0"/>
                    <a:pt x="108" y="3"/>
                  </a:cubicBezTo>
                  <a:cubicBezTo>
                    <a:pt x="101" y="7"/>
                    <a:pt x="93" y="8"/>
                    <a:pt x="86" y="8"/>
                  </a:cubicBezTo>
                  <a:cubicBezTo>
                    <a:pt x="84" y="8"/>
                    <a:pt x="81" y="8"/>
                    <a:pt x="78" y="8"/>
                  </a:cubicBezTo>
                  <a:cubicBezTo>
                    <a:pt x="75" y="7"/>
                    <a:pt x="72" y="7"/>
                    <a:pt x="69" y="7"/>
                  </a:cubicBezTo>
                  <a:cubicBezTo>
                    <a:pt x="60" y="7"/>
                    <a:pt x="50" y="8"/>
                    <a:pt x="42" y="16"/>
                  </a:cubicBezTo>
                  <a:cubicBezTo>
                    <a:pt x="36" y="23"/>
                    <a:pt x="34" y="31"/>
                    <a:pt x="37" y="39"/>
                  </a:cubicBezTo>
                  <a:cubicBezTo>
                    <a:pt x="40" y="48"/>
                    <a:pt x="50" y="58"/>
                    <a:pt x="69" y="65"/>
                  </a:cubicBezTo>
                  <a:cubicBezTo>
                    <a:pt x="25" y="71"/>
                    <a:pt x="12" y="100"/>
                    <a:pt x="6" y="129"/>
                  </a:cubicBezTo>
                  <a:cubicBezTo>
                    <a:pt x="0" y="152"/>
                    <a:pt x="5" y="176"/>
                    <a:pt x="19" y="193"/>
                  </a:cubicBezTo>
                  <a:cubicBezTo>
                    <a:pt x="32" y="210"/>
                    <a:pt x="52" y="219"/>
                    <a:pt x="74" y="219"/>
                  </a:cubicBezTo>
                  <a:cubicBezTo>
                    <a:pt x="127" y="219"/>
                    <a:pt x="154" y="211"/>
                    <a:pt x="164" y="166"/>
                  </a:cubicBezTo>
                  <a:cubicBezTo>
                    <a:pt x="170" y="141"/>
                    <a:pt x="165" y="115"/>
                    <a:pt x="152" y="95"/>
                  </a:cubicBezTo>
                  <a:close/>
                  <a:moveTo>
                    <a:pt x="78" y="14"/>
                  </a:moveTo>
                  <a:cubicBezTo>
                    <a:pt x="81" y="14"/>
                    <a:pt x="83" y="14"/>
                    <a:pt x="86" y="14"/>
                  </a:cubicBezTo>
                  <a:cubicBezTo>
                    <a:pt x="91" y="14"/>
                    <a:pt x="96" y="14"/>
                    <a:pt x="101" y="13"/>
                  </a:cubicBezTo>
                  <a:cubicBezTo>
                    <a:pt x="98" y="15"/>
                    <a:pt x="95" y="17"/>
                    <a:pt x="91" y="19"/>
                  </a:cubicBezTo>
                  <a:cubicBezTo>
                    <a:pt x="76" y="30"/>
                    <a:pt x="64" y="38"/>
                    <a:pt x="48" y="19"/>
                  </a:cubicBezTo>
                  <a:cubicBezTo>
                    <a:pt x="54" y="15"/>
                    <a:pt x="62" y="14"/>
                    <a:pt x="69" y="14"/>
                  </a:cubicBezTo>
                  <a:cubicBezTo>
                    <a:pt x="72" y="14"/>
                    <a:pt x="75" y="14"/>
                    <a:pt x="78" y="14"/>
                  </a:cubicBezTo>
                  <a:close/>
                  <a:moveTo>
                    <a:pt x="43" y="37"/>
                  </a:moveTo>
                  <a:cubicBezTo>
                    <a:pt x="41" y="33"/>
                    <a:pt x="42" y="28"/>
                    <a:pt x="44" y="25"/>
                  </a:cubicBezTo>
                  <a:cubicBezTo>
                    <a:pt x="52" y="34"/>
                    <a:pt x="59" y="37"/>
                    <a:pt x="67" y="37"/>
                  </a:cubicBezTo>
                  <a:cubicBezTo>
                    <a:pt x="77" y="37"/>
                    <a:pt x="86" y="31"/>
                    <a:pt x="95" y="25"/>
                  </a:cubicBezTo>
                  <a:cubicBezTo>
                    <a:pt x="102" y="20"/>
                    <a:pt x="109" y="15"/>
                    <a:pt x="116" y="14"/>
                  </a:cubicBezTo>
                  <a:cubicBezTo>
                    <a:pt x="114" y="26"/>
                    <a:pt x="103" y="49"/>
                    <a:pt x="91" y="63"/>
                  </a:cubicBezTo>
                  <a:cubicBezTo>
                    <a:pt x="61" y="59"/>
                    <a:pt x="47" y="47"/>
                    <a:pt x="43" y="37"/>
                  </a:cubicBezTo>
                  <a:close/>
                  <a:moveTo>
                    <a:pt x="158" y="164"/>
                  </a:moveTo>
                  <a:cubicBezTo>
                    <a:pt x="148" y="205"/>
                    <a:pt x="124" y="212"/>
                    <a:pt x="74" y="212"/>
                  </a:cubicBezTo>
                  <a:cubicBezTo>
                    <a:pt x="54" y="212"/>
                    <a:pt x="36" y="204"/>
                    <a:pt x="24" y="189"/>
                  </a:cubicBezTo>
                  <a:cubicBezTo>
                    <a:pt x="12" y="173"/>
                    <a:pt x="7" y="152"/>
                    <a:pt x="12" y="131"/>
                  </a:cubicBezTo>
                  <a:cubicBezTo>
                    <a:pt x="19" y="99"/>
                    <a:pt x="33" y="70"/>
                    <a:pt x="88" y="70"/>
                  </a:cubicBezTo>
                  <a:cubicBezTo>
                    <a:pt x="90" y="70"/>
                    <a:pt x="93" y="70"/>
                    <a:pt x="95" y="70"/>
                  </a:cubicBezTo>
                  <a:cubicBezTo>
                    <a:pt x="98" y="71"/>
                    <a:pt x="100" y="71"/>
                    <a:pt x="103" y="71"/>
                  </a:cubicBezTo>
                  <a:cubicBezTo>
                    <a:pt x="121" y="74"/>
                    <a:pt x="136" y="83"/>
                    <a:pt x="146" y="99"/>
                  </a:cubicBezTo>
                  <a:cubicBezTo>
                    <a:pt x="159" y="117"/>
                    <a:pt x="163" y="141"/>
                    <a:pt x="158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3788" y="2118"/>
              <a:ext cx="104" cy="227"/>
            </a:xfrm>
            <a:custGeom>
              <a:avLst/>
              <a:gdLst>
                <a:gd name="T0" fmla="*/ 25 w 43"/>
                <a:gd name="T1" fmla="*/ 42 h 95"/>
                <a:gd name="T2" fmla="*/ 11 w 43"/>
                <a:gd name="T3" fmla="*/ 29 h 95"/>
                <a:gd name="T4" fmla="*/ 23 w 43"/>
                <a:gd name="T5" fmla="*/ 19 h 95"/>
                <a:gd name="T6" fmla="*/ 37 w 43"/>
                <a:gd name="T7" fmla="*/ 23 h 95"/>
                <a:gd name="T8" fmla="*/ 40 w 43"/>
                <a:gd name="T9" fmla="*/ 15 h 95"/>
                <a:gd name="T10" fmla="*/ 25 w 43"/>
                <a:gd name="T11" fmla="*/ 11 h 95"/>
                <a:gd name="T12" fmla="*/ 25 w 43"/>
                <a:gd name="T13" fmla="*/ 0 h 95"/>
                <a:gd name="T14" fmla="*/ 18 w 43"/>
                <a:gd name="T15" fmla="*/ 0 h 95"/>
                <a:gd name="T16" fmla="*/ 18 w 43"/>
                <a:gd name="T17" fmla="*/ 11 h 95"/>
                <a:gd name="T18" fmla="*/ 1 w 43"/>
                <a:gd name="T19" fmla="*/ 30 h 95"/>
                <a:gd name="T20" fmla="*/ 20 w 43"/>
                <a:gd name="T21" fmla="*/ 50 h 95"/>
                <a:gd name="T22" fmla="*/ 32 w 43"/>
                <a:gd name="T23" fmla="*/ 64 h 95"/>
                <a:gd name="T24" fmla="*/ 19 w 43"/>
                <a:gd name="T25" fmla="*/ 75 h 95"/>
                <a:gd name="T26" fmla="*/ 3 w 43"/>
                <a:gd name="T27" fmla="*/ 70 h 95"/>
                <a:gd name="T28" fmla="*/ 0 w 43"/>
                <a:gd name="T29" fmla="*/ 78 h 95"/>
                <a:gd name="T30" fmla="*/ 17 w 43"/>
                <a:gd name="T31" fmla="*/ 83 h 95"/>
                <a:gd name="T32" fmla="*/ 17 w 43"/>
                <a:gd name="T33" fmla="*/ 95 h 95"/>
                <a:gd name="T34" fmla="*/ 25 w 43"/>
                <a:gd name="T35" fmla="*/ 95 h 95"/>
                <a:gd name="T36" fmla="*/ 25 w 43"/>
                <a:gd name="T37" fmla="*/ 83 h 95"/>
                <a:gd name="T38" fmla="*/ 43 w 43"/>
                <a:gd name="T39" fmla="*/ 63 h 95"/>
                <a:gd name="T40" fmla="*/ 25 w 43"/>
                <a:gd name="T41" fmla="*/ 4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5" y="42"/>
                  </a:moveTo>
                  <a:cubicBezTo>
                    <a:pt x="15" y="38"/>
                    <a:pt x="11" y="35"/>
                    <a:pt x="11" y="29"/>
                  </a:cubicBezTo>
                  <a:cubicBezTo>
                    <a:pt x="11" y="24"/>
                    <a:pt x="14" y="19"/>
                    <a:pt x="23" y="19"/>
                  </a:cubicBezTo>
                  <a:cubicBezTo>
                    <a:pt x="30" y="19"/>
                    <a:pt x="35" y="21"/>
                    <a:pt x="37" y="23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7" y="13"/>
                    <a:pt x="32" y="11"/>
                    <a:pt x="25" y="1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8" y="13"/>
                    <a:pt x="1" y="20"/>
                    <a:pt x="1" y="30"/>
                  </a:cubicBezTo>
                  <a:cubicBezTo>
                    <a:pt x="1" y="40"/>
                    <a:pt x="8" y="46"/>
                    <a:pt x="20" y="50"/>
                  </a:cubicBezTo>
                  <a:cubicBezTo>
                    <a:pt x="28" y="54"/>
                    <a:pt x="32" y="58"/>
                    <a:pt x="32" y="64"/>
                  </a:cubicBezTo>
                  <a:cubicBezTo>
                    <a:pt x="32" y="71"/>
                    <a:pt x="27" y="75"/>
                    <a:pt x="19" y="75"/>
                  </a:cubicBezTo>
                  <a:cubicBezTo>
                    <a:pt x="13" y="75"/>
                    <a:pt x="7" y="73"/>
                    <a:pt x="3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" y="81"/>
                    <a:pt x="11" y="83"/>
                    <a:pt x="17" y="83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37" y="81"/>
                    <a:pt x="43" y="72"/>
                    <a:pt x="43" y="63"/>
                  </a:cubicBezTo>
                  <a:cubicBezTo>
                    <a:pt x="43" y="53"/>
                    <a:pt x="37" y="47"/>
                    <a:pt x="2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28" name="KSO_Shape"/>
          <p:cNvSpPr/>
          <p:nvPr/>
        </p:nvSpPr>
        <p:spPr bwMode="auto">
          <a:xfrm>
            <a:off x="3902568" y="3394647"/>
            <a:ext cx="704362" cy="1011046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79440" y="2385695"/>
            <a:ext cx="217170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>
                <a:solidFill>
                  <a:schemeClr val="bg1"/>
                </a:solidFill>
                <a:sym typeface="+mn-ea"/>
              </a:rPr>
              <a:t>Обработка и распознавание памятников с использованием нейронных сетей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697855" y="4196080"/>
            <a:ext cx="22390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 Интерактивные элементы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69447" y="2603778"/>
            <a:ext cx="19304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 ARCore и ARKit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69369" y="4013109"/>
            <a:ext cx="178181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Онлайн карты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435225" y="19685"/>
            <a:ext cx="92887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solidFill>
                  <a:schemeClr val="bg1"/>
                </a:solidFill>
              </a:rPr>
              <a:t>Описание продукта и технологии</a:t>
            </a:r>
            <a:endParaRPr lang="ru-RU" altLang="en-US" sz="3600">
              <a:solidFill>
                <a:schemeClr val="bg1"/>
              </a:solidFill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35255" y="838835"/>
            <a:ext cx="76047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>
                <a:solidFill>
                  <a:schemeClr val="bg1"/>
                </a:solidFill>
                <a:sym typeface="+mn-ea"/>
              </a:rPr>
              <a:t>Казаки на Марсе - инновационная мобильная игра, которая объединяет развлечение и образование с использованием передовых технологий дополненной реальности.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120015" y="5120640"/>
            <a:ext cx="70319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>
                <a:solidFill>
                  <a:schemeClr val="bg1"/>
                </a:solidFill>
                <a:sym typeface="+mn-ea"/>
              </a:rPr>
              <a:t>Игра способствует развитию научных знаний и навыков у игроков, вдохновляя их на исследование космоса, истории космонавтики и развитие научных способностей. 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1" name="Picture 40" descr="Главный экра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1800" y="561340"/>
            <a:ext cx="1837690" cy="3283585"/>
          </a:xfrm>
          <a:prstGeom prst="rect">
            <a:avLst/>
          </a:prstGeom>
        </p:spPr>
      </p:pic>
      <p:pic>
        <p:nvPicPr>
          <p:cNvPr id="42" name="Picture 41" descr="Сканиров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270" y="3707765"/>
            <a:ext cx="1918970" cy="3313430"/>
          </a:xfrm>
          <a:prstGeom prst="rect">
            <a:avLst/>
          </a:prstGeom>
        </p:spPr>
      </p:pic>
      <p:pic>
        <p:nvPicPr>
          <p:cNvPr id="44" name="Picture 43" descr="Инвентарь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880" y="295275"/>
            <a:ext cx="1922145" cy="3476625"/>
          </a:xfrm>
          <a:prstGeom prst="rect">
            <a:avLst/>
          </a:prstGeom>
        </p:spPr>
      </p:pic>
      <p:pic>
        <p:nvPicPr>
          <p:cNvPr id="45" name="Picture 44" descr="Карта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050" y="3581400"/>
            <a:ext cx="1901825" cy="343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5400000">
            <a:off x="786670" y="1661907"/>
            <a:ext cx="615467" cy="750150"/>
          </a:xfrm>
          <a:custGeom>
            <a:avLst/>
            <a:gdLst>
              <a:gd name="connsiteX0" fmla="*/ 0 w 615467"/>
              <a:gd name="connsiteY0" fmla="*/ 442417 h 750150"/>
              <a:gd name="connsiteX1" fmla="*/ 187950 w 615467"/>
              <a:gd name="connsiteY1" fmla="*/ 158867 h 750150"/>
              <a:gd name="connsiteX2" fmla="*/ 221659 w 615467"/>
              <a:gd name="connsiteY2" fmla="*/ 148403 h 750150"/>
              <a:gd name="connsiteX3" fmla="*/ 307733 w 615467"/>
              <a:gd name="connsiteY3" fmla="*/ 0 h 750150"/>
              <a:gd name="connsiteX4" fmla="*/ 393806 w 615467"/>
              <a:gd name="connsiteY4" fmla="*/ 148402 h 750150"/>
              <a:gd name="connsiteX5" fmla="*/ 427517 w 615467"/>
              <a:gd name="connsiteY5" fmla="*/ 158867 h 750150"/>
              <a:gd name="connsiteX6" fmla="*/ 615467 w 615467"/>
              <a:gd name="connsiteY6" fmla="*/ 442417 h 750150"/>
              <a:gd name="connsiteX7" fmla="*/ 307734 w 615467"/>
              <a:gd name="connsiteY7" fmla="*/ 750150 h 750150"/>
              <a:gd name="connsiteX8" fmla="*/ 0 w 615467"/>
              <a:gd name="connsiteY8" fmla="*/ 442417 h 75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5467" h="750150">
                <a:moveTo>
                  <a:pt x="0" y="442417"/>
                </a:moveTo>
                <a:cubicBezTo>
                  <a:pt x="0" y="314950"/>
                  <a:pt x="77500" y="205583"/>
                  <a:pt x="187950" y="158867"/>
                </a:cubicBezTo>
                <a:lnTo>
                  <a:pt x="221659" y="148403"/>
                </a:lnTo>
                <a:lnTo>
                  <a:pt x="307733" y="0"/>
                </a:lnTo>
                <a:lnTo>
                  <a:pt x="393806" y="148402"/>
                </a:lnTo>
                <a:lnTo>
                  <a:pt x="427517" y="158867"/>
                </a:lnTo>
                <a:cubicBezTo>
                  <a:pt x="537967" y="205583"/>
                  <a:pt x="615467" y="314950"/>
                  <a:pt x="615467" y="442417"/>
                </a:cubicBezTo>
                <a:cubicBezTo>
                  <a:pt x="615467" y="612373"/>
                  <a:pt x="477690" y="750150"/>
                  <a:pt x="307734" y="750150"/>
                </a:cubicBezTo>
                <a:cubicBezTo>
                  <a:pt x="137777" y="750150"/>
                  <a:pt x="0" y="612373"/>
                  <a:pt x="0" y="44241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KSO_Shape"/>
          <p:cNvSpPr>
            <a:spLocks noChangeAspect="1"/>
          </p:cNvSpPr>
          <p:nvPr/>
        </p:nvSpPr>
        <p:spPr bwMode="auto">
          <a:xfrm>
            <a:off x="915407" y="1910981"/>
            <a:ext cx="239820" cy="252000"/>
          </a:xfrm>
          <a:custGeom>
            <a:avLst/>
            <a:gdLst>
              <a:gd name="T0" fmla="*/ 2147483646 w 475"/>
              <a:gd name="T1" fmla="*/ 2147483646 h 499"/>
              <a:gd name="T2" fmla="*/ 0 w 475"/>
              <a:gd name="T3" fmla="*/ 2147483646 h 499"/>
              <a:gd name="T4" fmla="*/ 0 w 475"/>
              <a:gd name="T5" fmla="*/ 2147483646 h 499"/>
              <a:gd name="T6" fmla="*/ 2147483646 w 475"/>
              <a:gd name="T7" fmla="*/ 2147483646 h 499"/>
              <a:gd name="T8" fmla="*/ 2147483646 w 475"/>
              <a:gd name="T9" fmla="*/ 2147483646 h 499"/>
              <a:gd name="T10" fmla="*/ 2147483646 w 475"/>
              <a:gd name="T11" fmla="*/ 2147483646 h 499"/>
              <a:gd name="T12" fmla="*/ 2147483646 w 475"/>
              <a:gd name="T13" fmla="*/ 2147483646 h 499"/>
              <a:gd name="T14" fmla="*/ 2147483646 w 475"/>
              <a:gd name="T15" fmla="*/ 2147483646 h 499"/>
              <a:gd name="T16" fmla="*/ 2147483646 w 475"/>
              <a:gd name="T17" fmla="*/ 2147483646 h 499"/>
              <a:gd name="T18" fmla="*/ 2147483646 w 475"/>
              <a:gd name="T19" fmla="*/ 2147483646 h 499"/>
              <a:gd name="T20" fmla="*/ 2147483646 w 475"/>
              <a:gd name="T21" fmla="*/ 2147483646 h 499"/>
              <a:gd name="T22" fmla="*/ 2147483646 w 475"/>
              <a:gd name="T23" fmla="*/ 2147483646 h 499"/>
              <a:gd name="T24" fmla="*/ 2147483646 w 475"/>
              <a:gd name="T25" fmla="*/ 2147483646 h 499"/>
              <a:gd name="T26" fmla="*/ 2147483646 w 475"/>
              <a:gd name="T27" fmla="*/ 2147483646 h 499"/>
              <a:gd name="T28" fmla="*/ 2147483646 w 475"/>
              <a:gd name="T29" fmla="*/ 2147483646 h 499"/>
              <a:gd name="T30" fmla="*/ 2147483646 w 475"/>
              <a:gd name="T31" fmla="*/ 2147483646 h 499"/>
              <a:gd name="T32" fmla="*/ 2147483646 w 475"/>
              <a:gd name="T33" fmla="*/ 2147483646 h 499"/>
              <a:gd name="T34" fmla="*/ 2147483646 w 475"/>
              <a:gd name="T35" fmla="*/ 2147483646 h 499"/>
              <a:gd name="T36" fmla="*/ 2147483646 w 475"/>
              <a:gd name="T37" fmla="*/ 2147483646 h 499"/>
              <a:gd name="T38" fmla="*/ 2147483646 w 475"/>
              <a:gd name="T39" fmla="*/ 2147483646 h 499"/>
              <a:gd name="T40" fmla="*/ 2147483646 w 475"/>
              <a:gd name="T41" fmla="*/ 2147483646 h 499"/>
              <a:gd name="T42" fmla="*/ 2147483646 w 475"/>
              <a:gd name="T43" fmla="*/ 2147483646 h 499"/>
              <a:gd name="T44" fmla="*/ 2147483646 w 475"/>
              <a:gd name="T45" fmla="*/ 2147483646 h 499"/>
              <a:gd name="T46" fmla="*/ 2147483646 w 475"/>
              <a:gd name="T47" fmla="*/ 2147483646 h 499"/>
              <a:gd name="T48" fmla="*/ 2147483646 w 475"/>
              <a:gd name="T49" fmla="*/ 0 h 499"/>
              <a:gd name="T50" fmla="*/ 2147483646 w 475"/>
              <a:gd name="T51" fmla="*/ 2147483646 h 499"/>
              <a:gd name="T52" fmla="*/ 2147483646 w 475"/>
              <a:gd name="T53" fmla="*/ 2147483646 h 499"/>
              <a:gd name="T54" fmla="*/ 2147483646 w 475"/>
              <a:gd name="T55" fmla="*/ 2147483646 h 499"/>
              <a:gd name="T56" fmla="*/ 2147483646 w 475"/>
              <a:gd name="T57" fmla="*/ 2147483646 h 499"/>
              <a:gd name="T58" fmla="*/ 2147483646 w 475"/>
              <a:gd name="T59" fmla="*/ 2147483646 h 499"/>
              <a:gd name="T60" fmla="*/ 2147483646 w 475"/>
              <a:gd name="T61" fmla="*/ 2147483646 h 499"/>
              <a:gd name="T62" fmla="*/ 2147483646 w 475"/>
              <a:gd name="T63" fmla="*/ 2147483646 h 499"/>
              <a:gd name="T64" fmla="*/ 2147483646 w 475"/>
              <a:gd name="T65" fmla="*/ 2147483646 h 499"/>
              <a:gd name="T66" fmla="*/ 2147483646 w 475"/>
              <a:gd name="T67" fmla="*/ 2147483646 h 499"/>
              <a:gd name="T68" fmla="*/ 2147483646 w 475"/>
              <a:gd name="T69" fmla="*/ 2147483646 h 499"/>
              <a:gd name="T70" fmla="*/ 2147483646 w 475"/>
              <a:gd name="T71" fmla="*/ 2147483646 h 49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475" h="499">
                <a:moveTo>
                  <a:pt x="0" y="227"/>
                </a:moveTo>
                <a:lnTo>
                  <a:pt x="120" y="293"/>
                </a:lnTo>
                <a:lnTo>
                  <a:pt x="120" y="487"/>
                </a:lnTo>
                <a:lnTo>
                  <a:pt x="0" y="421"/>
                </a:lnTo>
                <a:lnTo>
                  <a:pt x="0" y="227"/>
                </a:lnTo>
                <a:close/>
                <a:moveTo>
                  <a:pt x="373" y="229"/>
                </a:moveTo>
                <a:lnTo>
                  <a:pt x="411" y="217"/>
                </a:lnTo>
                <a:lnTo>
                  <a:pt x="411" y="231"/>
                </a:lnTo>
                <a:lnTo>
                  <a:pt x="373" y="246"/>
                </a:lnTo>
                <a:lnTo>
                  <a:pt x="373" y="229"/>
                </a:lnTo>
                <a:close/>
                <a:moveTo>
                  <a:pt x="106" y="146"/>
                </a:moveTo>
                <a:lnTo>
                  <a:pt x="231" y="113"/>
                </a:lnTo>
                <a:lnTo>
                  <a:pt x="236" y="127"/>
                </a:lnTo>
                <a:lnTo>
                  <a:pt x="108" y="163"/>
                </a:lnTo>
                <a:lnTo>
                  <a:pt x="106" y="146"/>
                </a:lnTo>
                <a:close/>
                <a:moveTo>
                  <a:pt x="97" y="111"/>
                </a:moveTo>
                <a:lnTo>
                  <a:pt x="101" y="125"/>
                </a:lnTo>
                <a:lnTo>
                  <a:pt x="227" y="92"/>
                </a:lnTo>
                <a:lnTo>
                  <a:pt x="222" y="75"/>
                </a:lnTo>
                <a:lnTo>
                  <a:pt x="97" y="111"/>
                </a:lnTo>
                <a:close/>
                <a:moveTo>
                  <a:pt x="87" y="75"/>
                </a:moveTo>
                <a:lnTo>
                  <a:pt x="212" y="42"/>
                </a:lnTo>
                <a:lnTo>
                  <a:pt x="217" y="56"/>
                </a:lnTo>
                <a:lnTo>
                  <a:pt x="92" y="89"/>
                </a:lnTo>
                <a:lnTo>
                  <a:pt x="87" y="75"/>
                </a:lnTo>
                <a:close/>
                <a:moveTo>
                  <a:pt x="264" y="463"/>
                </a:moveTo>
                <a:lnTo>
                  <a:pt x="432" y="407"/>
                </a:lnTo>
                <a:lnTo>
                  <a:pt x="399" y="390"/>
                </a:lnTo>
                <a:lnTo>
                  <a:pt x="399" y="352"/>
                </a:lnTo>
                <a:lnTo>
                  <a:pt x="399" y="300"/>
                </a:lnTo>
                <a:lnTo>
                  <a:pt x="191" y="364"/>
                </a:lnTo>
                <a:lnTo>
                  <a:pt x="191" y="423"/>
                </a:lnTo>
                <a:lnTo>
                  <a:pt x="264" y="463"/>
                </a:lnTo>
                <a:close/>
                <a:moveTo>
                  <a:pt x="475" y="428"/>
                </a:moveTo>
                <a:lnTo>
                  <a:pt x="475" y="392"/>
                </a:lnTo>
                <a:lnTo>
                  <a:pt x="432" y="369"/>
                </a:lnTo>
                <a:lnTo>
                  <a:pt x="432" y="189"/>
                </a:lnTo>
                <a:lnTo>
                  <a:pt x="312" y="134"/>
                </a:lnTo>
                <a:lnTo>
                  <a:pt x="290" y="139"/>
                </a:lnTo>
                <a:lnTo>
                  <a:pt x="279" y="108"/>
                </a:lnTo>
                <a:lnTo>
                  <a:pt x="262" y="113"/>
                </a:lnTo>
                <a:lnTo>
                  <a:pt x="236" y="7"/>
                </a:lnTo>
                <a:lnTo>
                  <a:pt x="234" y="0"/>
                </a:lnTo>
                <a:lnTo>
                  <a:pt x="227" y="0"/>
                </a:lnTo>
                <a:lnTo>
                  <a:pt x="52" y="47"/>
                </a:lnTo>
                <a:lnTo>
                  <a:pt x="44" y="49"/>
                </a:lnTo>
                <a:lnTo>
                  <a:pt x="47" y="56"/>
                </a:lnTo>
                <a:lnTo>
                  <a:pt x="73" y="158"/>
                </a:lnTo>
                <a:lnTo>
                  <a:pt x="54" y="165"/>
                </a:lnTo>
                <a:lnTo>
                  <a:pt x="59" y="205"/>
                </a:lnTo>
                <a:lnTo>
                  <a:pt x="26" y="215"/>
                </a:lnTo>
                <a:lnTo>
                  <a:pt x="144" y="279"/>
                </a:lnTo>
                <a:lnTo>
                  <a:pt x="141" y="478"/>
                </a:lnTo>
                <a:lnTo>
                  <a:pt x="189" y="461"/>
                </a:lnTo>
                <a:lnTo>
                  <a:pt x="264" y="499"/>
                </a:lnTo>
                <a:lnTo>
                  <a:pt x="475" y="428"/>
                </a:lnTo>
                <a:close/>
                <a:moveTo>
                  <a:pt x="260" y="151"/>
                </a:moveTo>
                <a:lnTo>
                  <a:pt x="255" y="153"/>
                </a:lnTo>
                <a:lnTo>
                  <a:pt x="224" y="18"/>
                </a:lnTo>
                <a:lnTo>
                  <a:pt x="63" y="59"/>
                </a:lnTo>
                <a:lnTo>
                  <a:pt x="97" y="196"/>
                </a:lnTo>
                <a:lnTo>
                  <a:pt x="130" y="210"/>
                </a:lnTo>
                <a:lnTo>
                  <a:pt x="290" y="163"/>
                </a:lnTo>
                <a:lnTo>
                  <a:pt x="260" y="1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 rot="5400000">
            <a:off x="786669" y="3368474"/>
            <a:ext cx="615467" cy="750150"/>
          </a:xfrm>
          <a:custGeom>
            <a:avLst/>
            <a:gdLst>
              <a:gd name="connsiteX0" fmla="*/ 0 w 615467"/>
              <a:gd name="connsiteY0" fmla="*/ 442417 h 750150"/>
              <a:gd name="connsiteX1" fmla="*/ 187950 w 615467"/>
              <a:gd name="connsiteY1" fmla="*/ 158867 h 750150"/>
              <a:gd name="connsiteX2" fmla="*/ 221659 w 615467"/>
              <a:gd name="connsiteY2" fmla="*/ 148403 h 750150"/>
              <a:gd name="connsiteX3" fmla="*/ 307733 w 615467"/>
              <a:gd name="connsiteY3" fmla="*/ 0 h 750150"/>
              <a:gd name="connsiteX4" fmla="*/ 393806 w 615467"/>
              <a:gd name="connsiteY4" fmla="*/ 148402 h 750150"/>
              <a:gd name="connsiteX5" fmla="*/ 427517 w 615467"/>
              <a:gd name="connsiteY5" fmla="*/ 158867 h 750150"/>
              <a:gd name="connsiteX6" fmla="*/ 615467 w 615467"/>
              <a:gd name="connsiteY6" fmla="*/ 442417 h 750150"/>
              <a:gd name="connsiteX7" fmla="*/ 307734 w 615467"/>
              <a:gd name="connsiteY7" fmla="*/ 750150 h 750150"/>
              <a:gd name="connsiteX8" fmla="*/ 0 w 615467"/>
              <a:gd name="connsiteY8" fmla="*/ 442417 h 75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5467" h="750150">
                <a:moveTo>
                  <a:pt x="0" y="442417"/>
                </a:moveTo>
                <a:cubicBezTo>
                  <a:pt x="0" y="314950"/>
                  <a:pt x="77500" y="205583"/>
                  <a:pt x="187950" y="158867"/>
                </a:cubicBezTo>
                <a:lnTo>
                  <a:pt x="221659" y="148403"/>
                </a:lnTo>
                <a:lnTo>
                  <a:pt x="307733" y="0"/>
                </a:lnTo>
                <a:lnTo>
                  <a:pt x="393806" y="148402"/>
                </a:lnTo>
                <a:lnTo>
                  <a:pt x="427517" y="158867"/>
                </a:lnTo>
                <a:cubicBezTo>
                  <a:pt x="537967" y="205583"/>
                  <a:pt x="615467" y="314950"/>
                  <a:pt x="615467" y="442417"/>
                </a:cubicBezTo>
                <a:cubicBezTo>
                  <a:pt x="615467" y="612373"/>
                  <a:pt x="477690" y="750150"/>
                  <a:pt x="307734" y="750150"/>
                </a:cubicBezTo>
                <a:cubicBezTo>
                  <a:pt x="137777" y="750150"/>
                  <a:pt x="0" y="612373"/>
                  <a:pt x="0" y="44241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" name="任意多边形 30"/>
          <p:cNvSpPr/>
          <p:nvPr/>
        </p:nvSpPr>
        <p:spPr>
          <a:xfrm rot="5400000">
            <a:off x="6556790" y="3368373"/>
            <a:ext cx="615467" cy="750150"/>
          </a:xfrm>
          <a:custGeom>
            <a:avLst/>
            <a:gdLst>
              <a:gd name="connsiteX0" fmla="*/ 0 w 615467"/>
              <a:gd name="connsiteY0" fmla="*/ 442417 h 750150"/>
              <a:gd name="connsiteX1" fmla="*/ 187950 w 615467"/>
              <a:gd name="connsiteY1" fmla="*/ 158867 h 750150"/>
              <a:gd name="connsiteX2" fmla="*/ 221659 w 615467"/>
              <a:gd name="connsiteY2" fmla="*/ 148403 h 750150"/>
              <a:gd name="connsiteX3" fmla="*/ 307733 w 615467"/>
              <a:gd name="connsiteY3" fmla="*/ 0 h 750150"/>
              <a:gd name="connsiteX4" fmla="*/ 393806 w 615467"/>
              <a:gd name="connsiteY4" fmla="*/ 148402 h 750150"/>
              <a:gd name="connsiteX5" fmla="*/ 427517 w 615467"/>
              <a:gd name="connsiteY5" fmla="*/ 158867 h 750150"/>
              <a:gd name="connsiteX6" fmla="*/ 615467 w 615467"/>
              <a:gd name="connsiteY6" fmla="*/ 442417 h 750150"/>
              <a:gd name="connsiteX7" fmla="*/ 307734 w 615467"/>
              <a:gd name="connsiteY7" fmla="*/ 750150 h 750150"/>
              <a:gd name="connsiteX8" fmla="*/ 0 w 615467"/>
              <a:gd name="connsiteY8" fmla="*/ 442417 h 75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5467" h="750150">
                <a:moveTo>
                  <a:pt x="0" y="442417"/>
                </a:moveTo>
                <a:cubicBezTo>
                  <a:pt x="0" y="314950"/>
                  <a:pt x="77500" y="205583"/>
                  <a:pt x="187950" y="158867"/>
                </a:cubicBezTo>
                <a:lnTo>
                  <a:pt x="221659" y="148403"/>
                </a:lnTo>
                <a:lnTo>
                  <a:pt x="307733" y="0"/>
                </a:lnTo>
                <a:lnTo>
                  <a:pt x="393806" y="148402"/>
                </a:lnTo>
                <a:lnTo>
                  <a:pt x="427517" y="158867"/>
                </a:lnTo>
                <a:cubicBezTo>
                  <a:pt x="537967" y="205583"/>
                  <a:pt x="615467" y="314950"/>
                  <a:pt x="615467" y="442417"/>
                </a:cubicBezTo>
                <a:cubicBezTo>
                  <a:pt x="615467" y="612373"/>
                  <a:pt x="477690" y="750150"/>
                  <a:pt x="307734" y="750150"/>
                </a:cubicBezTo>
                <a:cubicBezTo>
                  <a:pt x="137777" y="750150"/>
                  <a:pt x="0" y="612373"/>
                  <a:pt x="0" y="44241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任意多边形 27"/>
          <p:cNvSpPr/>
          <p:nvPr/>
        </p:nvSpPr>
        <p:spPr>
          <a:xfrm rot="5400000">
            <a:off x="6404261" y="1661907"/>
            <a:ext cx="615467" cy="750150"/>
          </a:xfrm>
          <a:custGeom>
            <a:avLst/>
            <a:gdLst>
              <a:gd name="connsiteX0" fmla="*/ 0 w 615467"/>
              <a:gd name="connsiteY0" fmla="*/ 442417 h 750150"/>
              <a:gd name="connsiteX1" fmla="*/ 187950 w 615467"/>
              <a:gd name="connsiteY1" fmla="*/ 158867 h 750150"/>
              <a:gd name="connsiteX2" fmla="*/ 221659 w 615467"/>
              <a:gd name="connsiteY2" fmla="*/ 148403 h 750150"/>
              <a:gd name="connsiteX3" fmla="*/ 307733 w 615467"/>
              <a:gd name="connsiteY3" fmla="*/ 0 h 750150"/>
              <a:gd name="connsiteX4" fmla="*/ 393806 w 615467"/>
              <a:gd name="connsiteY4" fmla="*/ 148403 h 750150"/>
              <a:gd name="connsiteX5" fmla="*/ 427517 w 615467"/>
              <a:gd name="connsiteY5" fmla="*/ 158867 h 750150"/>
              <a:gd name="connsiteX6" fmla="*/ 615467 w 615467"/>
              <a:gd name="connsiteY6" fmla="*/ 442417 h 750150"/>
              <a:gd name="connsiteX7" fmla="*/ 307734 w 615467"/>
              <a:gd name="connsiteY7" fmla="*/ 750150 h 750150"/>
              <a:gd name="connsiteX8" fmla="*/ 0 w 615467"/>
              <a:gd name="connsiteY8" fmla="*/ 442417 h 75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5467" h="750150">
                <a:moveTo>
                  <a:pt x="0" y="442417"/>
                </a:moveTo>
                <a:cubicBezTo>
                  <a:pt x="0" y="314950"/>
                  <a:pt x="77500" y="205583"/>
                  <a:pt x="187950" y="158867"/>
                </a:cubicBezTo>
                <a:lnTo>
                  <a:pt x="221659" y="148403"/>
                </a:lnTo>
                <a:lnTo>
                  <a:pt x="307733" y="0"/>
                </a:lnTo>
                <a:lnTo>
                  <a:pt x="393806" y="148403"/>
                </a:lnTo>
                <a:lnTo>
                  <a:pt x="427517" y="158867"/>
                </a:lnTo>
                <a:cubicBezTo>
                  <a:pt x="537967" y="205583"/>
                  <a:pt x="615467" y="314950"/>
                  <a:pt x="615467" y="442417"/>
                </a:cubicBezTo>
                <a:cubicBezTo>
                  <a:pt x="615467" y="612373"/>
                  <a:pt x="477690" y="750150"/>
                  <a:pt x="307734" y="750150"/>
                </a:cubicBezTo>
                <a:cubicBezTo>
                  <a:pt x="137777" y="750150"/>
                  <a:pt x="0" y="612373"/>
                  <a:pt x="0" y="44241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KSO_Shape"/>
          <p:cNvSpPr>
            <a:spLocks noChangeAspect="1"/>
          </p:cNvSpPr>
          <p:nvPr/>
        </p:nvSpPr>
        <p:spPr bwMode="auto">
          <a:xfrm rot="21420000">
            <a:off x="891161" y="3649888"/>
            <a:ext cx="252000" cy="187320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KSO_Shape"/>
          <p:cNvSpPr>
            <a:spLocks noChangeAspect="1"/>
          </p:cNvSpPr>
          <p:nvPr/>
        </p:nvSpPr>
        <p:spPr>
          <a:xfrm>
            <a:off x="6680332" y="3643912"/>
            <a:ext cx="252000" cy="200340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" name="KSO_Shape"/>
          <p:cNvSpPr>
            <a:spLocks noChangeAspect="1"/>
          </p:cNvSpPr>
          <p:nvPr/>
        </p:nvSpPr>
        <p:spPr>
          <a:xfrm>
            <a:off x="6504308" y="1954602"/>
            <a:ext cx="252000" cy="168420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75435" y="2019300"/>
            <a:ext cx="312801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sym typeface="+mn-ea"/>
              </a:rPr>
              <a:t> "Pokemon GO" (Niantic)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575435" y="3672205"/>
            <a:ext cx="312801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>
                <a:solidFill>
                  <a:schemeClr val="bg1"/>
                </a:solidFill>
                <a:sym typeface="+mn-ea"/>
              </a:rPr>
              <a:t>"Ingress" (Niantic)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60920" y="2019300"/>
            <a:ext cx="343979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sym typeface="+mn-ea"/>
              </a:rPr>
              <a:t>"Zombies, Run!" (Six to Start)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4390390" y="278130"/>
            <a:ext cx="5808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solidFill>
                  <a:schemeClr val="bg1"/>
                </a:solidFill>
              </a:rPr>
              <a:t>Конкуренты</a:t>
            </a:r>
            <a:endParaRPr lang="ru-RU" altLang="en-US" sz="3600">
              <a:solidFill>
                <a:schemeClr val="bg1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360920" y="3672205"/>
            <a:ext cx="41332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400" b="1">
                <a:solidFill>
                  <a:schemeClr val="bg1"/>
                </a:solidFill>
                <a:sym typeface="+mn-ea"/>
              </a:rPr>
              <a:t>"Minecraft Earth" (Mojang)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8050628" y="3339060"/>
            <a:ext cx="1724892" cy="172489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330192" y="2529440"/>
            <a:ext cx="1149928" cy="114992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497000" y="2252349"/>
            <a:ext cx="1046020" cy="104602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481107" y="2855659"/>
            <a:ext cx="862884" cy="8628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9841271" y="3718543"/>
            <a:ext cx="703556" cy="70355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697482" y="4516254"/>
            <a:ext cx="596503" cy="59650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3" name="Freeform 199"/>
          <p:cNvSpPr>
            <a:spLocks noChangeAspect="1"/>
          </p:cNvSpPr>
          <p:nvPr/>
        </p:nvSpPr>
        <p:spPr bwMode="auto">
          <a:xfrm>
            <a:off x="10059428" y="3908321"/>
            <a:ext cx="267242" cy="324000"/>
          </a:xfrm>
          <a:custGeom>
            <a:avLst/>
            <a:gdLst>
              <a:gd name="T0" fmla="*/ 43 w 48"/>
              <a:gd name="T1" fmla="*/ 2 h 58"/>
              <a:gd name="T2" fmla="*/ 18 w 48"/>
              <a:gd name="T3" fmla="*/ 17 h 58"/>
              <a:gd name="T4" fmla="*/ 2 w 48"/>
              <a:gd name="T5" fmla="*/ 17 h 58"/>
              <a:gd name="T6" fmla="*/ 0 w 48"/>
              <a:gd name="T7" fmla="*/ 19 h 58"/>
              <a:gd name="T8" fmla="*/ 0 w 48"/>
              <a:gd name="T9" fmla="*/ 39 h 58"/>
              <a:gd name="T10" fmla="*/ 2 w 48"/>
              <a:gd name="T11" fmla="*/ 41 h 58"/>
              <a:gd name="T12" fmla="*/ 19 w 48"/>
              <a:gd name="T13" fmla="*/ 41 h 58"/>
              <a:gd name="T14" fmla="*/ 43 w 48"/>
              <a:gd name="T15" fmla="*/ 56 h 58"/>
              <a:gd name="T16" fmla="*/ 48 w 48"/>
              <a:gd name="T17" fmla="*/ 51 h 58"/>
              <a:gd name="T18" fmla="*/ 48 w 48"/>
              <a:gd name="T19" fmla="*/ 7 h 58"/>
              <a:gd name="T20" fmla="*/ 43 w 48"/>
              <a:gd name="T21" fmla="*/ 2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58">
                <a:moveTo>
                  <a:pt x="43" y="2"/>
                </a:moveTo>
                <a:cubicBezTo>
                  <a:pt x="18" y="17"/>
                  <a:pt x="18" y="17"/>
                  <a:pt x="18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7"/>
                  <a:pt x="0" y="18"/>
                  <a:pt x="0" y="1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1" y="41"/>
                  <a:pt x="2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43" y="56"/>
                  <a:pt x="43" y="56"/>
                  <a:pt x="43" y="56"/>
                </a:cubicBezTo>
                <a:cubicBezTo>
                  <a:pt x="47" y="58"/>
                  <a:pt x="48" y="56"/>
                  <a:pt x="48" y="51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2"/>
                  <a:pt x="47" y="0"/>
                  <a:pt x="4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9765764" y="3125101"/>
            <a:ext cx="289669" cy="324000"/>
            <a:chOff x="5057776" y="4846638"/>
            <a:chExt cx="214313" cy="239713"/>
          </a:xfrm>
          <a:solidFill>
            <a:schemeClr val="bg1"/>
          </a:solidFill>
        </p:grpSpPr>
        <p:sp>
          <p:nvSpPr>
            <p:cNvPr id="45" name="Freeform 162"/>
            <p:cNvSpPr/>
            <p:nvPr/>
          </p:nvSpPr>
          <p:spPr bwMode="auto">
            <a:xfrm>
              <a:off x="5057776" y="4846638"/>
              <a:ext cx="187325" cy="239713"/>
            </a:xfrm>
            <a:custGeom>
              <a:avLst/>
              <a:gdLst>
                <a:gd name="T0" fmla="*/ 42 w 50"/>
                <a:gd name="T1" fmla="*/ 45 h 64"/>
                <a:gd name="T2" fmla="*/ 33 w 50"/>
                <a:gd name="T3" fmla="*/ 38 h 64"/>
                <a:gd name="T4" fmla="*/ 33 w 50"/>
                <a:gd name="T5" fmla="*/ 34 h 64"/>
                <a:gd name="T6" fmla="*/ 36 w 50"/>
                <a:gd name="T7" fmla="*/ 27 h 64"/>
                <a:gd name="T8" fmla="*/ 37 w 50"/>
                <a:gd name="T9" fmla="*/ 26 h 64"/>
                <a:gd name="T10" fmla="*/ 39 w 50"/>
                <a:gd name="T11" fmla="*/ 22 h 64"/>
                <a:gd name="T12" fmla="*/ 37 w 50"/>
                <a:gd name="T13" fmla="*/ 21 h 64"/>
                <a:gd name="T14" fmla="*/ 37 w 50"/>
                <a:gd name="T15" fmla="*/ 9 h 64"/>
                <a:gd name="T16" fmla="*/ 25 w 50"/>
                <a:gd name="T17" fmla="*/ 0 h 64"/>
                <a:gd name="T18" fmla="*/ 13 w 50"/>
                <a:gd name="T19" fmla="*/ 9 h 64"/>
                <a:gd name="T20" fmla="*/ 13 w 50"/>
                <a:gd name="T21" fmla="*/ 21 h 64"/>
                <a:gd name="T22" fmla="*/ 11 w 50"/>
                <a:gd name="T23" fmla="*/ 22 h 64"/>
                <a:gd name="T24" fmla="*/ 13 w 50"/>
                <a:gd name="T25" fmla="*/ 26 h 64"/>
                <a:gd name="T26" fmla="*/ 14 w 50"/>
                <a:gd name="T27" fmla="*/ 27 h 64"/>
                <a:gd name="T28" fmla="*/ 17 w 50"/>
                <a:gd name="T29" fmla="*/ 34 h 64"/>
                <a:gd name="T30" fmla="*/ 17 w 50"/>
                <a:gd name="T31" fmla="*/ 38 h 64"/>
                <a:gd name="T32" fmla="*/ 8 w 50"/>
                <a:gd name="T33" fmla="*/ 45 h 64"/>
                <a:gd name="T34" fmla="*/ 1 w 50"/>
                <a:gd name="T35" fmla="*/ 58 h 64"/>
                <a:gd name="T36" fmla="*/ 25 w 50"/>
                <a:gd name="T37" fmla="*/ 64 h 64"/>
                <a:gd name="T38" fmla="*/ 49 w 50"/>
                <a:gd name="T39" fmla="*/ 58 h 64"/>
                <a:gd name="T40" fmla="*/ 42 w 50"/>
                <a:gd name="T41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64">
                  <a:moveTo>
                    <a:pt x="42" y="45"/>
                  </a:moveTo>
                  <a:cubicBezTo>
                    <a:pt x="38" y="44"/>
                    <a:pt x="33" y="40"/>
                    <a:pt x="33" y="38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2"/>
                    <a:pt x="35" y="29"/>
                    <a:pt x="36" y="27"/>
                  </a:cubicBezTo>
                  <a:cubicBezTo>
                    <a:pt x="36" y="27"/>
                    <a:pt x="37" y="27"/>
                    <a:pt x="37" y="26"/>
                  </a:cubicBezTo>
                  <a:cubicBezTo>
                    <a:pt x="38" y="25"/>
                    <a:pt x="38" y="23"/>
                    <a:pt x="39" y="22"/>
                  </a:cubicBezTo>
                  <a:cubicBezTo>
                    <a:pt x="39" y="21"/>
                    <a:pt x="37" y="21"/>
                    <a:pt x="37" y="21"/>
                  </a:cubicBezTo>
                  <a:cubicBezTo>
                    <a:pt x="37" y="21"/>
                    <a:pt x="39" y="14"/>
                    <a:pt x="37" y="9"/>
                  </a:cubicBezTo>
                  <a:cubicBezTo>
                    <a:pt x="36" y="3"/>
                    <a:pt x="28" y="0"/>
                    <a:pt x="25" y="0"/>
                  </a:cubicBezTo>
                  <a:cubicBezTo>
                    <a:pt x="22" y="0"/>
                    <a:pt x="14" y="3"/>
                    <a:pt x="13" y="9"/>
                  </a:cubicBezTo>
                  <a:cubicBezTo>
                    <a:pt x="11" y="14"/>
                    <a:pt x="13" y="21"/>
                    <a:pt x="13" y="21"/>
                  </a:cubicBezTo>
                  <a:cubicBezTo>
                    <a:pt x="13" y="21"/>
                    <a:pt x="11" y="21"/>
                    <a:pt x="11" y="22"/>
                  </a:cubicBezTo>
                  <a:cubicBezTo>
                    <a:pt x="12" y="23"/>
                    <a:pt x="12" y="25"/>
                    <a:pt x="13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9"/>
                    <a:pt x="17" y="32"/>
                    <a:pt x="17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2" y="44"/>
                    <a:pt x="8" y="45"/>
                  </a:cubicBezTo>
                  <a:cubicBezTo>
                    <a:pt x="2" y="45"/>
                    <a:pt x="0" y="49"/>
                    <a:pt x="1" y="58"/>
                  </a:cubicBezTo>
                  <a:cubicBezTo>
                    <a:pt x="2" y="62"/>
                    <a:pt x="13" y="64"/>
                    <a:pt x="25" y="64"/>
                  </a:cubicBezTo>
                  <a:cubicBezTo>
                    <a:pt x="36" y="64"/>
                    <a:pt x="48" y="62"/>
                    <a:pt x="49" y="58"/>
                  </a:cubicBezTo>
                  <a:cubicBezTo>
                    <a:pt x="50" y="49"/>
                    <a:pt x="48" y="45"/>
                    <a:pt x="4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6" name="Rectangle 163"/>
            <p:cNvSpPr>
              <a:spLocks noChangeArrowheads="1"/>
            </p:cNvSpPr>
            <p:nvPr/>
          </p:nvSpPr>
          <p:spPr bwMode="auto">
            <a:xfrm>
              <a:off x="5226051" y="4891088"/>
              <a:ext cx="4603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47" name="Freeform 220"/>
          <p:cNvSpPr>
            <a:spLocks noChangeAspect="1" noEditPoints="1"/>
          </p:cNvSpPr>
          <p:nvPr/>
        </p:nvSpPr>
        <p:spPr bwMode="auto">
          <a:xfrm>
            <a:off x="9833733" y="4692201"/>
            <a:ext cx="324000" cy="244609"/>
          </a:xfrm>
          <a:custGeom>
            <a:avLst/>
            <a:gdLst>
              <a:gd name="T0" fmla="*/ 60 w 64"/>
              <a:gd name="T1" fmla="*/ 8 h 48"/>
              <a:gd name="T2" fmla="*/ 42 w 64"/>
              <a:gd name="T3" fmla="*/ 8 h 48"/>
              <a:gd name="T4" fmla="*/ 40 w 64"/>
              <a:gd name="T5" fmla="*/ 4 h 48"/>
              <a:gd name="T6" fmla="*/ 36 w 64"/>
              <a:gd name="T7" fmla="*/ 0 h 48"/>
              <a:gd name="T8" fmla="*/ 28 w 64"/>
              <a:gd name="T9" fmla="*/ 0 h 48"/>
              <a:gd name="T10" fmla="*/ 24 w 64"/>
              <a:gd name="T11" fmla="*/ 4 h 48"/>
              <a:gd name="T12" fmla="*/ 22 w 64"/>
              <a:gd name="T13" fmla="*/ 8 h 48"/>
              <a:gd name="T14" fmla="*/ 4 w 64"/>
              <a:gd name="T15" fmla="*/ 8 h 48"/>
              <a:gd name="T16" fmla="*/ 0 w 64"/>
              <a:gd name="T17" fmla="*/ 12 h 48"/>
              <a:gd name="T18" fmla="*/ 0 w 64"/>
              <a:gd name="T19" fmla="*/ 44 h 48"/>
              <a:gd name="T20" fmla="*/ 4 w 64"/>
              <a:gd name="T21" fmla="*/ 48 h 48"/>
              <a:gd name="T22" fmla="*/ 60 w 64"/>
              <a:gd name="T23" fmla="*/ 48 h 48"/>
              <a:gd name="T24" fmla="*/ 64 w 64"/>
              <a:gd name="T25" fmla="*/ 44 h 48"/>
              <a:gd name="T26" fmla="*/ 64 w 64"/>
              <a:gd name="T27" fmla="*/ 12 h 48"/>
              <a:gd name="T28" fmla="*/ 60 w 64"/>
              <a:gd name="T29" fmla="*/ 8 h 48"/>
              <a:gd name="T30" fmla="*/ 32 w 64"/>
              <a:gd name="T31" fmla="*/ 44 h 48"/>
              <a:gd name="T32" fmla="*/ 16 w 64"/>
              <a:gd name="T33" fmla="*/ 28 h 48"/>
              <a:gd name="T34" fmla="*/ 32 w 64"/>
              <a:gd name="T35" fmla="*/ 12 h 48"/>
              <a:gd name="T36" fmla="*/ 48 w 64"/>
              <a:gd name="T37" fmla="*/ 28 h 48"/>
              <a:gd name="T38" fmla="*/ 32 w 64"/>
              <a:gd name="T39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4" h="48">
                <a:moveTo>
                  <a:pt x="60" y="8"/>
                </a:move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0" y="4"/>
                  <a:pt x="40" y="4"/>
                </a:cubicBezTo>
                <a:cubicBezTo>
                  <a:pt x="40" y="3"/>
                  <a:pt x="38" y="0"/>
                  <a:pt x="36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3"/>
                  <a:pt x="24" y="4"/>
                </a:cubicBezTo>
                <a:cubicBezTo>
                  <a:pt x="24" y="4"/>
                  <a:pt x="23" y="8"/>
                  <a:pt x="22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10"/>
                  <a:pt x="0" y="1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6"/>
                  <a:pt x="2" y="48"/>
                  <a:pt x="4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2" y="48"/>
                  <a:pt x="64" y="46"/>
                  <a:pt x="64" y="44"/>
                </a:cubicBezTo>
                <a:cubicBezTo>
                  <a:pt x="64" y="12"/>
                  <a:pt x="64" y="12"/>
                  <a:pt x="64" y="12"/>
                </a:cubicBezTo>
                <a:cubicBezTo>
                  <a:pt x="64" y="10"/>
                  <a:pt x="62" y="8"/>
                  <a:pt x="60" y="8"/>
                </a:cubicBezTo>
                <a:close/>
                <a:moveTo>
                  <a:pt x="32" y="44"/>
                </a:moveTo>
                <a:cubicBezTo>
                  <a:pt x="23" y="44"/>
                  <a:pt x="16" y="37"/>
                  <a:pt x="16" y="28"/>
                </a:cubicBezTo>
                <a:cubicBezTo>
                  <a:pt x="16" y="19"/>
                  <a:pt x="23" y="12"/>
                  <a:pt x="32" y="12"/>
                </a:cubicBezTo>
                <a:cubicBezTo>
                  <a:pt x="41" y="12"/>
                  <a:pt x="48" y="19"/>
                  <a:pt x="48" y="28"/>
                </a:cubicBezTo>
                <a:cubicBezTo>
                  <a:pt x="48" y="37"/>
                  <a:pt x="41" y="44"/>
                  <a:pt x="3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 bwMode="auto">
          <a:xfrm>
            <a:off x="8858010" y="2633609"/>
            <a:ext cx="324000" cy="283499"/>
          </a:xfrm>
          <a:custGeom>
            <a:avLst/>
            <a:gdLst>
              <a:gd name="connsiteX0" fmla="*/ 211138 w 241301"/>
              <a:gd name="connsiteY0" fmla="*/ 60325 h 211138"/>
              <a:gd name="connsiteX1" fmla="*/ 226220 w 241301"/>
              <a:gd name="connsiteY1" fmla="*/ 60325 h 211138"/>
              <a:gd name="connsiteX2" fmla="*/ 241301 w 241301"/>
              <a:gd name="connsiteY2" fmla="*/ 75406 h 211138"/>
              <a:gd name="connsiteX3" fmla="*/ 241301 w 241301"/>
              <a:gd name="connsiteY3" fmla="*/ 196057 h 211138"/>
              <a:gd name="connsiteX4" fmla="*/ 226220 w 241301"/>
              <a:gd name="connsiteY4" fmla="*/ 211138 h 211138"/>
              <a:gd name="connsiteX5" fmla="*/ 211138 w 241301"/>
              <a:gd name="connsiteY5" fmla="*/ 211138 h 211138"/>
              <a:gd name="connsiteX6" fmla="*/ 211138 w 241301"/>
              <a:gd name="connsiteY6" fmla="*/ 60325 h 211138"/>
              <a:gd name="connsiteX7" fmla="*/ 46038 w 241301"/>
              <a:gd name="connsiteY7" fmla="*/ 60325 h 211138"/>
              <a:gd name="connsiteX8" fmla="*/ 195263 w 241301"/>
              <a:gd name="connsiteY8" fmla="*/ 60325 h 211138"/>
              <a:gd name="connsiteX9" fmla="*/ 195263 w 241301"/>
              <a:gd name="connsiteY9" fmla="*/ 211138 h 211138"/>
              <a:gd name="connsiteX10" fmla="*/ 46038 w 241301"/>
              <a:gd name="connsiteY10" fmla="*/ 211138 h 211138"/>
              <a:gd name="connsiteX11" fmla="*/ 15081 w 241301"/>
              <a:gd name="connsiteY11" fmla="*/ 60325 h 211138"/>
              <a:gd name="connsiteX12" fmla="*/ 30163 w 241301"/>
              <a:gd name="connsiteY12" fmla="*/ 60325 h 211138"/>
              <a:gd name="connsiteX13" fmla="*/ 30163 w 241301"/>
              <a:gd name="connsiteY13" fmla="*/ 211138 h 211138"/>
              <a:gd name="connsiteX14" fmla="*/ 15081 w 241301"/>
              <a:gd name="connsiteY14" fmla="*/ 211138 h 211138"/>
              <a:gd name="connsiteX15" fmla="*/ 0 w 241301"/>
              <a:gd name="connsiteY15" fmla="*/ 196057 h 211138"/>
              <a:gd name="connsiteX16" fmla="*/ 0 w 241301"/>
              <a:gd name="connsiteY16" fmla="*/ 75406 h 211138"/>
              <a:gd name="connsiteX17" fmla="*/ 15081 w 241301"/>
              <a:gd name="connsiteY17" fmla="*/ 60325 h 211138"/>
              <a:gd name="connsiteX18" fmla="*/ 91017 w 241301"/>
              <a:gd name="connsiteY18" fmla="*/ 0 h 211138"/>
              <a:gd name="connsiteX19" fmla="*/ 150283 w 241301"/>
              <a:gd name="connsiteY19" fmla="*/ 0 h 211138"/>
              <a:gd name="connsiteX20" fmla="*/ 165100 w 241301"/>
              <a:gd name="connsiteY20" fmla="*/ 14817 h 211138"/>
              <a:gd name="connsiteX21" fmla="*/ 165100 w 241301"/>
              <a:gd name="connsiteY21" fmla="*/ 44450 h 211138"/>
              <a:gd name="connsiteX22" fmla="*/ 150283 w 241301"/>
              <a:gd name="connsiteY22" fmla="*/ 44450 h 211138"/>
              <a:gd name="connsiteX23" fmla="*/ 150283 w 241301"/>
              <a:gd name="connsiteY23" fmla="*/ 22225 h 211138"/>
              <a:gd name="connsiteX24" fmla="*/ 142875 w 241301"/>
              <a:gd name="connsiteY24" fmla="*/ 14817 h 211138"/>
              <a:gd name="connsiteX25" fmla="*/ 98425 w 241301"/>
              <a:gd name="connsiteY25" fmla="*/ 14817 h 211138"/>
              <a:gd name="connsiteX26" fmla="*/ 91017 w 241301"/>
              <a:gd name="connsiteY26" fmla="*/ 22225 h 211138"/>
              <a:gd name="connsiteX27" fmla="*/ 91017 w 241301"/>
              <a:gd name="connsiteY27" fmla="*/ 44450 h 211138"/>
              <a:gd name="connsiteX28" fmla="*/ 76200 w 241301"/>
              <a:gd name="connsiteY28" fmla="*/ 44450 h 211138"/>
              <a:gd name="connsiteX29" fmla="*/ 76200 w 241301"/>
              <a:gd name="connsiteY29" fmla="*/ 14817 h 211138"/>
              <a:gd name="connsiteX30" fmla="*/ 91017 w 241301"/>
              <a:gd name="connsiteY30" fmla="*/ 0 h 21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41301" h="211138">
                <a:moveTo>
                  <a:pt x="211138" y="60325"/>
                </a:moveTo>
                <a:cubicBezTo>
                  <a:pt x="211138" y="60325"/>
                  <a:pt x="211138" y="60325"/>
                  <a:pt x="226220" y="60325"/>
                </a:cubicBezTo>
                <a:cubicBezTo>
                  <a:pt x="233760" y="60325"/>
                  <a:pt x="241301" y="67866"/>
                  <a:pt x="241301" y="75406"/>
                </a:cubicBezTo>
                <a:cubicBezTo>
                  <a:pt x="241301" y="75406"/>
                  <a:pt x="241301" y="75406"/>
                  <a:pt x="241301" y="196057"/>
                </a:cubicBezTo>
                <a:cubicBezTo>
                  <a:pt x="241301" y="203597"/>
                  <a:pt x="233760" y="211138"/>
                  <a:pt x="226220" y="211138"/>
                </a:cubicBezTo>
                <a:cubicBezTo>
                  <a:pt x="226220" y="211138"/>
                  <a:pt x="226220" y="211138"/>
                  <a:pt x="211138" y="211138"/>
                </a:cubicBezTo>
                <a:cubicBezTo>
                  <a:pt x="211138" y="211138"/>
                  <a:pt x="211138" y="211138"/>
                  <a:pt x="211138" y="60325"/>
                </a:cubicBezTo>
                <a:close/>
                <a:moveTo>
                  <a:pt x="46038" y="60325"/>
                </a:moveTo>
                <a:lnTo>
                  <a:pt x="195263" y="60325"/>
                </a:lnTo>
                <a:lnTo>
                  <a:pt x="195263" y="211138"/>
                </a:lnTo>
                <a:lnTo>
                  <a:pt x="46038" y="211138"/>
                </a:lnTo>
                <a:close/>
                <a:moveTo>
                  <a:pt x="15081" y="60325"/>
                </a:moveTo>
                <a:cubicBezTo>
                  <a:pt x="15081" y="60325"/>
                  <a:pt x="15081" y="60325"/>
                  <a:pt x="30163" y="60325"/>
                </a:cubicBezTo>
                <a:lnTo>
                  <a:pt x="30163" y="211138"/>
                </a:lnTo>
                <a:cubicBezTo>
                  <a:pt x="30163" y="211138"/>
                  <a:pt x="30163" y="211138"/>
                  <a:pt x="15081" y="211138"/>
                </a:cubicBezTo>
                <a:cubicBezTo>
                  <a:pt x="7541" y="211138"/>
                  <a:pt x="0" y="203597"/>
                  <a:pt x="0" y="196057"/>
                </a:cubicBezTo>
                <a:cubicBezTo>
                  <a:pt x="0" y="196057"/>
                  <a:pt x="0" y="196057"/>
                  <a:pt x="0" y="75406"/>
                </a:cubicBezTo>
                <a:cubicBezTo>
                  <a:pt x="0" y="67866"/>
                  <a:pt x="7541" y="60325"/>
                  <a:pt x="15081" y="60325"/>
                </a:cubicBezTo>
                <a:close/>
                <a:moveTo>
                  <a:pt x="91017" y="0"/>
                </a:moveTo>
                <a:cubicBezTo>
                  <a:pt x="91017" y="0"/>
                  <a:pt x="91017" y="0"/>
                  <a:pt x="150283" y="0"/>
                </a:cubicBezTo>
                <a:cubicBezTo>
                  <a:pt x="157692" y="0"/>
                  <a:pt x="165100" y="7408"/>
                  <a:pt x="165100" y="14817"/>
                </a:cubicBezTo>
                <a:cubicBezTo>
                  <a:pt x="165100" y="14817"/>
                  <a:pt x="165100" y="14817"/>
                  <a:pt x="165100" y="44450"/>
                </a:cubicBezTo>
                <a:cubicBezTo>
                  <a:pt x="165100" y="44450"/>
                  <a:pt x="165100" y="44450"/>
                  <a:pt x="150283" y="44450"/>
                </a:cubicBezTo>
                <a:cubicBezTo>
                  <a:pt x="150283" y="44450"/>
                  <a:pt x="150283" y="44450"/>
                  <a:pt x="150283" y="22225"/>
                </a:cubicBezTo>
                <a:cubicBezTo>
                  <a:pt x="150283" y="18521"/>
                  <a:pt x="146579" y="14817"/>
                  <a:pt x="142875" y="14817"/>
                </a:cubicBezTo>
                <a:cubicBezTo>
                  <a:pt x="142875" y="14817"/>
                  <a:pt x="142875" y="14817"/>
                  <a:pt x="98425" y="14817"/>
                </a:cubicBezTo>
                <a:cubicBezTo>
                  <a:pt x="94721" y="14817"/>
                  <a:pt x="91017" y="18521"/>
                  <a:pt x="91017" y="22225"/>
                </a:cubicBezTo>
                <a:cubicBezTo>
                  <a:pt x="91017" y="22225"/>
                  <a:pt x="91017" y="22225"/>
                  <a:pt x="91017" y="44450"/>
                </a:cubicBezTo>
                <a:cubicBezTo>
                  <a:pt x="91017" y="44450"/>
                  <a:pt x="91017" y="44450"/>
                  <a:pt x="76200" y="44450"/>
                </a:cubicBezTo>
                <a:cubicBezTo>
                  <a:pt x="76200" y="44450"/>
                  <a:pt x="76200" y="44450"/>
                  <a:pt x="76200" y="14817"/>
                </a:cubicBezTo>
                <a:cubicBezTo>
                  <a:pt x="76200" y="7408"/>
                  <a:pt x="83608" y="0"/>
                  <a:pt x="910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16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49" name="组合 48"/>
          <p:cNvGrpSpPr>
            <a:grpSpLocks noChangeAspect="1"/>
          </p:cNvGrpSpPr>
          <p:nvPr/>
        </p:nvGrpSpPr>
        <p:grpSpPr>
          <a:xfrm>
            <a:off x="7744222" y="2942404"/>
            <a:ext cx="321869" cy="324000"/>
            <a:chOff x="6924676" y="3581400"/>
            <a:chExt cx="239713" cy="241300"/>
          </a:xfrm>
          <a:solidFill>
            <a:schemeClr val="bg1"/>
          </a:solidFill>
        </p:grpSpPr>
        <p:sp>
          <p:nvSpPr>
            <p:cNvPr id="50" name="Freeform 86"/>
            <p:cNvSpPr>
              <a:spLocks noEditPoints="1"/>
            </p:cNvSpPr>
            <p:nvPr/>
          </p:nvSpPr>
          <p:spPr bwMode="auto">
            <a:xfrm>
              <a:off x="6924676" y="3581400"/>
              <a:ext cx="239713" cy="241300"/>
            </a:xfrm>
            <a:custGeom>
              <a:avLst/>
              <a:gdLst>
                <a:gd name="T0" fmla="*/ 132 w 151"/>
                <a:gd name="T1" fmla="*/ 0 h 152"/>
                <a:gd name="T2" fmla="*/ 132 w 151"/>
                <a:gd name="T3" fmla="*/ 0 h 152"/>
                <a:gd name="T4" fmla="*/ 132 w 151"/>
                <a:gd name="T5" fmla="*/ 0 h 152"/>
                <a:gd name="T6" fmla="*/ 19 w 151"/>
                <a:gd name="T7" fmla="*/ 0 h 152"/>
                <a:gd name="T8" fmla="*/ 19 w 151"/>
                <a:gd name="T9" fmla="*/ 0 h 152"/>
                <a:gd name="T10" fmla="*/ 19 w 151"/>
                <a:gd name="T11" fmla="*/ 0 h 152"/>
                <a:gd name="T12" fmla="*/ 0 w 151"/>
                <a:gd name="T13" fmla="*/ 95 h 152"/>
                <a:gd name="T14" fmla="*/ 0 w 151"/>
                <a:gd name="T15" fmla="*/ 152 h 152"/>
                <a:gd name="T16" fmla="*/ 151 w 151"/>
                <a:gd name="T17" fmla="*/ 152 h 152"/>
                <a:gd name="T18" fmla="*/ 151 w 151"/>
                <a:gd name="T19" fmla="*/ 95 h 152"/>
                <a:gd name="T20" fmla="*/ 132 w 151"/>
                <a:gd name="T21" fmla="*/ 0 h 152"/>
                <a:gd name="T22" fmla="*/ 9 w 151"/>
                <a:gd name="T23" fmla="*/ 95 h 152"/>
                <a:gd name="T24" fmla="*/ 26 w 151"/>
                <a:gd name="T25" fmla="*/ 10 h 152"/>
                <a:gd name="T26" fmla="*/ 125 w 151"/>
                <a:gd name="T27" fmla="*/ 10 h 152"/>
                <a:gd name="T28" fmla="*/ 142 w 151"/>
                <a:gd name="T29" fmla="*/ 95 h 152"/>
                <a:gd name="T30" fmla="*/ 9 w 151"/>
                <a:gd name="T31" fmla="*/ 9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52">
                  <a:moveTo>
                    <a:pt x="132" y="0"/>
                  </a:moveTo>
                  <a:lnTo>
                    <a:pt x="132" y="0"/>
                  </a:lnTo>
                  <a:lnTo>
                    <a:pt x="13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0" y="95"/>
                  </a:lnTo>
                  <a:lnTo>
                    <a:pt x="0" y="152"/>
                  </a:lnTo>
                  <a:lnTo>
                    <a:pt x="151" y="152"/>
                  </a:lnTo>
                  <a:lnTo>
                    <a:pt x="151" y="95"/>
                  </a:lnTo>
                  <a:lnTo>
                    <a:pt x="132" y="0"/>
                  </a:lnTo>
                  <a:close/>
                  <a:moveTo>
                    <a:pt x="9" y="95"/>
                  </a:moveTo>
                  <a:lnTo>
                    <a:pt x="26" y="10"/>
                  </a:lnTo>
                  <a:lnTo>
                    <a:pt x="125" y="10"/>
                  </a:lnTo>
                  <a:lnTo>
                    <a:pt x="142" y="95"/>
                  </a:lnTo>
                  <a:lnTo>
                    <a:pt x="9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" name="Rectangle 87"/>
            <p:cNvSpPr>
              <a:spLocks noChangeArrowheads="1"/>
            </p:cNvSpPr>
            <p:nvPr/>
          </p:nvSpPr>
          <p:spPr bwMode="auto">
            <a:xfrm>
              <a:off x="6969126" y="3702050"/>
              <a:ext cx="1508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2" name="Rectangle 88"/>
            <p:cNvSpPr>
              <a:spLocks noChangeArrowheads="1"/>
            </p:cNvSpPr>
            <p:nvPr/>
          </p:nvSpPr>
          <p:spPr bwMode="auto">
            <a:xfrm>
              <a:off x="6977063" y="3671888"/>
              <a:ext cx="13493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3" name="Rectangle 89"/>
            <p:cNvSpPr>
              <a:spLocks noChangeArrowheads="1"/>
            </p:cNvSpPr>
            <p:nvPr/>
          </p:nvSpPr>
          <p:spPr bwMode="auto">
            <a:xfrm>
              <a:off x="6985001" y="3641725"/>
              <a:ext cx="11906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4" name="Rectangle 90"/>
            <p:cNvSpPr>
              <a:spLocks noChangeArrowheads="1"/>
            </p:cNvSpPr>
            <p:nvPr/>
          </p:nvSpPr>
          <p:spPr bwMode="auto">
            <a:xfrm>
              <a:off x="6991351" y="3611563"/>
              <a:ext cx="10636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55" name="KSO_Shape"/>
          <p:cNvSpPr/>
          <p:nvPr/>
        </p:nvSpPr>
        <p:spPr>
          <a:xfrm>
            <a:off x="8538333" y="3648664"/>
            <a:ext cx="757393" cy="1105683"/>
          </a:xfrm>
          <a:custGeom>
            <a:avLst/>
            <a:gdLst/>
            <a:ahLst/>
            <a:cxnLst/>
            <a:rect l="l" t="t" r="r" b="b"/>
            <a:pathLst>
              <a:path w="973632" h="1420756">
                <a:moveTo>
                  <a:pt x="0" y="353991"/>
                </a:moveTo>
                <a:lnTo>
                  <a:pt x="154850" y="353991"/>
                </a:lnTo>
                <a:cubicBezTo>
                  <a:pt x="238822" y="440727"/>
                  <a:pt x="356556" y="494356"/>
                  <a:pt x="486816" y="494356"/>
                </a:cubicBezTo>
                <a:cubicBezTo>
                  <a:pt x="617076" y="494356"/>
                  <a:pt x="734810" y="440727"/>
                  <a:pt x="818783" y="353991"/>
                </a:cubicBezTo>
                <a:lnTo>
                  <a:pt x="973632" y="353991"/>
                </a:lnTo>
                <a:cubicBezTo>
                  <a:pt x="907705" y="453213"/>
                  <a:pt x="812228" y="531048"/>
                  <a:pt x="699701" y="574876"/>
                </a:cubicBezTo>
                <a:lnTo>
                  <a:pt x="847224" y="1060229"/>
                </a:lnTo>
                <a:lnTo>
                  <a:pt x="635284" y="1060229"/>
                </a:lnTo>
                <a:lnTo>
                  <a:pt x="635284" y="1385866"/>
                </a:lnTo>
                <a:cubicBezTo>
                  <a:pt x="635284" y="1405135"/>
                  <a:pt x="619663" y="1420756"/>
                  <a:pt x="600394" y="1420756"/>
                </a:cubicBezTo>
                <a:lnTo>
                  <a:pt x="562174" y="1420756"/>
                </a:lnTo>
                <a:cubicBezTo>
                  <a:pt x="542905" y="1420756"/>
                  <a:pt x="527284" y="1405135"/>
                  <a:pt x="527284" y="1385866"/>
                </a:cubicBezTo>
                <a:lnTo>
                  <a:pt x="527284" y="1060229"/>
                </a:lnTo>
                <a:lnTo>
                  <a:pt x="446348" y="1060229"/>
                </a:lnTo>
                <a:lnTo>
                  <a:pt x="446348" y="1385866"/>
                </a:lnTo>
                <a:cubicBezTo>
                  <a:pt x="446348" y="1405135"/>
                  <a:pt x="430727" y="1420756"/>
                  <a:pt x="411458" y="1420756"/>
                </a:cubicBezTo>
                <a:lnTo>
                  <a:pt x="373238" y="1420756"/>
                </a:lnTo>
                <a:cubicBezTo>
                  <a:pt x="353969" y="1420756"/>
                  <a:pt x="338348" y="1405135"/>
                  <a:pt x="338348" y="1385866"/>
                </a:cubicBezTo>
                <a:lnTo>
                  <a:pt x="338348" y="1060229"/>
                </a:lnTo>
                <a:lnTo>
                  <a:pt x="126408" y="1060229"/>
                </a:lnTo>
                <a:lnTo>
                  <a:pt x="273931" y="574876"/>
                </a:lnTo>
                <a:cubicBezTo>
                  <a:pt x="161405" y="531048"/>
                  <a:pt x="65927" y="453213"/>
                  <a:pt x="0" y="353991"/>
                </a:cubicBezTo>
                <a:close/>
                <a:moveTo>
                  <a:pt x="486816" y="0"/>
                </a:moveTo>
                <a:cubicBezTo>
                  <a:pt x="604876" y="0"/>
                  <a:pt x="700583" y="95707"/>
                  <a:pt x="700583" y="213767"/>
                </a:cubicBezTo>
                <a:cubicBezTo>
                  <a:pt x="700583" y="331827"/>
                  <a:pt x="604876" y="427534"/>
                  <a:pt x="486816" y="427534"/>
                </a:cubicBezTo>
                <a:cubicBezTo>
                  <a:pt x="368756" y="427534"/>
                  <a:pt x="273049" y="331827"/>
                  <a:pt x="273049" y="213767"/>
                </a:cubicBezTo>
                <a:cubicBezTo>
                  <a:pt x="273049" y="95707"/>
                  <a:pt x="368756" y="0"/>
                  <a:pt x="486816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6" name="Freeform 55"/>
          <p:cNvSpPr>
            <a:spLocks noEditPoints="1"/>
          </p:cNvSpPr>
          <p:nvPr/>
        </p:nvSpPr>
        <p:spPr bwMode="auto">
          <a:xfrm>
            <a:off x="921061" y="1422864"/>
            <a:ext cx="349825" cy="352141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48 h 64"/>
              <a:gd name="T12" fmla="*/ 16 w 64"/>
              <a:gd name="T13" fmla="*/ 36 h 64"/>
              <a:gd name="T14" fmla="*/ 22 w 64"/>
              <a:gd name="T15" fmla="*/ 30 h 64"/>
              <a:gd name="T16" fmla="*/ 28 w 64"/>
              <a:gd name="T17" fmla="*/ 36 h 64"/>
              <a:gd name="T18" fmla="*/ 46 w 64"/>
              <a:gd name="T19" fmla="*/ 16 h 64"/>
              <a:gd name="T20" fmla="*/ 52 w 64"/>
              <a:gd name="T21" fmla="*/ 22 h 64"/>
              <a:gd name="T22" fmla="*/ 28 w 64"/>
              <a:gd name="T23" fmla="*/ 4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48"/>
                </a:moveTo>
                <a:cubicBezTo>
                  <a:pt x="16" y="36"/>
                  <a:pt x="16" y="36"/>
                  <a:pt x="16" y="36"/>
                </a:cubicBezTo>
                <a:cubicBezTo>
                  <a:pt x="22" y="30"/>
                  <a:pt x="22" y="30"/>
                  <a:pt x="22" y="30"/>
                </a:cubicBezTo>
                <a:cubicBezTo>
                  <a:pt x="28" y="36"/>
                  <a:pt x="28" y="36"/>
                  <a:pt x="28" y="36"/>
                </a:cubicBezTo>
                <a:cubicBezTo>
                  <a:pt x="46" y="16"/>
                  <a:pt x="46" y="16"/>
                  <a:pt x="46" y="16"/>
                </a:cubicBezTo>
                <a:cubicBezTo>
                  <a:pt x="52" y="22"/>
                  <a:pt x="52" y="22"/>
                  <a:pt x="52" y="22"/>
                </a:cubicBezTo>
                <a:lnTo>
                  <a:pt x="28" y="4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421807" y="1423049"/>
            <a:ext cx="4244201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sym typeface="+mn-ea"/>
              </a:rPr>
              <a:t> Школьники и студенты</a:t>
            </a: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62" name="Freeform 55"/>
          <p:cNvSpPr>
            <a:spLocks noEditPoints="1"/>
          </p:cNvSpPr>
          <p:nvPr/>
        </p:nvSpPr>
        <p:spPr bwMode="auto">
          <a:xfrm>
            <a:off x="921061" y="2252394"/>
            <a:ext cx="349825" cy="352141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48 h 64"/>
              <a:gd name="T12" fmla="*/ 16 w 64"/>
              <a:gd name="T13" fmla="*/ 36 h 64"/>
              <a:gd name="T14" fmla="*/ 22 w 64"/>
              <a:gd name="T15" fmla="*/ 30 h 64"/>
              <a:gd name="T16" fmla="*/ 28 w 64"/>
              <a:gd name="T17" fmla="*/ 36 h 64"/>
              <a:gd name="T18" fmla="*/ 46 w 64"/>
              <a:gd name="T19" fmla="*/ 16 h 64"/>
              <a:gd name="T20" fmla="*/ 52 w 64"/>
              <a:gd name="T21" fmla="*/ 22 h 64"/>
              <a:gd name="T22" fmla="*/ 28 w 64"/>
              <a:gd name="T23" fmla="*/ 4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48"/>
                </a:moveTo>
                <a:cubicBezTo>
                  <a:pt x="16" y="36"/>
                  <a:pt x="16" y="36"/>
                  <a:pt x="16" y="36"/>
                </a:cubicBezTo>
                <a:cubicBezTo>
                  <a:pt x="22" y="30"/>
                  <a:pt x="22" y="30"/>
                  <a:pt x="22" y="30"/>
                </a:cubicBezTo>
                <a:cubicBezTo>
                  <a:pt x="28" y="36"/>
                  <a:pt x="28" y="36"/>
                  <a:pt x="28" y="36"/>
                </a:cubicBezTo>
                <a:cubicBezTo>
                  <a:pt x="46" y="16"/>
                  <a:pt x="46" y="16"/>
                  <a:pt x="46" y="16"/>
                </a:cubicBezTo>
                <a:cubicBezTo>
                  <a:pt x="52" y="22"/>
                  <a:pt x="52" y="22"/>
                  <a:pt x="52" y="22"/>
                </a:cubicBezTo>
                <a:lnTo>
                  <a:pt x="28" y="4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421807" y="2206224"/>
            <a:ext cx="4244201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sym typeface="+mn-ea"/>
              </a:rPr>
              <a:t>Любители науки и космоса</a:t>
            </a: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64" name="Freeform 55"/>
          <p:cNvSpPr>
            <a:spLocks noEditPoints="1"/>
          </p:cNvSpPr>
          <p:nvPr/>
        </p:nvSpPr>
        <p:spPr bwMode="auto">
          <a:xfrm>
            <a:off x="921061" y="3192414"/>
            <a:ext cx="349825" cy="352141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48 h 64"/>
              <a:gd name="T12" fmla="*/ 16 w 64"/>
              <a:gd name="T13" fmla="*/ 36 h 64"/>
              <a:gd name="T14" fmla="*/ 22 w 64"/>
              <a:gd name="T15" fmla="*/ 30 h 64"/>
              <a:gd name="T16" fmla="*/ 28 w 64"/>
              <a:gd name="T17" fmla="*/ 36 h 64"/>
              <a:gd name="T18" fmla="*/ 46 w 64"/>
              <a:gd name="T19" fmla="*/ 16 h 64"/>
              <a:gd name="T20" fmla="*/ 52 w 64"/>
              <a:gd name="T21" fmla="*/ 22 h 64"/>
              <a:gd name="T22" fmla="*/ 28 w 64"/>
              <a:gd name="T23" fmla="*/ 4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48"/>
                </a:moveTo>
                <a:cubicBezTo>
                  <a:pt x="16" y="36"/>
                  <a:pt x="16" y="36"/>
                  <a:pt x="16" y="36"/>
                </a:cubicBezTo>
                <a:cubicBezTo>
                  <a:pt x="22" y="30"/>
                  <a:pt x="22" y="30"/>
                  <a:pt x="22" y="30"/>
                </a:cubicBezTo>
                <a:cubicBezTo>
                  <a:pt x="28" y="36"/>
                  <a:pt x="28" y="36"/>
                  <a:pt x="28" y="36"/>
                </a:cubicBezTo>
                <a:cubicBezTo>
                  <a:pt x="46" y="16"/>
                  <a:pt x="46" y="16"/>
                  <a:pt x="46" y="16"/>
                </a:cubicBezTo>
                <a:cubicBezTo>
                  <a:pt x="52" y="22"/>
                  <a:pt x="52" y="22"/>
                  <a:pt x="52" y="22"/>
                </a:cubicBezTo>
                <a:lnTo>
                  <a:pt x="28" y="4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421807" y="3106239"/>
            <a:ext cx="4244201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sym typeface="+mn-ea"/>
              </a:rPr>
              <a:t> Преподаватели и образовательные учреждения</a:t>
            </a: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66" name="Freeform 55"/>
          <p:cNvSpPr>
            <a:spLocks noEditPoints="1"/>
          </p:cNvSpPr>
          <p:nvPr/>
        </p:nvSpPr>
        <p:spPr bwMode="auto">
          <a:xfrm>
            <a:off x="921061" y="4232417"/>
            <a:ext cx="349825" cy="352141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48 h 64"/>
              <a:gd name="T12" fmla="*/ 16 w 64"/>
              <a:gd name="T13" fmla="*/ 36 h 64"/>
              <a:gd name="T14" fmla="*/ 22 w 64"/>
              <a:gd name="T15" fmla="*/ 30 h 64"/>
              <a:gd name="T16" fmla="*/ 28 w 64"/>
              <a:gd name="T17" fmla="*/ 36 h 64"/>
              <a:gd name="T18" fmla="*/ 46 w 64"/>
              <a:gd name="T19" fmla="*/ 16 h 64"/>
              <a:gd name="T20" fmla="*/ 52 w 64"/>
              <a:gd name="T21" fmla="*/ 22 h 64"/>
              <a:gd name="T22" fmla="*/ 28 w 64"/>
              <a:gd name="T23" fmla="*/ 4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48"/>
                </a:moveTo>
                <a:cubicBezTo>
                  <a:pt x="16" y="36"/>
                  <a:pt x="16" y="36"/>
                  <a:pt x="16" y="36"/>
                </a:cubicBezTo>
                <a:cubicBezTo>
                  <a:pt x="22" y="30"/>
                  <a:pt x="22" y="30"/>
                  <a:pt x="22" y="30"/>
                </a:cubicBezTo>
                <a:cubicBezTo>
                  <a:pt x="28" y="36"/>
                  <a:pt x="28" y="36"/>
                  <a:pt x="28" y="36"/>
                </a:cubicBezTo>
                <a:cubicBezTo>
                  <a:pt x="46" y="16"/>
                  <a:pt x="46" y="16"/>
                  <a:pt x="46" y="16"/>
                </a:cubicBezTo>
                <a:cubicBezTo>
                  <a:pt x="52" y="22"/>
                  <a:pt x="52" y="22"/>
                  <a:pt x="52" y="22"/>
                </a:cubicBezTo>
                <a:lnTo>
                  <a:pt x="28" y="4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421807" y="4097982"/>
            <a:ext cx="4244201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sym typeface="+mn-ea"/>
              </a:rPr>
              <a:t>Любители технологий и AR</a:t>
            </a:r>
            <a:endParaRPr lang="en-US" sz="2000" b="1">
              <a:solidFill>
                <a:schemeClr val="bg1"/>
              </a:solidFill>
              <a:sym typeface="+mn-ea"/>
            </a:endParaRPr>
          </a:p>
          <a:p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2000" b="1">
                <a:solidFill>
                  <a:schemeClr val="bg1"/>
                </a:solidFill>
                <a:sym typeface="+mn-ea"/>
              </a:rPr>
              <a:t>Семейное сообщество</a:t>
            </a: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533775" y="297180"/>
            <a:ext cx="62318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solidFill>
                  <a:schemeClr val="bg1"/>
                </a:solidFill>
              </a:rPr>
              <a:t>Целевая аудитория</a:t>
            </a:r>
            <a:endParaRPr lang="ru-RU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标注 9"/>
          <p:cNvSpPr/>
          <p:nvPr/>
        </p:nvSpPr>
        <p:spPr>
          <a:xfrm>
            <a:off x="6699738" y="1891918"/>
            <a:ext cx="4478215" cy="1517090"/>
          </a:xfrm>
          <a:prstGeom prst="wedgeRectCallout">
            <a:avLst>
              <a:gd name="adj1" fmla="val -59315"/>
              <a:gd name="adj2" fmla="val -11683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6699737" y="4203668"/>
            <a:ext cx="4478215" cy="1517090"/>
          </a:xfrm>
          <a:prstGeom prst="wedgeRectCallout">
            <a:avLst>
              <a:gd name="adj1" fmla="val -58922"/>
              <a:gd name="adj2" fmla="val -10524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矩形标注 11"/>
          <p:cNvSpPr/>
          <p:nvPr/>
        </p:nvSpPr>
        <p:spPr>
          <a:xfrm flipH="1">
            <a:off x="149225" y="4684395"/>
            <a:ext cx="5064125" cy="1517015"/>
          </a:xfrm>
          <a:prstGeom prst="wedgeRectCallout">
            <a:avLst>
              <a:gd name="adj1" fmla="val -57352"/>
              <a:gd name="adj2" fmla="val 5704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矩形标注 12"/>
          <p:cNvSpPr/>
          <p:nvPr/>
        </p:nvSpPr>
        <p:spPr>
          <a:xfrm flipH="1">
            <a:off x="149225" y="2318385"/>
            <a:ext cx="5247640" cy="1517015"/>
          </a:xfrm>
          <a:prstGeom prst="wedgeRectCallout">
            <a:avLst>
              <a:gd name="adj1" fmla="val -57352"/>
              <a:gd name="adj2" fmla="val 5704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46897" y="1950144"/>
            <a:ext cx="358394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Образовательные программы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19265" y="2279650"/>
            <a:ext cx="417449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bg1"/>
                </a:solidFill>
                <a:sym typeface="+mn-ea"/>
              </a:rPr>
              <a:t>   - *Модель:* Сотрудничество с образовательными учреждениями для предоставления специализированных образовательных программ, основанных на сюжете игры. Продажа лицензий для использования в учебных заведениях.</a:t>
            </a:r>
            <a:endParaRPr lang="en-US" sz="1200">
              <a:solidFill>
                <a:schemeClr val="bg1"/>
              </a:solidFill>
            </a:endParaRPr>
          </a:p>
          <a:p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673947" y="4312700"/>
            <a:ext cx="27660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Продажа мерчендайза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18630" y="4684395"/>
            <a:ext cx="4476750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ym typeface="+mn-ea"/>
              </a:rPr>
              <a:t>  </a:t>
            </a:r>
            <a:r>
              <a:rPr lang="en-US" sz="1200">
                <a:solidFill>
                  <a:schemeClr val="bg1"/>
                </a:solidFill>
                <a:sym typeface="+mn-ea"/>
              </a:rPr>
              <a:t> - *Модель:* Создание и продажа тематического мерчендайза, такого как футболки, посуда, игрушки и другие товары с символикой и персонажами игры.</a:t>
            </a:r>
            <a:endParaRPr lang="en-US" sz="1400"/>
          </a:p>
          <a:p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43589" y="2353083"/>
            <a:ext cx="270637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Продажа приложения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2740" y="2721610"/>
            <a:ext cx="4880610" cy="1414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>
                <a:sym typeface="+mn-ea"/>
              </a:rPr>
              <a:t> </a:t>
            </a:r>
            <a:r>
              <a:rPr lang="en-US" sz="1200">
                <a:solidFill>
                  <a:schemeClr val="bg1"/>
                </a:solidFill>
                <a:sym typeface="+mn-ea"/>
              </a:rPr>
              <a:t>- *Модель:* Пользователи могут скачать приложение бесплатно, но для доступа к полным функциональным возможностям или получения дополнительных преимуществ, таких как ускоренный прогресс, им может потребоваться совершить покупку в приложении (in-app purchase).</a:t>
            </a:r>
            <a:endParaRPr lang="en-US" sz="1200">
              <a:solidFill>
                <a:schemeClr val="bg1"/>
              </a:solidFill>
            </a:endParaRPr>
          </a:p>
          <a:p>
            <a:pPr algn="l"/>
            <a:endParaRPr lang="en-US" sz="1200">
              <a:solidFill>
                <a:schemeClr val="bg1"/>
              </a:solidFill>
            </a:endParaRPr>
          </a:p>
          <a:p>
            <a:pPr algn="r"/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37615" y="4756150"/>
            <a:ext cx="307022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 Спонсорство и реклама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0185" y="5124450"/>
            <a:ext cx="50025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>
                <a:solidFill>
                  <a:schemeClr val="bg1"/>
                </a:solidFill>
                <a:sym typeface="+mn-ea"/>
              </a:rPr>
              <a:t> - *Модель:* Включение в приложение рекламных элементов или партнерских материалов, связанных с наукой, технологией и космосом. Привлечение спонсоров, таких как космические агентства или компании, связанные с образованием и наукой.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976370" y="295275"/>
            <a:ext cx="42398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solidFill>
                  <a:schemeClr val="bg1"/>
                </a:solidFill>
              </a:rPr>
              <a:t>Бизнес-модель</a:t>
            </a:r>
            <a:endParaRPr lang="ru-RU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316230"/>
            <a:ext cx="9144000" cy="487045"/>
          </a:xfrm>
        </p:spPr>
        <p:txBody>
          <a:bodyPr>
            <a:noAutofit/>
          </a:bodyPr>
          <a:lstStyle/>
          <a:p>
            <a:r>
              <a:rPr lang="ru-RU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Источники финансирования</a:t>
            </a:r>
            <a:endParaRPr lang="ru-RU" alt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3520" y="1007110"/>
            <a:ext cx="11339195" cy="4843780"/>
          </a:xfrm>
        </p:spPr>
        <p:txBody>
          <a:bodyPr>
            <a:normAutofit fontScale="25000"/>
          </a:bodyPr>
          <a:lstStyle/>
          <a:p>
            <a:pPr algn="just"/>
            <a:r>
              <a:rPr lang="en-US" sz="7200">
                <a:sym typeface="+mn-ea"/>
              </a:rPr>
              <a:t>1. Инвестиции от инвесторов:</a:t>
            </a:r>
            <a:endParaRPr lang="en-US" sz="7200"/>
          </a:p>
          <a:p>
            <a:pPr algn="just"/>
            <a:r>
              <a:rPr lang="en-US" sz="7200">
                <a:sym typeface="+mn-ea"/>
              </a:rPr>
              <a:t>   - Поиск инвесторов, заинтересованных в развитии образовательных проектов и AR-технологий.</a:t>
            </a:r>
            <a:endParaRPr lang="en-US" sz="7200"/>
          </a:p>
          <a:p>
            <a:pPr algn="just"/>
            <a:endParaRPr lang="en-US" sz="7200"/>
          </a:p>
          <a:p>
            <a:pPr algn="just"/>
            <a:r>
              <a:rPr lang="en-US" sz="7200">
                <a:sym typeface="+mn-ea"/>
              </a:rPr>
              <a:t>2. Гранты и образовательные фонды:</a:t>
            </a:r>
            <a:endParaRPr lang="en-US" sz="7200"/>
          </a:p>
          <a:p>
            <a:pPr algn="just"/>
            <a:r>
              <a:rPr lang="en-US" sz="7200">
                <a:sym typeface="+mn-ea"/>
              </a:rPr>
              <a:t>   - Подача заявок на гранты от образовательных организаций, фондов и государственных программ.</a:t>
            </a:r>
            <a:endParaRPr lang="en-US" sz="7200"/>
          </a:p>
          <a:p>
            <a:pPr algn="just"/>
            <a:endParaRPr lang="en-US" sz="7200"/>
          </a:p>
          <a:p>
            <a:pPr algn="just"/>
            <a:r>
              <a:rPr lang="en-US" sz="7200">
                <a:sym typeface="+mn-ea"/>
              </a:rPr>
              <a:t>3. Краудфандинг:</a:t>
            </a:r>
            <a:endParaRPr lang="en-US" sz="7200"/>
          </a:p>
          <a:p>
            <a:pPr algn="just"/>
            <a:r>
              <a:rPr lang="en-US" sz="7200">
                <a:sym typeface="+mn-ea"/>
              </a:rPr>
              <a:t>   - Проведение краудфандинговой кампании для привлечения средств от сообщества и сторонних людей.</a:t>
            </a:r>
            <a:endParaRPr lang="en-US" sz="7200"/>
          </a:p>
          <a:p>
            <a:pPr algn="just"/>
            <a:endParaRPr lang="en-US" sz="7200"/>
          </a:p>
          <a:p>
            <a:pPr algn="just"/>
            <a:r>
              <a:rPr lang="en-US" sz="7200">
                <a:sym typeface="+mn-ea"/>
              </a:rPr>
              <a:t>4. Партнерство с образовательными организациями:</a:t>
            </a:r>
            <a:endParaRPr lang="en-US" sz="7200"/>
          </a:p>
          <a:p>
            <a:pPr algn="just"/>
            <a:r>
              <a:rPr lang="en-US" sz="7200">
                <a:sym typeface="+mn-ea"/>
              </a:rPr>
              <a:t>   - Установка партнерства с учебными заведениями для предоставления образовательных программ.</a:t>
            </a:r>
            <a:endParaRPr lang="en-US" sz="7200"/>
          </a:p>
          <a:p>
            <a:pPr algn="just"/>
            <a:endParaRPr lang="en-US"/>
          </a:p>
          <a:p>
            <a:endParaRPr lang="ru-RU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矩形 92"/>
          <p:cNvSpPr/>
          <p:nvPr/>
        </p:nvSpPr>
        <p:spPr>
          <a:xfrm>
            <a:off x="6622415" y="1028700"/>
            <a:ext cx="5292090" cy="4799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sym typeface="+mn-ea"/>
              </a:rPr>
              <a:t>Риски проекта "Казаки на Марсе":</a:t>
            </a:r>
            <a:endParaRPr lang="en-US" b="1">
              <a:solidFill>
                <a:schemeClr val="bg1"/>
              </a:solidFill>
            </a:endParaRPr>
          </a:p>
          <a:p>
            <a:pPr algn="l"/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1. **Технические Риски:**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**Сложности с AR Технологиями:** 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**Требования к Оборудованию:**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2. **Образовательные Риски:**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**Недостаточная Привлекательность:** 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3. **Маркетинговые Риски:**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**Низкая Популярность:** 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4. **Финансовые Риски:**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**Затраты на Маркетинг:** 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5. **Конкуренция:** 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**Другие Образовательные Приложения:** </a:t>
            </a: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507105" y="0"/>
            <a:ext cx="6877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solidFill>
                  <a:schemeClr val="bg1"/>
                </a:solidFill>
              </a:rPr>
              <a:t>Возможности и риски</a:t>
            </a:r>
            <a:endParaRPr lang="ru-RU" altLang="en-US" sz="3600">
              <a:solidFill>
                <a:schemeClr val="bg1"/>
              </a:soli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66370" y="1046480"/>
            <a:ext cx="681926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>
                <a:sym typeface="+mn-ea"/>
              </a:rPr>
              <a:t> </a:t>
            </a:r>
            <a:r>
              <a:rPr lang="en-US" b="1">
                <a:solidFill>
                  <a:schemeClr val="bg1"/>
                </a:solidFill>
                <a:sym typeface="+mn-ea"/>
              </a:rPr>
              <a:t>Возможности проекта "Казаки на Марсе":</a:t>
            </a:r>
            <a:endParaRPr lang="en-US">
              <a:solidFill>
                <a:schemeClr val="bg1"/>
              </a:solidFill>
            </a:endParaRPr>
          </a:p>
          <a:p>
            <a:pPr algn="l"/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1. **Образовательные Возможности:**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**Стимуляция Интереса:** 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**Развитие Навыков:** 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2. **Технологический Прогресс:**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**Использование AR:** 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**Инновационные Технологии:**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3. **Маркетинговые Возможности:**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**Популяризация Науки:**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**Социальные Сети:**</a:t>
            </a:r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endParaRPr lang="en-US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4. **Партнерские Отношения:**</a:t>
            </a:r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  <a:sym typeface="+mn-ea"/>
              </a:rPr>
              <a:t>   - **Сотрудничество с Учебными Заведениями:** 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9578" y="1483191"/>
            <a:ext cx="10512425" cy="4092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bg1"/>
                </a:solidFill>
                <a:sym typeface="+mn-ea"/>
              </a:rPr>
              <a:t>Федин Кирилл Анатольевич - капитан команды, </a:t>
            </a:r>
            <a:r>
              <a:rPr lang="en-US" altLang="en-US" sz="2000">
                <a:solidFill>
                  <a:schemeClr val="bg1"/>
                </a:solidFill>
                <a:sym typeface="+mn-ea"/>
              </a:rPr>
              <a:t>AR/VR </a:t>
            </a:r>
            <a:r>
              <a:rPr lang="ru-RU" altLang="en-US" sz="2000">
                <a:solidFill>
                  <a:schemeClr val="bg1"/>
                </a:solidFill>
                <a:sym typeface="+mn-ea"/>
              </a:rPr>
              <a:t>разработчик</a:t>
            </a:r>
            <a:endParaRPr lang="ru-RU" altLang="en-US" sz="200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bg1"/>
                </a:solidFill>
                <a:sym typeface="+mn-ea"/>
              </a:rPr>
              <a:t>Диденко Алина Константиновна - концептуальный дизайнер проекта</a:t>
            </a:r>
            <a:endParaRPr lang="ru-RU" altLang="en-US" sz="200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bg1"/>
                </a:solidFill>
                <a:sym typeface="+mn-ea"/>
              </a:rPr>
              <a:t>Дмитриев Иван Николаевич - </a:t>
            </a:r>
            <a:r>
              <a:rPr lang="en-US" altLang="en-US" sz="2000">
                <a:solidFill>
                  <a:schemeClr val="bg1"/>
                </a:solidFill>
                <a:sym typeface="+mn-ea"/>
              </a:rPr>
              <a:t>back-end </a:t>
            </a:r>
            <a:r>
              <a:rPr lang="ru-RU" altLang="en-US" sz="2000">
                <a:solidFill>
                  <a:schemeClr val="bg1"/>
                </a:solidFill>
                <a:sym typeface="+mn-ea"/>
              </a:rPr>
              <a:t>разработчик</a:t>
            </a:r>
            <a:endParaRPr lang="ru-RU" altLang="en-US" sz="200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bg1"/>
                </a:solidFill>
                <a:sym typeface="+mn-ea"/>
              </a:rPr>
              <a:t>Баринов Андрей Олегович - менеджер, финансовый аналитик</a:t>
            </a:r>
            <a:endParaRPr lang="ru-RU" altLang="en-US" sz="200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bg1"/>
                </a:solidFill>
                <a:sym typeface="+mn-ea"/>
              </a:rPr>
              <a:t>Масюкович Роман Александрович - </a:t>
            </a:r>
            <a:r>
              <a:rPr lang="en-US" altLang="en-US" sz="2000">
                <a:solidFill>
                  <a:schemeClr val="bg1"/>
                </a:solidFill>
                <a:sym typeface="+mn-ea"/>
              </a:rPr>
              <a:t>front-end </a:t>
            </a:r>
            <a:r>
              <a:rPr lang="ru-RU" altLang="en-US" sz="2000">
                <a:solidFill>
                  <a:schemeClr val="bg1"/>
                </a:solidFill>
                <a:sym typeface="+mn-ea"/>
              </a:rPr>
              <a:t>разработчик</a:t>
            </a:r>
            <a:endParaRPr lang="ru-RU" altLang="en-US" sz="200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bg1"/>
                </a:solidFill>
                <a:sym typeface="+mn-ea"/>
              </a:rPr>
              <a:t>Кузьмин Иван Михайлович - </a:t>
            </a:r>
            <a:r>
              <a:rPr lang="en-US" altLang="en-US" sz="2000">
                <a:solidFill>
                  <a:schemeClr val="bg1"/>
                </a:solidFill>
                <a:sym typeface="+mn-ea"/>
              </a:rPr>
              <a:t>back-end </a:t>
            </a:r>
            <a:r>
              <a:rPr lang="ru-RU" altLang="en-US" sz="2000">
                <a:solidFill>
                  <a:schemeClr val="bg1"/>
                </a:solidFill>
                <a:sym typeface="+mn-ea"/>
              </a:rPr>
              <a:t>разработчик</a:t>
            </a:r>
            <a:br>
              <a:rPr lang="ru-RU" altLang="en-US" sz="2000">
                <a:solidFill>
                  <a:schemeClr val="bg1"/>
                </a:solidFill>
                <a:sym typeface="+mn-ea"/>
              </a:rPr>
            </a:br>
            <a:br>
              <a:rPr lang="ru-RU" altLang="en-US" sz="2000">
                <a:solidFill>
                  <a:schemeClr val="bg1"/>
                </a:solidFill>
                <a:sym typeface="+mn-ea"/>
              </a:rPr>
            </a:br>
            <a:endParaRPr lang="ru-RU" altLang="en-US" sz="2000">
              <a:solidFill>
                <a:schemeClr val="bg1"/>
              </a:solidFill>
            </a:endParaRPr>
          </a:p>
          <a:p>
            <a:pPr algn="ctr"/>
            <a:endParaRPr lang="ru-RU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Text Box 18"/>
          <p:cNvSpPr txBox="1"/>
          <p:nvPr/>
        </p:nvSpPr>
        <p:spPr>
          <a:xfrm>
            <a:off x="3324860" y="259080"/>
            <a:ext cx="51314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600">
                <a:solidFill>
                  <a:schemeClr val="bg1"/>
                </a:solidFill>
              </a:rPr>
              <a:t>Команда проекта</a:t>
            </a:r>
            <a:endParaRPr lang="ru-RU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795338"/>
            <a:ext cx="9144000" cy="2387600"/>
          </a:xfrm>
        </p:spPr>
        <p:txBody>
          <a:bodyPr>
            <a:noAutofit/>
          </a:bodyPr>
          <a:lstStyle/>
          <a:p>
            <a:r>
              <a:rPr lang="ru-RU" altLang="en-US" sz="5400" dirty="0">
                <a:sym typeface="+mn-ea"/>
              </a:rPr>
              <a:t>Спасибо за внимание!</a:t>
            </a:r>
            <a:endParaRPr lang="ru-RU" altLang="en-US" sz="5400" dirty="0" smtClean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071620" y="3183255"/>
            <a:ext cx="4032250" cy="25400"/>
          </a:xfrm>
          <a:custGeom>
            <a:avLst/>
            <a:gdLst>
              <a:gd name="connsiteX0" fmla="*/ 0 w 1224115"/>
              <a:gd name="connsiteY0" fmla="*/ 0 h 45719"/>
              <a:gd name="connsiteX1" fmla="*/ 1224115 w 1224115"/>
              <a:gd name="connsiteY1" fmla="*/ 0 h 45719"/>
              <a:gd name="connsiteX2" fmla="*/ 1224115 w 1224115"/>
              <a:gd name="connsiteY2" fmla="*/ 45719 h 45719"/>
              <a:gd name="connsiteX3" fmla="*/ 0 w 1224115"/>
              <a:gd name="connsiteY3" fmla="*/ 45719 h 45719"/>
              <a:gd name="connsiteX4" fmla="*/ 0 w 1224115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115" h="45719">
                <a:moveTo>
                  <a:pt x="0" y="0"/>
                </a:moveTo>
                <a:lnTo>
                  <a:pt x="1224115" y="0"/>
                </a:lnTo>
                <a:lnTo>
                  <a:pt x="122411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任意多边形 31"/>
          <p:cNvSpPr/>
          <p:nvPr/>
        </p:nvSpPr>
        <p:spPr>
          <a:xfrm>
            <a:off x="4079725" y="2175916"/>
            <a:ext cx="4032000" cy="25200"/>
          </a:xfrm>
          <a:custGeom>
            <a:avLst/>
            <a:gdLst>
              <a:gd name="connsiteX0" fmla="*/ 0 w 1224115"/>
              <a:gd name="connsiteY0" fmla="*/ 0 h 45719"/>
              <a:gd name="connsiteX1" fmla="*/ 1224115 w 1224115"/>
              <a:gd name="connsiteY1" fmla="*/ 0 h 45719"/>
              <a:gd name="connsiteX2" fmla="*/ 1224115 w 1224115"/>
              <a:gd name="connsiteY2" fmla="*/ 45719 h 45719"/>
              <a:gd name="connsiteX3" fmla="*/ 0 w 1224115"/>
              <a:gd name="connsiteY3" fmla="*/ 45719 h 45719"/>
              <a:gd name="connsiteX4" fmla="*/ 0 w 1224115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115" h="45719">
                <a:moveTo>
                  <a:pt x="0" y="0"/>
                </a:moveTo>
                <a:lnTo>
                  <a:pt x="1224115" y="0"/>
                </a:lnTo>
                <a:lnTo>
                  <a:pt x="122411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细字体">
      <a:majorFont>
        <a:latin typeface="Segoe UI Light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3984</Words>
  <Application>WPS Presentation</Application>
  <PresentationFormat>宽屏</PresentationFormat>
  <Paragraphs>156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SimSun</vt:lpstr>
      <vt:lpstr>Wingdings</vt:lpstr>
      <vt:lpstr>Microsoft YaHei</vt:lpstr>
      <vt:lpstr>Arial Unicode MS</vt:lpstr>
      <vt:lpstr>Calibri</vt:lpstr>
      <vt:lpstr>Segoe UI</vt:lpstr>
      <vt:lpstr>Gilroy-ExtraBold</vt:lpstr>
      <vt:lpstr>Segoe Print</vt:lpstr>
      <vt:lpstr>Gilroy-Regular</vt:lpstr>
      <vt:lpstr>Gilroy-Light</vt:lpstr>
      <vt:lpstr>Calibri</vt:lpstr>
      <vt:lpstr>Helvetica Neue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YOUR TITLE HERE</vt:lpstr>
      <vt:lpstr>PowerPoint 演示文稿</vt:lpstr>
      <vt:lpstr>PowerPoint 演示文稿</vt:lpstr>
      <vt:lpstr>THANKS FOR WATCHING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AnnJo</dc:creator>
  <cp:lastModifiedBy>fedin</cp:lastModifiedBy>
  <cp:revision>70</cp:revision>
  <dcterms:created xsi:type="dcterms:W3CDTF">2014-12-12T13:36:00Z</dcterms:created>
  <dcterms:modified xsi:type="dcterms:W3CDTF">2023-11-27T10:27:25Z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1033-11.2.0.11225</vt:lpwstr>
  </property>
  <property fmtid="{D5CDD505-2E9C-101B-9397-08002B2CF9AE}" pid="3" name="ICV">
    <vt:lpwstr>7C472757C3EF4BCCA0AA3B4240217AF4</vt:lpwstr>
  </property>
</Properties>
</file>