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73" r:id="rId6"/>
    <p:sldId id="261" r:id="rId7"/>
    <p:sldId id="274" r:id="rId8"/>
    <p:sldId id="275" r:id="rId9"/>
    <p:sldId id="264" r:id="rId10"/>
    <p:sldId id="260" r:id="rId11"/>
    <p:sldId id="277" r:id="rId12"/>
    <p:sldId id="265" r:id="rId13"/>
    <p:sldId id="271" r:id="rId14"/>
    <p:sldId id="278" r:id="rId15"/>
    <p:sldId id="279" r:id="rId16"/>
    <p:sldId id="281" r:id="rId17"/>
    <p:sldId id="280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982" autoAdjust="0"/>
    <p:restoredTop sz="94660"/>
  </p:normalViewPr>
  <p:slideViewPr>
    <p:cSldViewPr snapToGrid="0">
      <p:cViewPr varScale="1">
        <p:scale>
          <a:sx n="40" d="100"/>
          <a:sy n="40" d="100"/>
        </p:scale>
        <p:origin x="-80" y="-3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  <a:p>
            <a:endParaRPr lang="en-US"/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  <a:p>
            <a:r>
              <a:rPr lang="en-US" smtClean="0"/>
              <a:t>*</a:t>
            </a:r>
            <a:endParaRPr lang="en-US"/>
          </a:p>
        </p:txBody>
      </p:sp>
      <p:sp>
        <p:nvSpPr>
          <p:cNvPr id="4" name="Заполнитель изображения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  <a:p>
            <a:endParaRPr lang="en-US"/>
          </a:p>
        </p:txBody>
      </p:sp>
      <p:sp>
        <p:nvSpPr>
          <p:cNvPr id="5" name="Заполнитель заметок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  <a:endParaRPr lang="en-US"/>
          </a:p>
          <a:p>
            <a:pPr lvl="1"/>
            <a:r>
              <a:rPr lang="ru-RU" altLang="en-US"/>
              <a:t>Второй уровень</a:t>
            </a:r>
            <a:endParaRPr lang="en-US"/>
          </a:p>
          <a:p>
            <a:pPr lvl="2"/>
            <a:r>
              <a:rPr lang="ru-RU" altLang="en-US"/>
              <a:t>Третий уровень</a:t>
            </a:r>
            <a:endParaRPr lang="en-US"/>
          </a:p>
          <a:p>
            <a:pPr lvl="3"/>
            <a:r>
              <a:rPr lang="ru-RU" altLang="en-US"/>
              <a:t>Четвертый уровень</a:t>
            </a:r>
            <a:endParaRPr lang="en-US"/>
          </a:p>
          <a:p>
            <a:pPr lvl="4"/>
            <a:r>
              <a:rPr lang="ru-RU" altLang="en-US"/>
              <a:t>Пятый уровень</a:t>
            </a:r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  <a:p>
            <a:endParaRPr 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  <a:p>
            <a:r>
              <a:rPr lang="en-US" smtClean="0"/>
              <a:t>#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90655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9BEABF9-F26A-4300-BA17-C91AC017031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05FCAB90-0293-43DF-96AA-C52FCE8F62D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09D068D1-9FF5-4120-9DB6-6649EE004DE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B09DBD1-14BA-42E8-8D76-022CBF05771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C34F39E4-F9B9-4503-91C0-964D44BBBAE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5CE2DAE-1278-4DF4-ADD7-3592FC4FA35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40F62EC-C385-419B-8FC3-0C0EBEB4ABB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86D7FBBF-11FC-415A-B5D4-3C8C6F11BF3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A6C22A1-7723-4A26-8545-D6554D89C1A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193A470D-48D3-4DFF-B006-950D0EAD55A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A19B9477-11BF-46BF-B991-D47D8D41183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C38943B1-FAD5-42CD-9D83-978EE28D2C3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0F4EAE1-F166-49B4-AC2A-B14F9949FFC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D2886FC-0A48-4DC4-84AF-DE5C5AFBDB7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D744EB25-A03F-4272-9E11-7B4B04EF7AC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88A07939-FD85-4B44-92FF-B99E8A85CBA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8429E425-B003-425B-B14A-EBED594245C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5" name="Oval 44"/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/>
              <a:ahLst/>
              <a:cxnLst/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/>
              <a:ahLst/>
              <a:cxnLst/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/>
              <a:ahLst/>
              <a:cxnLst/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/>
              <a:ahLst/>
              <a:cxnLst/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/>
              <a:ahLst/>
              <a:cxnLst/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/>
              <a:ahLst/>
              <a:cxnLst/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/>
              <a:ahLst/>
              <a:cxnLst/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/>
              <a:ahLst/>
              <a:cxnLst/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lnTo>
                    <a:pt x="53914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/>
              <a:ahLst/>
              <a:cxnLst/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lnTo>
                    <a:pt x="5391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/>
              <a:ahLst/>
              <a:cxnLst/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lnTo>
                    <a:pt x="539147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/>
              <a:ahLst/>
              <a:cxnLst/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lnTo>
                    <a:pt x="539147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/>
              <a:ahLst/>
              <a:cxnLst/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lnTo>
                    <a:pt x="539147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/>
              <a:ahLst/>
              <a:cxnLst/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565150" y="768334"/>
            <a:ext cx="5066001" cy="286640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</p:spPr>
        <p:txBody>
          <a:bodyPr anchor="b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>
          <a:xfrm>
            <a:off x="566928" y="457200"/>
            <a:ext cx="3608205" cy="365125"/>
          </a:xfrm>
        </p:spPr>
        <p:txBody>
          <a:bodyPr/>
          <a:lstStyle>
            <a:lvl1pPr algn="l"/>
          </a:lstStyle>
          <a:p>
            <a:pPr algn="l"/>
            <a:fld id="{A5B0A250-5CC0-1746-B209-08E8B0DAE6AF}" type="datetimeFigureOut">
              <a:rPr lang="en-US" smtClean="0"/>
              <a:pPr algn="l"/>
              <a:t>7/11/2023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/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/>
              <a:ahLst/>
              <a:cxnLst/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/>
              <a:ahLst/>
              <a:cxnLst/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lnTo>
                    <a:pt x="5377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lnTo>
                    <a:pt x="537744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lnTo>
                    <a:pt x="5377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lnTo>
                    <a:pt x="5377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lnTo>
                    <a:pt x="537744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/>
              <a:ahLst/>
              <a:cxnLst/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>
          <a:xfrm>
            <a:off x="7087169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0" name="Oval 39"/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/>
              <a:ahLst/>
              <a:cxnLst/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/>
              <a:ahLst/>
              <a:cxnLst/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/>
              <a:ahLst/>
              <a:cxnLst/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/>
              <a:ahLst/>
              <a:cxnLst/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/>
              <a:ahLst/>
              <a:cxnLst/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/>
              <a:ahLst/>
              <a:cxnLst/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/>
              <a:ahLst/>
              <a:cxnLst/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/>
              <a:ahLst/>
              <a:cxnLst/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lnTo>
                    <a:pt x="53914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/>
              <a:ahLst/>
              <a:cxnLst/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lnTo>
                    <a:pt x="5391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/>
              <a:ahLst/>
              <a:cxnLst/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lnTo>
                    <a:pt x="539147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/>
              <a:ahLst/>
              <a:cxnLst/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lnTo>
                    <a:pt x="539147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/>
              <a:ahLst/>
              <a:cxnLst/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lnTo>
                    <a:pt x="539147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/>
              <a:ahLst/>
              <a:cxnLst/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565150" y="768351"/>
            <a:ext cx="5066001" cy="2334768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Oval 17"/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/>
              <a:ahLst/>
              <a:cxnLst/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/>
              <a:ahLst/>
              <a:cxnLst/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562851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389638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0" name="Oval 19"/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/>
              <a:ahLst/>
              <a:cxnLst/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/>
              <a:ahLst/>
              <a:cxnLst/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566928" y="768096"/>
            <a:ext cx="7333488" cy="1271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562149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383066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quarter" idx="4"/>
          </p:nvPr>
        </p:nvSpPr>
        <p:spPr>
          <a:xfrm>
            <a:off x="6383066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7/11/2023</a:t>
            </a:fld>
            <a:endParaRPr lang="en-US" dirty="0"/>
          </a:p>
        </p:txBody>
      </p:sp>
      <p:sp>
        <p:nvSpPr>
          <p:cNvPr id="8" name="Footer Placeholder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" name="Oval 15"/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/>
              <a:ahLst/>
              <a:cxnLst/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/>
              <a:ahLst/>
              <a:cxnLst/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7/11/2023</a:t>
            </a:fld>
            <a:endParaRPr lang="en-US" dirty="0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Freeform 17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/>
              <a:ahLst/>
              <a:cxnLst/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/>
              <a:ahLst/>
              <a:cxnLst/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565151" y="764973"/>
            <a:ext cx="3609982" cy="139504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5104832" y="770890"/>
            <a:ext cx="6112517" cy="4800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565150" y="2160016"/>
            <a:ext cx="3609983" cy="37089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Oval 16"/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/>
              <a:ahLst/>
              <a:cxnLst/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/>
              <a:ahLst/>
              <a:cxnLst/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565150" y="770889"/>
            <a:ext cx="3609983" cy="138912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5223838" y="890816"/>
            <a:ext cx="6060136" cy="4870411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565150" y="2160016"/>
            <a:ext cx="3609983" cy="36012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/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/>
              <a:ahLst/>
              <a:cxnLst/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/>
              <a:ahLst/>
              <a:cxnLst/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lnTo>
                    <a:pt x="5377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lnTo>
                    <a:pt x="537744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lnTo>
                    <a:pt x="5377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lnTo>
                    <a:pt x="5377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lnTo>
                    <a:pt x="537744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/>
              <a:ahLst/>
              <a:cxnLst/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>
          <a:xfrm>
            <a:off x="7086480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65150" y="6087110"/>
            <a:ext cx="733514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Freeform 16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/>
              <a:ahLst/>
              <a:cxnLst/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/>
              <a:ahLst/>
              <a:cxnLst/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/>
          <p:cNvSpPr>
            <a:spLocks noGrp="1" noEditPoints="1"/>
          </p:cNvSpPr>
          <p:nvPr>
            <p:ph type="title" orient="vert"/>
          </p:nvPr>
        </p:nvSpPr>
        <p:spPr>
          <a:xfrm>
            <a:off x="8950095" y="976630"/>
            <a:ext cx="2268507" cy="4784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565150" y="976630"/>
            <a:ext cx="8264057" cy="478459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7/11/2023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566928" y="457200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A5B0A250-5CC0-1746-B209-08E8B0DAE6AF}" type="datetimeFigureOut">
              <a:rPr lang="en-US" smtClean="0"/>
              <a:pPr/>
              <a:t>7/11/2023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zahoks12@gmail.com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>
            <a:grpSpLocks noGrp="1" noRot="1" noChangeAspect="1" noMove="1" noResize="1"/>
          </p:cNvGrpSpPr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2" name="Oval 11"/>
            <p:cNvSpPr/>
            <p:nvPr/>
          </p:nvSpPr>
          <p:spPr>
            <a:xfrm>
              <a:off x="10290315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85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86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/>
              <a:ahLst/>
              <a:cxnLst/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87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88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 89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97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/>
              <a:ahLst/>
              <a:cxnLst/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4739751" y="768334"/>
            <a:ext cx="6479629" cy="2866405"/>
          </a:xfrm>
        </p:spPr>
        <p:txBody>
          <a:bodyPr>
            <a:normAutofit/>
          </a:bodyPr>
          <a:lstStyle/>
          <a:p>
            <a:r>
              <a:rPr lang="ru-RU" dirty="0"/>
              <a:t>МагнитАп</a:t>
            </a:r>
          </a:p>
          <a:p>
            <a:endParaRPr lang="ru-RU" sz="2400" dirty="0"/>
          </a:p>
          <a:p>
            <a:r>
              <a:rPr lang="ru-RU" sz="2400" dirty="0"/>
              <a:t>(магнитный пояс)</a:t>
            </a:r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6399355" y="5804323"/>
            <a:ext cx="3298722" cy="565573"/>
          </a:xfrm>
        </p:spPr>
        <p:txBody>
          <a:bodyPr>
            <a:normAutofit fontScale="92500" lnSpcReduction="20000"/>
          </a:bodyPr>
          <a:lstStyle/>
          <a:p>
            <a:r>
              <a:rPr lang="ru-RU"/>
              <a:t>Выполнила: Захарова Оксана ИКТ 1 курс</a:t>
            </a:r>
          </a:p>
        </p:txBody>
      </p:sp>
      <p:pic>
        <p:nvPicPr>
          <p:cNvPr id="4" name="Picture 3" descr="Сумка и планировщик"/>
          <p:cNvPicPr>
            <a:picLocks noChangeAspect="1"/>
          </p:cNvPicPr>
          <p:nvPr/>
        </p:nvPicPr>
        <p:blipFill>
          <a:blip r:embed="rId3"/>
          <a:srcRect l="51536" r="7903" b="-3"/>
          <a:stretch/>
        </p:blipFill>
        <p:spPr>
          <a:xfrm>
            <a:off x="20" y="1"/>
            <a:ext cx="4173349" cy="6857999"/>
          </a:xfrm>
          <a:prstGeom prst="rect">
            <a:avLst/>
          </a:prstGeom>
        </p:spPr>
      </p:pic>
      <p:cxnSp>
        <p:nvCxnSpPr>
          <p:cNvPr id="20" name="Straight Connector 19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 flipV="1">
            <a:off x="4739751" y="5971923"/>
            <a:ext cx="6981207" cy="11518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Изображение 2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405510" y="2892122"/>
            <a:ext cx="4173349" cy="27822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>
            <a:grpSpLocks noGrp="1" noRot="1" noChangeAspect="1" noMove="1" noResize="1"/>
          </p:cNvGrpSpPr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11" name="Oval 10"/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23"/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 24"/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/>
              <a:ahLst/>
              <a:cxnLst/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28"/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29"/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/>
              <a:ahLst/>
              <a:cxnLst/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lnTo>
                    <a:pt x="5377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30"/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lnTo>
                    <a:pt x="537744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31"/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lnTo>
                    <a:pt x="5377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32"/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lnTo>
                    <a:pt x="5377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33"/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lnTo>
                    <a:pt x="537744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34"/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/>
              <a:ahLst/>
              <a:cxnLst/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25" name="Straight Connector 24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7" name="Rectangle 2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86070" y="-123185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>
            <a:grpSpLocks noGrp="1" noRot="1" noChangeAspect="1" noMove="1" noResize="1"/>
          </p:cNvGrpSpPr>
          <p:nvPr/>
        </p:nvGrpSpPr>
        <p:grpSpPr>
          <a:xfrm>
            <a:off x="10290315" y="0"/>
            <a:ext cx="1901686" cy="4677439"/>
            <a:chOff x="10290315" y="0"/>
            <a:chExt cx="1901686" cy="4677439"/>
          </a:xfrm>
        </p:grpSpPr>
        <p:sp>
          <p:nvSpPr>
            <p:cNvPr id="30" name="Freeform 32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4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47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lnTo>
                    <a:pt x="5388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48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/>
              <a:ahLst/>
              <a:cxnLst/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5224243" y="770890"/>
            <a:ext cx="6400999" cy="126898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 err="1"/>
              <a:t>Команда</a:t>
            </a:r>
            <a:r>
              <a:rPr lang="en-US" sz="4000" dirty="0"/>
              <a:t> </a:t>
            </a:r>
            <a:r>
              <a:rPr lang="en-US" sz="4000" dirty="0" err="1"/>
              <a:t>проекта</a:t>
            </a:r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half" idx="2"/>
          </p:nvPr>
        </p:nvSpPr>
        <p:spPr>
          <a:xfrm>
            <a:off x="5224243" y="2160016"/>
            <a:ext cx="6400999" cy="360121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 err="1"/>
              <a:t>Захарова</a:t>
            </a:r>
            <a:r>
              <a:rPr lang="en-US" b="1" dirty="0"/>
              <a:t> </a:t>
            </a:r>
            <a:r>
              <a:rPr lang="en-US" b="1" dirty="0" err="1"/>
              <a:t>Оксана</a:t>
            </a:r>
            <a:r>
              <a:rPr lang="ru-RU" b="1" dirty="0" err="1"/>
              <a:t>: умею рисовать, шить, чинить вещи,имею навыки работать с компьютером</a:t>
            </a:r>
            <a:endParaRPr lang="en-US" dirty="0"/>
          </a:p>
        </p:txBody>
      </p:sp>
      <p:pic>
        <p:nvPicPr>
          <p:cNvPr id="5" name="Рисунок 5" descr="Изображение выглядит как человек, внутренний, очки, темный&#10;&#10;Автоматически созданное описание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r="9452"/>
          <a:stretch/>
        </p:blipFill>
        <p:spPr>
          <a:xfrm>
            <a:off x="20" y="1"/>
            <a:ext cx="4657325" cy="6857999"/>
          </a:xfrm>
          <a:prstGeom prst="rect">
            <a:avLst/>
          </a:prstGeom>
        </p:spPr>
      </p:pic>
      <p:cxnSp>
        <p:nvCxnSpPr>
          <p:cNvPr id="35" name="Straight Connector 34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5224243" y="6087110"/>
            <a:ext cx="640099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</a:t>
            </a:r>
          </a:p>
        </p:txBody>
      </p:sp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 Неудобство при строительных работах</a:t>
            </a:r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sz="4000" b="1" dirty="0"/>
              <a:t>Решение:</a:t>
            </a:r>
          </a:p>
        </p:txBody>
      </p:sp>
      <p:sp>
        <p:nvSpPr>
          <p:cNvPr id="4" name="Текст. поле 3"/>
          <p:cNvSpPr txBox="1"/>
          <p:nvPr/>
        </p:nvSpPr>
        <p:spPr>
          <a:xfrm>
            <a:off x="565150" y="4386669"/>
            <a:ext cx="8534400" cy="1194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Мой проект </a:t>
            </a:r>
            <a:r>
              <a:rPr lang="ru-RU" dirty="0" err="1"/>
              <a:t>помогает</a:t>
            </a:r>
            <a:r>
              <a:rPr lang="ru-RU" dirty="0"/>
              <a:t> человеку решить проблему удобства в работе с помощью магнитного пояса. С его помощью работа заканчивается в 2 раза быстрее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 проекте</a:t>
            </a:r>
          </a:p>
          <a:p>
            <a:endParaRPr lang="ru-RU" dirty="0"/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Font typeface="+mj-lt"/>
              <a:buNone/>
            </a:pPr>
            <a:r>
              <a:rPr lang="ru-RU" dirty="0"/>
              <a:t> </a:t>
            </a:r>
          </a:p>
        </p:txBody>
      </p:sp>
      <p:sp>
        <p:nvSpPr>
          <p:cNvPr id="4" name="Текст. поле 3"/>
          <p:cNvSpPr txBox="1"/>
          <p:nvPr/>
        </p:nvSpPr>
        <p:spPr>
          <a:xfrm rot="10800000" flipV="1">
            <a:off x="304800" y="2160016"/>
            <a:ext cx="5539563" cy="2291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много карманов, регулируемый </a:t>
            </a:r>
            <a:r>
              <a:rPr lang="ru-RU" dirty="0" err="1"/>
              <a:t>пояс,универсальный</a:t>
            </a:r>
            <a:r>
              <a:rPr lang="ru-RU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карманы и лямки будут сшиты из старых </a:t>
            </a:r>
            <a:r>
              <a:rPr lang="ru-RU" dirty="0" err="1"/>
              <a:t>джинс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качественные магниты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чёрного цвета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ассортимент :чёрный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имеются крючки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565150" y="602541"/>
            <a:ext cx="7335835" cy="746216"/>
          </a:xfrm>
        </p:spPr>
        <p:txBody>
          <a:bodyPr>
            <a:normAutofit fontScale="90000"/>
          </a:bodyPr>
          <a:lstStyle/>
          <a:p>
            <a:r>
              <a:rPr lang="ru-RU" sz="3200"/>
              <a:t>Роль проекта в обеспечении технологического суверенитета страны</a:t>
            </a:r>
            <a:endParaRPr sz="3200"/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06961954"/>
              </p:ext>
            </p:extLst>
          </p:nvPr>
        </p:nvGraphicFramePr>
        <p:xfrm>
          <a:off x="321310" y="2508449"/>
          <a:ext cx="10810240" cy="29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5057"/>
                <a:gridCol w="5405183"/>
              </a:tblGrid>
              <a:tr h="718599">
                <a:tc>
                  <a:txBody>
                    <a:bodyPr/>
                    <a:lstStyle/>
                    <a:p>
                      <a:r>
                        <a:rPr lang="ru-RU" dirty="0"/>
                        <a:t>Роль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Оценка</a:t>
                      </a:r>
                      <a:endParaRPr lang="en-US"/>
                    </a:p>
                  </a:txBody>
                  <a:tcPr/>
                </a:tc>
              </a:tr>
              <a:tr h="728582">
                <a:tc>
                  <a:txBody>
                    <a:bodyPr/>
                    <a:lstStyle/>
                    <a:p>
                      <a:r>
                        <a:rPr lang="ru-RU"/>
                        <a:t>Инновационность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Россия</a:t>
                      </a:r>
                      <a:endParaRPr lang="en-US"/>
                    </a:p>
                  </a:txBody>
                  <a:tcPr/>
                </a:tc>
              </a:tr>
              <a:tr h="728582">
                <a:tc>
                  <a:txBody>
                    <a:bodyPr/>
                    <a:lstStyle/>
                    <a:p>
                      <a:r>
                        <a:rPr lang="ru-RU"/>
                        <a:t>Рынок НТИ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WearNet</a:t>
                      </a:r>
                      <a:endParaRPr lang="en-US" dirty="0"/>
                    </a:p>
                  </a:txBody>
                  <a:tcPr/>
                </a:tc>
              </a:tr>
              <a:tr h="728582">
                <a:tc>
                  <a:txBody>
                    <a:bodyPr/>
                    <a:lstStyle/>
                    <a:p>
                      <a:r>
                        <a:rPr lang="ru-RU"/>
                        <a:t>Сквозные технологии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В строительной отрасли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Целевая аудитория</a:t>
            </a:r>
          </a:p>
          <a:p>
            <a:endParaRPr lang="ru-RU"/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Мужчины ,которые работают на стройке или в основном мужчины в возрасте 30-45 лет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Женщины, которые затрудняются на счёт подарка для мужа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Потенциальный объём рынка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PAM</a:t>
            </a:r>
            <a:r>
              <a:rPr lang="ru-RU" dirty="0"/>
              <a:t>: 2000000*5*2100=21000000000 </a:t>
            </a:r>
            <a:r>
              <a:rPr lang="ru-RU" dirty="0" err="1" smtClean="0"/>
              <a:t>руб</a:t>
            </a:r>
            <a:r>
              <a:rPr lang="ru-RU" dirty="0" smtClean="0"/>
              <a:t> </a:t>
            </a:r>
          </a:p>
          <a:p>
            <a:r>
              <a:rPr lang="en-US" dirty="0" smtClean="0"/>
              <a:t>TAM</a:t>
            </a:r>
            <a:r>
              <a:rPr lang="ru-RU" dirty="0"/>
              <a:t>:20000000000*2100=42000000000000 </a:t>
            </a:r>
            <a:r>
              <a:rPr lang="ru-RU" dirty="0" err="1" smtClean="0"/>
              <a:t>руб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en-US" dirty="0" smtClean="0"/>
              <a:t>SAM</a:t>
            </a:r>
            <a:r>
              <a:rPr lang="ru-RU" dirty="0"/>
              <a:t>:3000000000*2100=63000000000000 </a:t>
            </a:r>
            <a:r>
              <a:rPr lang="ru-RU" dirty="0" err="1" smtClean="0"/>
              <a:t>руб</a:t>
            </a:r>
            <a:endParaRPr lang="en-US" dirty="0"/>
          </a:p>
          <a:p>
            <a:r>
              <a:rPr lang="en-US" dirty="0"/>
              <a:t>SOM</a:t>
            </a:r>
            <a:r>
              <a:rPr lang="ru-RU" dirty="0"/>
              <a:t>:1000*1000=1000000 </a:t>
            </a:r>
            <a:r>
              <a:rPr lang="ru-RU" dirty="0" err="1"/>
              <a:t>руб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Анализ конкурентов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Пока отсутствуют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565150" y="558239"/>
            <a:ext cx="7902905" cy="586728"/>
          </a:xfrm>
        </p:spPr>
        <p:txBody>
          <a:bodyPr/>
          <a:lstStyle/>
          <a:p>
            <a:r>
              <a:rPr lang="ru-RU" sz="2800"/>
              <a:t>Процесс производства товара</a:t>
            </a:r>
            <a:endParaRPr sz="2800"/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565150" y="1300551"/>
            <a:ext cx="10897743" cy="4496119"/>
          </a:xfrm>
        </p:spPr>
        <p:txBody>
          <a:bodyPr/>
          <a:lstStyle/>
          <a:p>
            <a:pPr marL="0" indent="0">
              <a:buNone/>
            </a:pPr>
            <a:r>
              <a:rPr lang="ru-RU" sz="1400"/>
              <a:t>                                           </a:t>
            </a:r>
            <a:endParaRPr sz="1400"/>
          </a:p>
        </p:txBody>
      </p:sp>
      <p:sp>
        <p:nvSpPr>
          <p:cNvPr id="4" name="Прямоугольник со скругленными углами 3"/>
          <p:cNvSpPr/>
          <p:nvPr/>
        </p:nvSpPr>
        <p:spPr>
          <a:xfrm>
            <a:off x="4797923" y="1300551"/>
            <a:ext cx="1216099" cy="8727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/>
              <a:t>3.Найти материалы в интернете </a:t>
            </a:r>
            <a:endParaRPr lang="en-US" sz="1400"/>
          </a:p>
        </p:txBody>
      </p:sp>
      <p:cxnSp>
        <p:nvCxnSpPr>
          <p:cNvPr id="5" name="Прямая соед. линия 1 4"/>
          <p:cNvCxnSpPr/>
          <p:nvPr/>
        </p:nvCxnSpPr>
        <p:spPr>
          <a:xfrm flipV="1">
            <a:off x="6096000" y="1701209"/>
            <a:ext cx="6379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со скругленными углами 5"/>
          <p:cNvSpPr/>
          <p:nvPr/>
        </p:nvSpPr>
        <p:spPr>
          <a:xfrm>
            <a:off x="6944389" y="1300551"/>
            <a:ext cx="1216099" cy="8727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/>
              <a:t>4.Заказать материалы</a:t>
            </a:r>
            <a:endParaRPr lang="en-US" sz="1400"/>
          </a:p>
        </p:txBody>
      </p:sp>
      <p:sp>
        <p:nvSpPr>
          <p:cNvPr id="7" name="Прямоугольник со скругленными углами 6"/>
          <p:cNvSpPr/>
          <p:nvPr/>
        </p:nvSpPr>
        <p:spPr>
          <a:xfrm>
            <a:off x="369924" y="1264834"/>
            <a:ext cx="1216099" cy="8727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/>
              <a:t>1.Сделать технический  эскиз</a:t>
            </a:r>
            <a:endParaRPr lang="en-US" sz="1400"/>
          </a:p>
        </p:txBody>
      </p:sp>
      <p:cxnSp>
        <p:nvCxnSpPr>
          <p:cNvPr id="8" name="Прямая соед. линия 1 7"/>
          <p:cNvCxnSpPr/>
          <p:nvPr/>
        </p:nvCxnSpPr>
        <p:spPr>
          <a:xfrm>
            <a:off x="1752157" y="1665768"/>
            <a:ext cx="6999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со скругленными углами 8"/>
          <p:cNvSpPr/>
          <p:nvPr/>
        </p:nvSpPr>
        <p:spPr>
          <a:xfrm>
            <a:off x="2549599" y="1264835"/>
            <a:ext cx="1216099" cy="8727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/>
              <a:t>2.Продумать все детали</a:t>
            </a:r>
            <a:endParaRPr lang="en-US" sz="1400"/>
          </a:p>
        </p:txBody>
      </p:sp>
      <p:cxnSp>
        <p:nvCxnSpPr>
          <p:cNvPr id="10" name="Прямая соед. линия 1 9"/>
          <p:cNvCxnSpPr/>
          <p:nvPr/>
        </p:nvCxnSpPr>
        <p:spPr>
          <a:xfrm flipV="1">
            <a:off x="3976134" y="1665768"/>
            <a:ext cx="6999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. линия 1 10"/>
          <p:cNvCxnSpPr/>
          <p:nvPr/>
        </p:nvCxnSpPr>
        <p:spPr>
          <a:xfrm>
            <a:off x="8264599" y="1683488"/>
            <a:ext cx="6379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со скругленными углами 11"/>
          <p:cNvSpPr/>
          <p:nvPr/>
        </p:nvSpPr>
        <p:spPr>
          <a:xfrm>
            <a:off x="9090855" y="1300551"/>
            <a:ext cx="1216099" cy="8727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/>
              <a:t>5.Забрать товар с пункта выдачи</a:t>
            </a:r>
            <a:endParaRPr lang="en-US" sz="1400"/>
          </a:p>
        </p:txBody>
      </p:sp>
      <p:cxnSp>
        <p:nvCxnSpPr>
          <p:cNvPr id="13" name="Прямая соед. линия 1 12"/>
          <p:cNvCxnSpPr/>
          <p:nvPr/>
        </p:nvCxnSpPr>
        <p:spPr>
          <a:xfrm>
            <a:off x="9698904" y="2312581"/>
            <a:ext cx="0" cy="3455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со скругленными углами 13"/>
          <p:cNvSpPr/>
          <p:nvPr/>
        </p:nvSpPr>
        <p:spPr>
          <a:xfrm>
            <a:off x="9090855" y="2853069"/>
            <a:ext cx="1216099" cy="8727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/>
              <a:t>6.Распако вать, проверить на брак</a:t>
            </a:r>
            <a:endParaRPr lang="en-US" sz="1400"/>
          </a:p>
        </p:txBody>
      </p:sp>
      <p:cxnSp>
        <p:nvCxnSpPr>
          <p:cNvPr id="15" name="Прямая соед. линия 1 14"/>
          <p:cNvCxnSpPr/>
          <p:nvPr/>
        </p:nvCxnSpPr>
        <p:spPr>
          <a:xfrm flipH="1">
            <a:off x="8300041" y="3287233"/>
            <a:ext cx="637953" cy="22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со скругленными углами 15"/>
          <p:cNvSpPr/>
          <p:nvPr/>
        </p:nvSpPr>
        <p:spPr>
          <a:xfrm>
            <a:off x="6944389" y="2853069"/>
            <a:ext cx="1216099" cy="8727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/>
              <a:t>7.Собрать пояс, сшить</a:t>
            </a:r>
            <a:endParaRPr lang="en-US" sz="1400"/>
          </a:p>
        </p:txBody>
      </p:sp>
      <p:cxnSp>
        <p:nvCxnSpPr>
          <p:cNvPr id="17" name="Прямая соед. линия 1 16"/>
          <p:cNvCxnSpPr/>
          <p:nvPr/>
        </p:nvCxnSpPr>
        <p:spPr>
          <a:xfrm flipH="1">
            <a:off x="6096000" y="3287233"/>
            <a:ext cx="626878" cy="22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со скругленными углами 17"/>
          <p:cNvSpPr/>
          <p:nvPr/>
        </p:nvSpPr>
        <p:spPr>
          <a:xfrm>
            <a:off x="4797923" y="2853069"/>
            <a:ext cx="1216099" cy="8727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/>
              <a:t>8.Протестировать</a:t>
            </a:r>
            <a:endParaRPr lang="en-US"/>
          </a:p>
        </p:txBody>
      </p:sp>
      <p:cxnSp>
        <p:nvCxnSpPr>
          <p:cNvPr id="19" name="Прямая соед. линия 1 18"/>
          <p:cNvCxnSpPr/>
          <p:nvPr/>
        </p:nvCxnSpPr>
        <p:spPr>
          <a:xfrm flipH="1">
            <a:off x="3976134" y="3287233"/>
            <a:ext cx="6268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со скругленными углами 19"/>
          <p:cNvSpPr/>
          <p:nvPr/>
        </p:nvSpPr>
        <p:spPr>
          <a:xfrm>
            <a:off x="2549599" y="2853069"/>
            <a:ext cx="1216099" cy="8727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/>
              <a:t>9.Продать</a:t>
            </a:r>
            <a:endParaRPr lang="en-US"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 проекта</a:t>
            </a:r>
          </a:p>
        </p:txBody>
      </p:sp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/>
              <a:t>Изготовить и продать магнитные пояса в количестве 1 изделия к 01.06.2023 г.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Стартовые инвестиции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74978" y="1969936"/>
          <a:ext cx="9241182" cy="18290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0372"/>
                <a:gridCol w="3080372"/>
                <a:gridCol w="3080438"/>
              </a:tblGrid>
              <a:tr h="365663">
                <a:tc>
                  <a:txBody>
                    <a:bodyPr/>
                    <a:lstStyle/>
                    <a:p>
                      <a:r>
                        <a:rPr lang="ru-RU"/>
                        <a:t>Статья затрат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Сумма, руб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Источник</a:t>
                      </a:r>
                      <a:endParaRPr lang="en-US"/>
                    </a:p>
                  </a:txBody>
                  <a:tcPr/>
                </a:tc>
              </a:tr>
              <a:tr h="365663">
                <a:tc>
                  <a:txBody>
                    <a:bodyPr/>
                    <a:lstStyle/>
                    <a:p>
                      <a:r>
                        <a:rPr lang="ru-RU"/>
                        <a:t>Магниты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298 руб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стипендия</a:t>
                      </a:r>
                      <a:endParaRPr lang="en-US"/>
                    </a:p>
                  </a:txBody>
                  <a:tcPr/>
                </a:tc>
              </a:tr>
              <a:tr h="365858">
                <a:tc>
                  <a:txBody>
                    <a:bodyPr/>
                    <a:lstStyle/>
                    <a:p>
                      <a:r>
                        <a:rPr lang="ru-RU"/>
                        <a:t>Магнитная лента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189 руб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стипендия</a:t>
                      </a:r>
                      <a:endParaRPr lang="en-US"/>
                    </a:p>
                  </a:txBody>
                  <a:tcPr/>
                </a:tc>
              </a:tr>
              <a:tr h="365858">
                <a:tc>
                  <a:txBody>
                    <a:bodyPr/>
                    <a:lstStyle/>
                    <a:p>
                      <a:r>
                        <a:rPr lang="ru-RU"/>
                        <a:t>Пояс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219 руб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стипендия</a:t>
                      </a:r>
                      <a:endParaRPr lang="en-US"/>
                    </a:p>
                  </a:txBody>
                  <a:tcPr/>
                </a:tc>
              </a:tr>
              <a:tr h="365858">
                <a:tc>
                  <a:txBody>
                    <a:bodyPr/>
                    <a:lstStyle/>
                    <a:p>
                      <a:r>
                        <a:rPr lang="ru-RU"/>
                        <a:t>ИТОГО: 706 руб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Организационный план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/>
              <a:t>Самозанятый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/>
              <a:t>Налог на профессиональный доход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469734" y="84951"/>
            <a:ext cx="4137207" cy="427796"/>
          </a:xfrm>
        </p:spPr>
        <p:txBody>
          <a:bodyPr>
            <a:normAutofit fontScale="90000"/>
          </a:bodyPr>
          <a:lstStyle/>
          <a:p>
            <a:r>
              <a:rPr lang="ru-RU" sz="2400"/>
              <a:t>Финансовый план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565150" y="962019"/>
            <a:ext cx="7335835" cy="4799209"/>
          </a:xfrm>
        </p:spPr>
        <p:txBody>
          <a:bodyPr/>
          <a:lstStyle/>
          <a:p>
            <a:endParaRPr lang="ru-RU"/>
          </a:p>
          <a:p>
            <a:pPr marL="0" indent="0">
              <a:buNone/>
            </a:pPr>
            <a:endParaRPr lang="ru-RU"/>
          </a:p>
        </p:txBody>
      </p:sp>
      <p:graphicFrame>
        <p:nvGraphicFramePr>
          <p:cNvPr id="66" name="Таблица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09704448"/>
              </p:ext>
            </p:extLst>
          </p:nvPr>
        </p:nvGraphicFramePr>
        <p:xfrm>
          <a:off x="130313" y="512747"/>
          <a:ext cx="11851629" cy="60309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922"/>
                <a:gridCol w="1650052"/>
                <a:gridCol w="509555"/>
                <a:gridCol w="586160"/>
                <a:gridCol w="696802"/>
                <a:gridCol w="696802"/>
                <a:gridCol w="679781"/>
                <a:gridCol w="577647"/>
                <a:gridCol w="603181"/>
                <a:gridCol w="586160"/>
                <a:gridCol w="577648"/>
                <a:gridCol w="611689"/>
                <a:gridCol w="696801"/>
                <a:gridCol w="662765"/>
                <a:gridCol w="671266"/>
                <a:gridCol w="1535398"/>
              </a:tblGrid>
              <a:tr h="373633">
                <a:tc rowSpan="2">
                  <a:txBody>
                    <a:bodyPr/>
                    <a:lstStyle/>
                    <a:p>
                      <a:r>
                        <a:rPr lang="ru-RU" sz="1400" dirty="0"/>
                        <a:t>№</a:t>
                      </a:r>
                      <a:endParaRPr lang="en-US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/>
                        <a:t>Статья</a:t>
                      </a:r>
                      <a:endParaRPr lang="en-US" sz="140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/>
                        <a:t>Ед. изм</a:t>
                      </a:r>
                      <a:endParaRPr lang="en-US" sz="1400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r>
                        <a:rPr lang="ru-RU" sz="1400"/>
                        <a:t>Месяц(за 1 год</a:t>
                      </a:r>
                      <a:r>
                        <a:rPr lang="en-US" sz="1400"/>
                        <a:t>/</a:t>
                      </a:r>
                      <a:r>
                        <a:rPr lang="ru-RU" sz="1400"/>
                        <a:t>либо до срока окупаемости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/>
                        <a:t>ИТОГО</a:t>
                      </a:r>
                      <a:endParaRPr lang="en-US" sz="1400"/>
                    </a:p>
                  </a:txBody>
                  <a:tcPr/>
                </a:tc>
              </a:tr>
              <a:tr h="373633">
                <a:tc v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май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2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4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5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6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7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8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9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10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11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12</a:t>
                      </a:r>
                      <a:endParaRPr lang="en-US" sz="14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</a:tr>
              <a:tr h="373633">
                <a:tc gridSpan="16">
                  <a:txBody>
                    <a:bodyPr/>
                    <a:lstStyle/>
                    <a:p>
                      <a:r>
                        <a:rPr lang="ru-RU" sz="1400" b="1">
                          <a:solidFill>
                            <a:schemeClr val="bg1"/>
                          </a:solidFill>
                        </a:rPr>
                        <a:t>                                                  </a:t>
                      </a:r>
                      <a:r>
                        <a:rPr lang="ru-RU" sz="1400" b="1">
                          <a:solidFill>
                            <a:schemeClr val="tx1"/>
                          </a:solidFill>
                        </a:rPr>
                        <a:t>Бюджет операционной деятельности</a:t>
                      </a:r>
                      <a:endParaRPr lang="en-US" sz="1400" b="1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</a:tr>
              <a:tr h="373633">
                <a:tc>
                  <a:txBody>
                    <a:bodyPr/>
                    <a:lstStyle/>
                    <a:p>
                      <a:r>
                        <a:rPr lang="ru-RU" sz="1400"/>
                        <a:t>1.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ДОХОДЫ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руб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2100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10500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10500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10500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8400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8400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8400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6300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2100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21000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10500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10500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109200</a:t>
                      </a:r>
                      <a:endParaRPr lang="en-US" sz="1400" dirty="0"/>
                    </a:p>
                  </a:txBody>
                  <a:tcPr/>
                </a:tc>
              </a:tr>
              <a:tr h="373633">
                <a:tc>
                  <a:txBody>
                    <a:bodyPr/>
                    <a:lstStyle/>
                    <a:p>
                      <a:r>
                        <a:rPr lang="ru-RU" sz="1400"/>
                        <a:t>2.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РАСХОДЫ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руб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706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3530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3530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3530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2824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2824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2824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2118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706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7060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3530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3530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36685</a:t>
                      </a:r>
                      <a:endParaRPr lang="en-US" sz="1400" dirty="0"/>
                    </a:p>
                  </a:txBody>
                  <a:tcPr/>
                </a:tc>
              </a:tr>
              <a:tr h="934085">
                <a:tc>
                  <a:txBody>
                    <a:bodyPr/>
                    <a:lstStyle/>
                    <a:p>
                      <a:r>
                        <a:rPr lang="ru-RU" sz="1400"/>
                        <a:t>2.1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Переменные</a:t>
                      </a:r>
                    </a:p>
                    <a:p>
                      <a:r>
                        <a:rPr lang="ru-RU" sz="1400"/>
                        <a:t>расходы</a:t>
                      </a:r>
                    </a:p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руб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706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3530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3530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3530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2824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2824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2824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2118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706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7060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3530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3530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36685</a:t>
                      </a:r>
                      <a:endParaRPr lang="en-US" sz="1400"/>
                    </a:p>
                  </a:txBody>
                  <a:tcPr/>
                </a:tc>
              </a:tr>
              <a:tr h="653859">
                <a:tc>
                  <a:txBody>
                    <a:bodyPr/>
                    <a:lstStyle/>
                    <a:p>
                      <a:r>
                        <a:rPr lang="ru-RU" sz="1400"/>
                        <a:t>2.1.1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Материалы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руб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706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3530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3530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3530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2824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2824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2824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2118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706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7060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3530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3530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36685</a:t>
                      </a:r>
                      <a:endParaRPr lang="en-US" sz="1400"/>
                    </a:p>
                  </a:txBody>
                  <a:tcPr/>
                </a:tc>
              </a:tr>
              <a:tr h="653859">
                <a:tc>
                  <a:txBody>
                    <a:bodyPr/>
                    <a:lstStyle/>
                    <a:p>
                      <a:r>
                        <a:rPr lang="ru-RU" sz="1400"/>
                        <a:t>3.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Прибыль до налогообложения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1394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6970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6970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6970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5576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5576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5576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4182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1394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13940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6970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6970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72488</a:t>
                      </a:r>
                      <a:endParaRPr lang="en-US" sz="1400"/>
                    </a:p>
                  </a:txBody>
                  <a:tcPr/>
                </a:tc>
              </a:tr>
              <a:tr h="373633">
                <a:tc>
                  <a:txBody>
                    <a:bodyPr/>
                    <a:lstStyle/>
                    <a:p>
                      <a:r>
                        <a:rPr lang="ru-RU" sz="1400"/>
                        <a:t>4. 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Налог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84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420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420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420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336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336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336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254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84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840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420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420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4370</a:t>
                      </a:r>
                      <a:endParaRPr lang="en-US" sz="1400"/>
                    </a:p>
                  </a:txBody>
                  <a:tcPr/>
                </a:tc>
              </a:tr>
              <a:tr h="374484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Чистая прибыль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1310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6550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6550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6550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5240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5240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5240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3928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1310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13100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6550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6550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68118</a:t>
                      </a:r>
                      <a:endParaRPr lang="en-US" sz="1400"/>
                    </a:p>
                  </a:txBody>
                  <a:tcPr/>
                </a:tc>
              </a:tr>
              <a:tr h="374484">
                <a:tc gridSpan="16">
                  <a:txBody>
                    <a:bodyPr/>
                    <a:lstStyle/>
                    <a:p>
                      <a:r>
                        <a:rPr lang="ru-RU" sz="1400" b="1"/>
                        <a:t>                                                  Бюджет инвестиционной деятельности</a:t>
                      </a:r>
                      <a:endParaRPr lang="en-US" sz="1400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</a:tr>
              <a:tr h="653859">
                <a:tc>
                  <a:txBody>
                    <a:bodyPr/>
                    <a:lstStyle/>
                    <a:p>
                      <a:r>
                        <a:rPr lang="ru-RU" sz="1400"/>
                        <a:t>5.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Стартовые инвестиции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706</a:t>
                      </a:r>
                      <a:endParaRPr lang="en-US" sz="1400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565150" y="378626"/>
            <a:ext cx="4547578" cy="632880"/>
          </a:xfrm>
        </p:spPr>
        <p:txBody>
          <a:bodyPr/>
          <a:lstStyle/>
          <a:p>
            <a:r>
              <a:rPr lang="ru-RU" sz="3200"/>
              <a:t>Экономика проекта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40333693"/>
              </p:ext>
            </p:extLst>
          </p:nvPr>
        </p:nvGraphicFramePr>
        <p:xfrm>
          <a:off x="565150" y="1210685"/>
          <a:ext cx="9569836" cy="5465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227"/>
                <a:gridCol w="4268657"/>
                <a:gridCol w="2392442"/>
                <a:gridCol w="2392510"/>
              </a:tblGrid>
              <a:tr h="443124">
                <a:tc>
                  <a:txBody>
                    <a:bodyPr/>
                    <a:lstStyle/>
                    <a:p>
                      <a:r>
                        <a:rPr lang="ru-RU" dirty="0"/>
                        <a:t>№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Показатель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Ед. изм.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ИТОГО</a:t>
                      </a:r>
                      <a:endParaRPr lang="en-US"/>
                    </a:p>
                  </a:txBody>
                  <a:tcPr/>
                </a:tc>
              </a:tr>
              <a:tr h="443124">
                <a:tc>
                  <a:txBody>
                    <a:bodyPr/>
                    <a:lstStyle/>
                    <a:p>
                      <a:r>
                        <a:rPr lang="ru-RU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Объём продаж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/>
                        <a:t>            шт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1 </a:t>
                      </a:r>
                      <a:endParaRPr lang="en-US"/>
                    </a:p>
                  </a:txBody>
                  <a:tcPr/>
                </a:tc>
              </a:tr>
              <a:tr h="443124">
                <a:tc>
                  <a:txBody>
                    <a:bodyPr/>
                    <a:lstStyle/>
                    <a:p>
                      <a:r>
                        <a:rPr lang="ru-RU"/>
                        <a:t>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Доходы от операционной деятельности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/>
                        <a:t>            руб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109200</a:t>
                      </a:r>
                      <a:endParaRPr lang="en-US" dirty="0"/>
                    </a:p>
                  </a:txBody>
                  <a:tcPr/>
                </a:tc>
              </a:tr>
              <a:tr h="443124">
                <a:tc>
                  <a:txBody>
                    <a:bodyPr/>
                    <a:lstStyle/>
                    <a:p>
                      <a:r>
                        <a:rPr lang="ru-RU"/>
                        <a:t>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Расходы от операционной деятельности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/>
                        <a:t>            руб  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36685</a:t>
                      </a:r>
                      <a:endParaRPr lang="en-US" dirty="0"/>
                    </a:p>
                  </a:txBody>
                  <a:tcPr/>
                </a:tc>
              </a:tr>
              <a:tr h="443124">
                <a:tc>
                  <a:txBody>
                    <a:bodyPr/>
                    <a:lstStyle/>
                    <a:p>
                      <a:r>
                        <a:rPr lang="ru-RU"/>
                        <a:t>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Прибыль(после налогообложения)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/>
                        <a:t>            руб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72488</a:t>
                      </a:r>
                      <a:endParaRPr lang="en-US" dirty="0"/>
                    </a:p>
                  </a:txBody>
                  <a:tcPr/>
                </a:tc>
              </a:tr>
              <a:tr h="443124">
                <a:tc>
                  <a:txBody>
                    <a:bodyPr/>
                    <a:lstStyle/>
                    <a:p>
                      <a:r>
                        <a:rPr lang="ru-RU"/>
                        <a:t>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Точка безубыточности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/>
                        <a:t>            шт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1</a:t>
                      </a:r>
                      <a:endParaRPr lang="en-US"/>
                    </a:p>
                  </a:txBody>
                  <a:tcPr/>
                </a:tc>
              </a:tr>
              <a:tr h="443124">
                <a:tc>
                  <a:txBody>
                    <a:bodyPr/>
                    <a:lstStyle/>
                    <a:p>
                      <a:r>
                        <a:rPr lang="ru-RU"/>
                        <a:t>6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Точка безубыточности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/>
                        <a:t>            руб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1</a:t>
                      </a:r>
                      <a:endParaRPr lang="en-US"/>
                    </a:p>
                  </a:txBody>
                  <a:tcPr/>
                </a:tc>
              </a:tr>
              <a:tr h="443124">
                <a:tc>
                  <a:txBody>
                    <a:bodyPr/>
                    <a:lstStyle/>
                    <a:p>
                      <a:r>
                        <a:rPr lang="ru-RU"/>
                        <a:t>7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Срок окупаемости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1 месяц</a:t>
                      </a:r>
                      <a:endParaRPr lang="en-US"/>
                    </a:p>
                  </a:txBody>
                  <a:tcPr/>
                </a:tc>
              </a:tr>
              <a:tr h="443124">
                <a:tc>
                  <a:txBody>
                    <a:bodyPr/>
                    <a:lstStyle/>
                    <a:p>
                      <a:r>
                        <a:rPr lang="ru-RU"/>
                        <a:t>8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Стартовые инвестиции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/>
                        <a:t>            руб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706</a:t>
                      </a:r>
                      <a:endParaRPr lang="en-US" dirty="0"/>
                    </a:p>
                  </a:txBody>
                  <a:tcPr/>
                </a:tc>
              </a:tr>
              <a:tr h="443124">
                <a:tc>
                  <a:txBody>
                    <a:bodyPr/>
                    <a:lstStyle/>
                    <a:p>
                      <a:r>
                        <a:rPr lang="ru-RU"/>
                        <a:t>9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Рентабельность стартовых инвестиций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/>
                        <a:t>              %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en-US" dirty="0"/>
                    </a:p>
                  </a:txBody>
                  <a:tcPr/>
                </a:tc>
              </a:tr>
              <a:tr h="443124">
                <a:tc>
                  <a:txBody>
                    <a:bodyPr/>
                    <a:lstStyle/>
                    <a:p>
                      <a:r>
                        <a:rPr lang="ru-RU"/>
                        <a:t>10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Рентабельность затрат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/>
                        <a:t>              %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343638" y="230402"/>
            <a:ext cx="6519302" cy="896490"/>
          </a:xfrm>
        </p:spPr>
        <p:txBody>
          <a:bodyPr/>
          <a:lstStyle/>
          <a:p>
            <a:r>
              <a:rPr lang="ru-RU" sz="3200"/>
              <a:t>План реализации проекта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53774" y="1047584"/>
          <a:ext cx="9591040" cy="5778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8163"/>
                <a:gridCol w="1918163"/>
                <a:gridCol w="1918163"/>
                <a:gridCol w="1918163"/>
                <a:gridCol w="1918388"/>
              </a:tblGrid>
              <a:tr h="370840">
                <a:tc>
                  <a:txBody>
                    <a:bodyPr/>
                    <a:lstStyle/>
                    <a:p>
                      <a:r>
                        <a:rPr lang="ru-RU"/>
                        <a:t>Задача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Действие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Срок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Ресурс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Ответственный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/>
                        <a:t>Провести анализ ЦА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Провести опрос ВКонтакте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1.05.2023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Телефон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Оксана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/>
                        <a:t>Изготовить прототип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Сделать эскиз</a:t>
                      </a:r>
                    </a:p>
                    <a:p>
                      <a:r>
                        <a:rPr lang="ru-RU"/>
                        <a:t>Заказать материалы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3.05.2023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Телефон</a:t>
                      </a:r>
                    </a:p>
                    <a:p>
                      <a:r>
                        <a:rPr lang="ru-RU"/>
                        <a:t>Карманные  деньги</a:t>
                      </a:r>
                    </a:p>
                    <a:p>
                      <a:r>
                        <a:rPr lang="ru-RU"/>
                        <a:t>Бумага А4</a:t>
                      </a:r>
                    </a:p>
                    <a:p>
                      <a:r>
                        <a:rPr lang="ru-RU"/>
                        <a:t>Карандаш</a:t>
                      </a:r>
                    </a:p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Оксана</a:t>
                      </a:r>
                      <a:endParaRPr lang="en-US"/>
                    </a:p>
                  </a:txBody>
                  <a:tcPr/>
                </a:tc>
              </a:tr>
              <a:tr h="1846912">
                <a:tc>
                  <a:txBody>
                    <a:bodyPr/>
                    <a:lstStyle/>
                    <a:p>
                      <a:r>
                        <a:rPr lang="ru-RU"/>
                        <a:t>Приступить к изготовлению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Забрать заказы с пункта выдачи</a:t>
                      </a:r>
                    </a:p>
                    <a:p>
                      <a:r>
                        <a:rPr lang="ru-RU"/>
                        <a:t>Сшивать детали между собой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13.05.2023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Швейная фурнитура</a:t>
                      </a:r>
                    </a:p>
                    <a:p>
                      <a:r>
                        <a:rPr lang="ru-RU"/>
                        <a:t>Ткань</a:t>
                      </a:r>
                    </a:p>
                    <a:p>
                      <a:r>
                        <a:rPr lang="ru-RU"/>
                        <a:t>Комната</a:t>
                      </a:r>
                    </a:p>
                    <a:p>
                      <a:r>
                        <a:rPr lang="ru-RU"/>
                        <a:t>Швейная машина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Оксана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/>
                        <a:t>Продать товар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Выставить на продажу в маркетплейс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16.05.2023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Компьютер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Оксана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565150" y="770890"/>
            <a:ext cx="6402882" cy="802507"/>
          </a:xfrm>
        </p:spPr>
        <p:txBody>
          <a:bodyPr/>
          <a:lstStyle/>
          <a:p>
            <a:r>
              <a:rPr lang="ru-RU"/>
              <a:t>Продукт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766591" y="770890"/>
            <a:ext cx="4083815" cy="544130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Координаты команды проекта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Захарова Оксана</a:t>
            </a:r>
          </a:p>
          <a:p>
            <a:r>
              <a:rPr lang="ru-RU" dirty="0"/>
              <a:t>89127669612</a:t>
            </a:r>
          </a:p>
          <a:p>
            <a:r>
              <a:rPr lang="en-US" dirty="0">
                <a:hlinkClick r:id="rId3"/>
              </a:rPr>
              <a:t>zahoks12@gmail.com</a:t>
            </a:r>
            <a:endParaRPr lang="en-US" dirty="0"/>
          </a:p>
          <a:p>
            <a:r>
              <a:rPr lang="en-US" dirty="0"/>
              <a:t>@shadowlikeme07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Рисунок 5" descr="Изображение выглядит как человек, внутренний, очки, темный&#10;&#10;Автоматически созданное описание"/>
          <p:cNvPicPr>
            <a:picLocks noGrp="1" noChangeAspect="1"/>
          </p:cNvPicPr>
          <p:nvPr>
            <p:ph type="pic" idx="4294967295"/>
          </p:nvPr>
        </p:nvPicPr>
        <p:blipFill>
          <a:blip r:embed="rId4" cstate="print"/>
          <a:srcRect r="9452"/>
          <a:stretch/>
        </p:blipFill>
        <p:spPr>
          <a:xfrm>
            <a:off x="4611776" y="1797504"/>
            <a:ext cx="2978046" cy="43852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unchcardVTI">
  <a:themeElements>
    <a:clrScheme name="AnalogousFromLightSeedRightStep">
      <a:dk1>
        <a:srgbClr val="000000"/>
      </a:dk1>
      <a:lt1>
        <a:srgbClr val="FFFFFF"/>
      </a:lt1>
      <a:dk2>
        <a:srgbClr val="3D3522"/>
      </a:dk2>
      <a:lt2>
        <a:srgbClr val="E2E8E4"/>
      </a:lt2>
      <a:accent1>
        <a:srgbClr val="C895B6"/>
      </a:accent1>
      <a:accent2>
        <a:srgbClr val="BB7D8C"/>
      </a:accent2>
      <a:accent3>
        <a:srgbClr val="C69A91"/>
      </a:accent3>
      <a:accent4>
        <a:srgbClr val="BAA07A"/>
      </a:accent4>
      <a:accent5>
        <a:srgbClr val="A5A67C"/>
      </a:accent5>
      <a:accent6>
        <a:srgbClr val="94AC73"/>
      </a:accent6>
      <a:hlink>
        <a:srgbClr val="568E69"/>
      </a:hlink>
      <a:folHlink>
        <a:srgbClr val="7F7F7F"/>
      </a:folHlink>
    </a:clrScheme>
    <a:fontScheme name="Punchcard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unchcardVTI" id="{C7262591-AF98-8F48-B56D-6342D2439B1A}" vid="{261D9F73-974A-B14E-9EAF-4871CCA60BB1}"/>
    </a:ext>
  </a:extLst>
</a:theme>
</file>

<file path=ppt/theme/theme2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548</Words>
  <Application>Microsoft Office PowerPoint</Application>
  <PresentationFormat>Произвольный</PresentationFormat>
  <Paragraphs>305</Paragraphs>
  <Slides>17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PunchcardVTI</vt:lpstr>
      <vt:lpstr>МагнитАп  (магнитный пояс)</vt:lpstr>
      <vt:lpstr>Команда проекта</vt:lpstr>
      <vt:lpstr>Проблема</vt:lpstr>
      <vt:lpstr>О проекте     </vt:lpstr>
      <vt:lpstr>Роль проекта в обеспечении технологического суверенитета страны</vt:lpstr>
      <vt:lpstr>Целевая аудитория </vt:lpstr>
      <vt:lpstr>Потенциальный объём рынка</vt:lpstr>
      <vt:lpstr>Анализ конкурентов</vt:lpstr>
      <vt:lpstr>Процесс производства товара</vt:lpstr>
      <vt:lpstr>Цель проекта</vt:lpstr>
      <vt:lpstr>Стартовые инвестиции</vt:lpstr>
      <vt:lpstr>Организационный план</vt:lpstr>
      <vt:lpstr>Финансовый план</vt:lpstr>
      <vt:lpstr>Экономика проекта</vt:lpstr>
      <vt:lpstr>План реализации проекта</vt:lpstr>
      <vt:lpstr>Продукт</vt:lpstr>
      <vt:lpstr>Координаты команды проекта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Мария Мельникова</cp:lastModifiedBy>
  <cp:revision>72</cp:revision>
  <dcterms:created xsi:type="dcterms:W3CDTF">2023-03-10T04:11:42Z</dcterms:created>
  <dcterms:modified xsi:type="dcterms:W3CDTF">2023-07-11T13:06:10Z</dcterms:modified>
</cp:coreProperties>
</file>