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3" r:id="rId7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7" name="Google Shape;157;p4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0" name="Google Shape;2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3217279" y="2062742"/>
            <a:ext cx="9964832" cy="466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6413" lvl="0">
              <a:lnSpc>
                <a:spcPct val="110000"/>
              </a:lnSpc>
            </a:pPr>
            <a:endParaRPr lang="ru-RU" sz="2400" b="1" dirty="0">
              <a:solidFill>
                <a:srgbClr val="002060"/>
              </a:solidFill>
            </a:endParaRPr>
          </a:p>
          <a:p>
            <a:pPr marL="116413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413" lvl="0">
              <a:lnSpc>
                <a:spcPct val="110000"/>
              </a:lnSpc>
            </a:pPr>
            <a:r>
              <a:rPr lang="ru-RU" sz="2400" b="1" dirty="0">
                <a:solidFill>
                  <a:srgbClr val="002060"/>
                </a:solidFill>
              </a:rPr>
              <a:t>Программно-аппаратный комплекс защиты от световых загрязнений операторов транспортных средств</a:t>
            </a:r>
            <a:endParaRPr sz="24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413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413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Никулин Дмитрий Александрович</a:t>
            </a:r>
          </a:p>
          <a:p>
            <a:pPr marL="116413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b="1" dirty="0">
              <a:solidFill>
                <a:srgbClr val="002060"/>
              </a:solidFill>
            </a:endParaRPr>
          </a:p>
          <a:p>
            <a:pPr marL="116413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4D661A-542E-41F1-8DC1-C30F30D52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0" y="4001821"/>
            <a:ext cx="2905637" cy="10300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7EC082-2DD0-40B3-A461-0B355CA40B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21" y="1229079"/>
            <a:ext cx="2349093" cy="1061124"/>
          </a:xfrm>
          <a:prstGeom prst="rect">
            <a:avLst/>
          </a:prstGeom>
        </p:spPr>
      </p:pic>
      <p:pic>
        <p:nvPicPr>
          <p:cNvPr id="14" name="Picture 2" descr="Большая разведка">
            <a:extLst>
              <a:ext uri="{FF2B5EF4-FFF2-40B4-BE49-F238E27FC236}">
                <a16:creationId xmlns:a16="http://schemas.microsoft.com/office/drawing/2014/main" id="{E538BDEA-EAD4-45B4-8E06-CF368CBC0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233" y="2887357"/>
            <a:ext cx="2446470" cy="71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5E0175-F45E-4295-A8F1-29BF3EFEF8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969" y="-89728"/>
            <a:ext cx="2538041" cy="11902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BBCBA4-21C8-49B8-A917-3A72D9DA35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44" y="5755571"/>
            <a:ext cx="2828943" cy="9699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4"/>
          <p:cNvGrpSpPr/>
          <p:nvPr/>
        </p:nvGrpSpPr>
        <p:grpSpPr>
          <a:xfrm rot="5400000">
            <a:off x="10418636" y="1727646"/>
            <a:ext cx="3501008" cy="45719"/>
            <a:chOff x="0" y="616563"/>
            <a:chExt cx="2624903" cy="248953"/>
          </a:xfrm>
        </p:grpSpPr>
        <p:sp>
          <p:nvSpPr>
            <p:cNvPr id="104" name="Google Shape;104;p14"/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4"/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4"/>
          <p:cNvSpPr txBox="1"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4"/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 extrusionOk="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426728" y="260900"/>
            <a:ext cx="85495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none">
                <a:solidFill>
                  <a:srgbClr val="DAE5F1"/>
                </a:solidFill>
                <a:latin typeface="Arial"/>
                <a:ea typeface="Arial"/>
                <a:cs typeface="Arial"/>
                <a:sym typeface="Arial"/>
              </a:rPr>
              <a:t>О ПРОДУКТЕ</a:t>
            </a:r>
            <a:endParaRPr sz="2400" b="1" u="none">
              <a:solidFill>
                <a:srgbClr val="DAE5F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32;p7">
            <a:extLst>
              <a:ext uri="{FF2B5EF4-FFF2-40B4-BE49-F238E27FC236}">
                <a16:creationId xmlns:a16="http://schemas.microsoft.com/office/drawing/2014/main" id="{06E90A7C-2FAC-4EE3-A0E7-1064BAB34D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155" y="938027"/>
            <a:ext cx="3641388" cy="1669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50;p9">
            <a:extLst>
              <a:ext uri="{FF2B5EF4-FFF2-40B4-BE49-F238E27FC236}">
                <a16:creationId xmlns:a16="http://schemas.microsoft.com/office/drawing/2014/main" id="{37FF0A40-1F35-49A2-8DE6-F1BB9426F930}"/>
              </a:ext>
            </a:extLst>
          </p:cNvPr>
          <p:cNvSpPr txBox="1"/>
          <p:nvPr/>
        </p:nvSpPr>
        <p:spPr>
          <a:xfrm>
            <a:off x="11222409" y="6169805"/>
            <a:ext cx="1353300" cy="74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sz="3200" b="0" i="0" u="none" strike="noStrike" cap="none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845A89-82A3-4C7D-B7C0-52AD7B984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8" y="4884892"/>
            <a:ext cx="3065961" cy="18907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0787675-99FB-4353-ABC6-F428A4DAB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114" y="2820827"/>
            <a:ext cx="2187469" cy="1851066"/>
          </a:xfrm>
          <a:prstGeom prst="rect">
            <a:avLst/>
          </a:prstGeom>
        </p:spPr>
      </p:pic>
      <p:sp>
        <p:nvSpPr>
          <p:cNvPr id="19" name="Google Shape;95;p13">
            <a:extLst>
              <a:ext uri="{FF2B5EF4-FFF2-40B4-BE49-F238E27FC236}">
                <a16:creationId xmlns:a16="http://schemas.microsoft.com/office/drawing/2014/main" id="{1B80D990-8EAD-454E-A4C8-532CD96A86C5}"/>
              </a:ext>
            </a:extLst>
          </p:cNvPr>
          <p:cNvSpPr/>
          <p:nvPr/>
        </p:nvSpPr>
        <p:spPr>
          <a:xfrm>
            <a:off x="3788543" y="1013213"/>
            <a:ext cx="8253778" cy="490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6413" lvl="0">
              <a:lnSpc>
                <a:spcPct val="110000"/>
              </a:lnSpc>
            </a:pPr>
            <a:r>
              <a:rPr lang="ru-RU" sz="2000" b="1" dirty="0">
                <a:solidFill>
                  <a:srgbClr val="002060"/>
                </a:solidFill>
              </a:rPr>
              <a:t>Продукт решает проблему ослепления водителей автомобилей, машинистов поездов и летчиков световыми загрязнениями – встречными фарами машин, поездов, осветительных приборов, устраняет опасность ослепления лазерами летчиков. </a:t>
            </a:r>
          </a:p>
          <a:p>
            <a:pPr marL="116413" lvl="0">
              <a:lnSpc>
                <a:spcPct val="110000"/>
              </a:lnSpc>
            </a:pPr>
            <a:endParaRPr lang="ru-RU" sz="2000" b="1" dirty="0">
              <a:solidFill>
                <a:srgbClr val="002060"/>
              </a:solidFill>
            </a:endParaRPr>
          </a:p>
          <a:p>
            <a:pPr marL="116413" lvl="0">
              <a:lnSpc>
                <a:spcPct val="110000"/>
              </a:lnSpc>
            </a:pPr>
            <a:endParaRPr lang="ru-RU" sz="2000" b="1" dirty="0">
              <a:solidFill>
                <a:srgbClr val="002060"/>
              </a:solidFill>
            </a:endParaRPr>
          </a:p>
          <a:p>
            <a:pPr marL="116413" lvl="0">
              <a:lnSpc>
                <a:spcPct val="110000"/>
              </a:lnSpc>
            </a:pPr>
            <a:r>
              <a:rPr lang="ru-RU" sz="2000" b="1" dirty="0">
                <a:solidFill>
                  <a:srgbClr val="002060"/>
                </a:solidFill>
              </a:rPr>
              <a:t>Продукт представляет собой изделие из биосовместимой PETG пластмассы в виде очков, с линзами из модифицированных многопиксельных ЖК промышленного изготовления, общей массой около 200 грамм. Оснащены зарядкой USB-C, батареей минимум на 12 часов пользования, индикатором заряда, камерой, датчиками наклона и поворота головы, кнопкой включения. </a:t>
            </a:r>
          </a:p>
          <a:p>
            <a:pPr marL="116413" lvl="0">
              <a:lnSpc>
                <a:spcPct val="110000"/>
              </a:lnSpc>
            </a:pP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8D37B1-F93C-47A2-9E7C-F95BAE72EB63}"/>
              </a:ext>
            </a:extLst>
          </p:cNvPr>
          <p:cNvSpPr/>
          <p:nvPr/>
        </p:nvSpPr>
        <p:spPr>
          <a:xfrm>
            <a:off x="-37818" y="825053"/>
            <a:ext cx="99150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- Впервые очки водителя действительно устраняют световое загрязнение, а не маскируют;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Устройство не изменяет цвета (цветные поляризационные очки) и не снижает интенсивность освещения (тонированные перманентно и </a:t>
            </a:r>
            <a:r>
              <a:rPr lang="ru-RU" sz="1600" b="1" dirty="0" err="1">
                <a:solidFill>
                  <a:srgbClr val="002060"/>
                </a:solidFill>
              </a:rPr>
              <a:t>фотохромные</a:t>
            </a:r>
            <a:r>
              <a:rPr lang="ru-RU" sz="1600" b="1" dirty="0">
                <a:solidFill>
                  <a:srgbClr val="002060"/>
                </a:solidFill>
              </a:rPr>
              <a:t> очки); 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Простой алгоритм = &gt; дешевое аппаратного обеспечение=&gt; локализация узлов и корпуса;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Использование ИЛН дешевле заказных ЖКИ – 20 изделий за 50 </a:t>
            </a:r>
            <a:r>
              <a:rPr lang="ru-RU" sz="1600" b="1" dirty="0" err="1">
                <a:solidFill>
                  <a:srgbClr val="002060"/>
                </a:solidFill>
              </a:rPr>
              <a:t>тыс</a:t>
            </a:r>
            <a:r>
              <a:rPr lang="ru-RU" sz="1600" b="1" dirty="0">
                <a:solidFill>
                  <a:srgbClr val="002060"/>
                </a:solidFill>
              </a:rPr>
              <a:t> ,  заказ ЖКИ МЭЛТ -  250 </a:t>
            </a:r>
            <a:r>
              <a:rPr lang="ru-RU" sz="1600" b="1" dirty="0" err="1">
                <a:solidFill>
                  <a:srgbClr val="002060"/>
                </a:solidFill>
              </a:rPr>
              <a:t>тыс</a:t>
            </a:r>
            <a:r>
              <a:rPr lang="ru-RU" sz="1600" b="1" dirty="0">
                <a:solidFill>
                  <a:srgbClr val="002060"/>
                </a:solidFill>
              </a:rPr>
              <a:t>; 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Аддитивное производство корпуса.</a:t>
            </a:r>
          </a:p>
        </p:txBody>
      </p:sp>
      <p:sp>
        <p:nvSpPr>
          <p:cNvPr id="17" name="Google Shape;50;p9">
            <a:extLst>
              <a:ext uri="{FF2B5EF4-FFF2-40B4-BE49-F238E27FC236}">
                <a16:creationId xmlns:a16="http://schemas.microsoft.com/office/drawing/2014/main" id="{AC8931F5-C989-46EB-A92F-C9F5A65E9AA6}"/>
              </a:ext>
            </a:extLst>
          </p:cNvPr>
          <p:cNvSpPr txBox="1"/>
          <p:nvPr/>
        </p:nvSpPr>
        <p:spPr>
          <a:xfrm>
            <a:off x="11222409" y="6169805"/>
            <a:ext cx="1353300" cy="74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 sz="3200" b="0" i="0" u="none" strike="noStrike" cap="none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6121" y="5125299"/>
            <a:ext cx="1414145" cy="131298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15"/>
          <p:cNvGrpSpPr/>
          <p:nvPr/>
        </p:nvGrpSpPr>
        <p:grpSpPr>
          <a:xfrm rot="5400000">
            <a:off x="10418636" y="1727646"/>
            <a:ext cx="3501008" cy="45719"/>
            <a:chOff x="0" y="616563"/>
            <a:chExt cx="2624903" cy="248953"/>
          </a:xfrm>
        </p:grpSpPr>
        <p:sp>
          <p:nvSpPr>
            <p:cNvPr id="134" name="Google Shape;134;p15"/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15"/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 extrusionOk="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426728" y="260900"/>
            <a:ext cx="85495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DAE5F1"/>
                </a:solidFill>
                <a:latin typeface="Arial"/>
                <a:ea typeface="Arial"/>
                <a:cs typeface="Arial"/>
                <a:sym typeface="Arial"/>
              </a:rPr>
              <a:t>ТЕХНОЛОГИЧНОСТЬ СТАРТАП-ПРОЕКТА</a:t>
            </a:r>
            <a:endParaRPr sz="2400" b="1">
              <a:solidFill>
                <a:srgbClr val="DAE5F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71FE155-0199-49D5-9ED7-15988D88AB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6607" y="806116"/>
            <a:ext cx="2052452" cy="180645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8C7A10-7E2C-4EF9-AC14-E4F1230E39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2485" y="2642920"/>
            <a:ext cx="2410437" cy="252378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796BEA7-2DE9-4357-A3FB-C0B9FAD1D5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7946" y="2460231"/>
            <a:ext cx="2599040" cy="194928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EDB9407-0DF3-4AFA-B7E1-8FB8BB92C3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577" y="2453337"/>
            <a:ext cx="2016956" cy="19513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FC705C-74D2-4BF4-A212-820E77908508}"/>
              </a:ext>
            </a:extLst>
          </p:cNvPr>
          <p:cNvSpPr/>
          <p:nvPr/>
        </p:nvSpPr>
        <p:spPr>
          <a:xfrm>
            <a:off x="27964" y="6145891"/>
            <a:ext cx="103681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Подача патента на полезную модель «Адаптивный фильтр на основе </a:t>
            </a:r>
            <a:r>
              <a:rPr lang="ru-RU" sz="1600" b="1" dirty="0" err="1">
                <a:solidFill>
                  <a:srgbClr val="002060"/>
                </a:solidFill>
              </a:rPr>
              <a:t>многопиксельного</a:t>
            </a:r>
            <a:r>
              <a:rPr lang="ru-RU" sz="1600" b="1" dirty="0">
                <a:solidFill>
                  <a:srgbClr val="002060"/>
                </a:solidFill>
              </a:rPr>
              <a:t> жидкокристаллического оптического затвора»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F5E072-F294-4247-97D3-53DA1C1D5BE4}"/>
              </a:ext>
            </a:extLst>
          </p:cNvPr>
          <p:cNvSpPr/>
          <p:nvPr/>
        </p:nvSpPr>
        <p:spPr>
          <a:xfrm>
            <a:off x="0" y="4147387"/>
            <a:ext cx="93846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Задел: 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Готов MVP, протестированы прототипы разной аппаратной конфигурации;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Сформирована команда;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- Получены письма поддержки от компаний, продажи – 41 </a:t>
            </a:r>
            <a:r>
              <a:rPr lang="ru-RU" sz="1600" b="1" dirty="0" err="1">
                <a:solidFill>
                  <a:srgbClr val="002060"/>
                </a:solidFill>
              </a:rPr>
              <a:t>тыс</a:t>
            </a:r>
            <a:r>
              <a:rPr lang="ru-RU" sz="1600" b="1" dirty="0">
                <a:solidFill>
                  <a:srgbClr val="002060"/>
                </a:solidFill>
              </a:rPr>
              <a:t>, инвестиций – 591 тыс., переговоры </a:t>
            </a:r>
            <a:r>
              <a:rPr lang="ru-RU" sz="1600" b="1" dirty="0" err="1">
                <a:solidFill>
                  <a:srgbClr val="002060"/>
                </a:solidFill>
              </a:rPr>
              <a:t>pre-seed</a:t>
            </a:r>
            <a:r>
              <a:rPr lang="ru-RU" sz="1600" b="1" dirty="0">
                <a:solidFill>
                  <a:srgbClr val="002060"/>
                </a:solidFill>
              </a:rPr>
              <a:t> в - 15 млн. рублей, предварительный договор на аренду сборочно-монтажных площадей;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16"/>
          <p:cNvGrpSpPr/>
          <p:nvPr/>
        </p:nvGrpSpPr>
        <p:grpSpPr>
          <a:xfrm rot="5400000">
            <a:off x="10418636" y="1727646"/>
            <a:ext cx="3501008" cy="45719"/>
            <a:chOff x="0" y="616563"/>
            <a:chExt cx="2624903" cy="248953"/>
          </a:xfrm>
        </p:grpSpPr>
        <p:sp>
          <p:nvSpPr>
            <p:cNvPr id="161" name="Google Shape;161;p16"/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16"/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 extrusionOk="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6"/>
          <p:cNvSpPr txBox="1"/>
          <p:nvPr/>
        </p:nvSpPr>
        <p:spPr>
          <a:xfrm>
            <a:off x="426728" y="260900"/>
            <a:ext cx="85495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DAE5F1"/>
                </a:solidFill>
                <a:latin typeface="Arial"/>
                <a:ea typeface="Arial"/>
                <a:cs typeface="Arial"/>
                <a:sym typeface="Arial"/>
              </a:rPr>
              <a:t>АНАЛОГИ И КОНКУРЕНТЫ</a:t>
            </a:r>
            <a:endParaRPr sz="2400" b="1">
              <a:solidFill>
                <a:srgbClr val="DAE5F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F16F9134-3970-4C42-86E9-DC2D4BCCE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170587"/>
              </p:ext>
            </p:extLst>
          </p:nvPr>
        </p:nvGraphicFramePr>
        <p:xfrm>
          <a:off x="2" y="857778"/>
          <a:ext cx="7231222" cy="40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904">
                  <a:extLst>
                    <a:ext uri="{9D8B030D-6E8A-4147-A177-3AD203B41FA5}">
                      <a16:colId xmlns:a16="http://schemas.microsoft.com/office/drawing/2014/main" val="493736812"/>
                    </a:ext>
                  </a:extLst>
                </a:gridCol>
                <a:gridCol w="1054359">
                  <a:extLst>
                    <a:ext uri="{9D8B030D-6E8A-4147-A177-3AD203B41FA5}">
                      <a16:colId xmlns:a16="http://schemas.microsoft.com/office/drawing/2014/main" val="736483168"/>
                    </a:ext>
                  </a:extLst>
                </a:gridCol>
                <a:gridCol w="1707502">
                  <a:extLst>
                    <a:ext uri="{9D8B030D-6E8A-4147-A177-3AD203B41FA5}">
                      <a16:colId xmlns:a16="http://schemas.microsoft.com/office/drawing/2014/main" val="1342902145"/>
                    </a:ext>
                  </a:extLst>
                </a:gridCol>
                <a:gridCol w="1909041">
                  <a:extLst>
                    <a:ext uri="{9D8B030D-6E8A-4147-A177-3AD203B41FA5}">
                      <a16:colId xmlns:a16="http://schemas.microsoft.com/office/drawing/2014/main" val="2595294361"/>
                    </a:ext>
                  </a:extLst>
                </a:gridCol>
                <a:gridCol w="1095416">
                  <a:extLst>
                    <a:ext uri="{9D8B030D-6E8A-4147-A177-3AD203B41FA5}">
                      <a16:colId xmlns:a16="http://schemas.microsoft.com/office/drawing/2014/main" val="3639745793"/>
                    </a:ext>
                  </a:extLst>
                </a:gridCol>
              </a:tblGrid>
              <a:tr h="519832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lt1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Параметры</a:t>
                      </a:r>
                      <a:endParaRPr sz="16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lt1"/>
                          </a:solidFill>
                          <a:latin typeface="+mj-lt"/>
                        </a:rPr>
                        <a:t>Наш продукт</a:t>
                      </a:r>
                      <a:endParaRPr sz="16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chemeClr val="lt1"/>
                          </a:solidFill>
                          <a:latin typeface="+mj-lt"/>
                        </a:rPr>
                        <a:t>Конкуренты</a:t>
                      </a:r>
                      <a:endParaRPr sz="1600" u="none" strike="noStrike" cap="none" dirty="0">
                        <a:solidFill>
                          <a:schemeClr val="lt1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endParaRPr sz="14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endParaRPr sz="1400" u="none" strike="noStrike" cap="none" dirty="0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2360955162"/>
                  </a:ext>
                </a:extLst>
              </a:tr>
              <a:tr h="13487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</a:rPr>
                        <a:t>Универсальные очки AUTOENJOY PROFI DA01-K2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Calibri"/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Универсальные очки AUTOENJOY PROFI-PHOTOCHROMIC SF01RYBL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</a:rPr>
                        <a:t>Очки поляризационные </a:t>
                      </a:r>
                      <a:r>
                        <a:rPr lang="ru-RU" sz="1600" u="none" strike="noStrike" cap="none" dirty="0" err="1">
                          <a:solidFill>
                            <a:srgbClr val="002060"/>
                          </a:solidFill>
                          <a:latin typeface="+mj-lt"/>
                        </a:rPr>
                        <a:t>Cafa</a:t>
                      </a: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</a:rPr>
                        <a:t> </a:t>
                      </a:r>
                      <a:r>
                        <a:rPr lang="ru-RU" sz="1600" u="none" strike="noStrike" cap="none" dirty="0" err="1">
                          <a:solidFill>
                            <a:srgbClr val="002060"/>
                          </a:solidFill>
                          <a:latin typeface="+mj-lt"/>
                        </a:rPr>
                        <a:t>France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406673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Затемнение 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1600" dirty="0">
                        <a:solidFill>
                          <a:srgbClr val="002060"/>
                        </a:solidFill>
                        <a:highlight>
                          <a:srgbClr val="00FF00"/>
                        </a:highlight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3384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27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674C9"/>
                        </a:buClr>
                        <a:buSzPts val="2800"/>
                        <a:buFont typeface="Courier New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Поляризация</a:t>
                      </a:r>
                      <a:endParaRPr sz="1600" u="none" strike="noStrike" cap="none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1600" dirty="0">
                        <a:solidFill>
                          <a:srgbClr val="002060"/>
                        </a:solidFill>
                        <a:highlight>
                          <a:srgbClr val="00FF00"/>
                        </a:highlight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1600" dirty="0">
                        <a:solidFill>
                          <a:srgbClr val="002060"/>
                        </a:solidFill>
                        <a:highlight>
                          <a:srgbClr val="00FF00"/>
                        </a:highlight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1600" dirty="0">
                        <a:solidFill>
                          <a:srgbClr val="002060"/>
                        </a:solidFill>
                        <a:highlight>
                          <a:srgbClr val="00FF00"/>
                        </a:highlight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1600" dirty="0">
                        <a:solidFill>
                          <a:srgbClr val="002060"/>
                        </a:solidFill>
                        <a:highlight>
                          <a:srgbClr val="00FF00"/>
                        </a:highlight>
                        <a:latin typeface="+mj-l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35621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Оригинальный спектр</a:t>
                      </a:r>
                      <a:endParaRPr sz="14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Да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highlight>
                          <a:srgbClr val="00FF00"/>
                        </a:highlight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12958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2700" lvl="0" indent="0" algn="l">
                        <a:buClr>
                          <a:srgbClr val="4674C9"/>
                        </a:buClr>
                        <a:buSzPts val="2800"/>
                        <a:buFont typeface="Courier New"/>
                        <a:buNone/>
                      </a:pPr>
                      <a:r>
                        <a:rPr lang="ru-RU" sz="1400" b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Функция </a:t>
                      </a:r>
                      <a:r>
                        <a:rPr lang="ru-RU" sz="1400" b="0" u="none" strike="noStrike" cap="none" dirty="0" err="1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Антисон</a:t>
                      </a:r>
                      <a:endParaRPr sz="1400" b="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2060"/>
                          </a:solidFill>
                          <a:highlight>
                            <a:srgbClr val="00FF00"/>
                          </a:highlight>
                          <a:latin typeface="+mj-lt"/>
                          <a:sym typeface="Montserrat SemiBold"/>
                        </a:rPr>
                        <a:t>Да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нет</a:t>
                      </a:r>
                      <a:endParaRPr sz="160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2567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27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674C9"/>
                        </a:buClr>
                        <a:buSzPts val="2800"/>
                        <a:buFont typeface="Courier New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Цена, </a:t>
                      </a:r>
                      <a:r>
                        <a:rPr lang="ru-RU" sz="1600" b="0" u="none" strike="noStrike" cap="none" dirty="0" err="1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руб</a:t>
                      </a:r>
                      <a:endParaRPr sz="1600" b="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10000</a:t>
                      </a:r>
                      <a:endParaRPr sz="16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6500</a:t>
                      </a:r>
                      <a:endParaRPr sz="1600" b="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12000</a:t>
                      </a:r>
                      <a:endParaRPr sz="1600" b="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ru-RU" sz="1600" b="0" u="none" strike="noStrike" cap="none" dirty="0">
                          <a:solidFill>
                            <a:srgbClr val="002060"/>
                          </a:solidFill>
                          <a:latin typeface="+mj-lt"/>
                          <a:ea typeface="Montserrat SemiBold"/>
                          <a:cs typeface="Montserrat SemiBold"/>
                          <a:sym typeface="Montserrat SemiBold"/>
                        </a:rPr>
                        <a:t>1300</a:t>
                      </a:r>
                      <a:endParaRPr sz="1600" b="0" u="none" strike="noStrike" cap="none" dirty="0">
                        <a:solidFill>
                          <a:srgbClr val="002060"/>
                        </a:solidFill>
                        <a:latin typeface="+mj-lt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697199156"/>
                  </a:ext>
                </a:extLst>
              </a:tr>
            </a:tbl>
          </a:graphicData>
        </a:graphic>
      </p:graphicFrame>
      <p:sp>
        <p:nvSpPr>
          <p:cNvPr id="15" name="Google Shape;50;p9">
            <a:extLst>
              <a:ext uri="{FF2B5EF4-FFF2-40B4-BE49-F238E27FC236}">
                <a16:creationId xmlns:a16="http://schemas.microsoft.com/office/drawing/2014/main" id="{9D1916D6-05C3-4323-B060-4E11972F89F7}"/>
              </a:ext>
            </a:extLst>
          </p:cNvPr>
          <p:cNvSpPr txBox="1"/>
          <p:nvPr/>
        </p:nvSpPr>
        <p:spPr>
          <a:xfrm>
            <a:off x="11222409" y="6169805"/>
            <a:ext cx="1353300" cy="74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sz="3200" b="0" i="0" u="none" strike="noStrike" cap="none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2837CB8-AB86-49AB-8CB9-026F6024A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7084" y="961991"/>
            <a:ext cx="2010193" cy="292246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9D27A90-6A01-4147-8788-C47B123E42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9412" y="905163"/>
            <a:ext cx="2291305" cy="292821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7C0EFF-19BD-4956-B9B1-A0D6118808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1224" y="3935536"/>
            <a:ext cx="3249676" cy="29224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6428A7-18BD-482B-B86C-0D4627165E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9" y="4788848"/>
            <a:ext cx="3516170" cy="20691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DB973B-2520-4F71-9248-3E9D8BB667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622" y="4821573"/>
            <a:ext cx="3648667" cy="2036426"/>
          </a:xfrm>
          <a:prstGeom prst="rect">
            <a:avLst/>
          </a:prstGeom>
        </p:spPr>
      </p:pic>
      <p:sp>
        <p:nvSpPr>
          <p:cNvPr id="21" name="Google Shape;169;p16">
            <a:extLst>
              <a:ext uri="{FF2B5EF4-FFF2-40B4-BE49-F238E27FC236}">
                <a16:creationId xmlns:a16="http://schemas.microsoft.com/office/drawing/2014/main" id="{06D015A8-215D-426C-81D7-82B2C5851F24}"/>
              </a:ext>
            </a:extLst>
          </p:cNvPr>
          <p:cNvSpPr txBox="1"/>
          <p:nvPr/>
        </p:nvSpPr>
        <p:spPr>
          <a:xfrm>
            <a:off x="8099948" y="1634852"/>
            <a:ext cx="35891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Письма поддержки</a:t>
            </a:r>
            <a:endParaRPr sz="2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69;p16">
            <a:extLst>
              <a:ext uri="{FF2B5EF4-FFF2-40B4-BE49-F238E27FC236}">
                <a16:creationId xmlns:a16="http://schemas.microsoft.com/office/drawing/2014/main" id="{ECCE0B8A-D303-42DD-B781-9D77B8AA0639}"/>
              </a:ext>
            </a:extLst>
          </p:cNvPr>
          <p:cNvSpPr txBox="1"/>
          <p:nvPr/>
        </p:nvSpPr>
        <p:spPr>
          <a:xfrm>
            <a:off x="7722052" y="4506437"/>
            <a:ext cx="29115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Договор поставки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4х изделий</a:t>
            </a:r>
            <a:endParaRPr sz="2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69;p16">
            <a:extLst>
              <a:ext uri="{FF2B5EF4-FFF2-40B4-BE49-F238E27FC236}">
                <a16:creationId xmlns:a16="http://schemas.microsoft.com/office/drawing/2014/main" id="{4B7A59FE-4D35-412B-B2B9-03A8325E2A9C}"/>
              </a:ext>
            </a:extLst>
          </p:cNvPr>
          <p:cNvSpPr txBox="1"/>
          <p:nvPr/>
        </p:nvSpPr>
        <p:spPr>
          <a:xfrm>
            <a:off x="416597" y="5058534"/>
            <a:ext cx="2911556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591 000 инвестиций в виде компенсаций на разработку</a:t>
            </a:r>
            <a:endParaRPr sz="2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69;p16">
            <a:extLst>
              <a:ext uri="{FF2B5EF4-FFF2-40B4-BE49-F238E27FC236}">
                <a16:creationId xmlns:a16="http://schemas.microsoft.com/office/drawing/2014/main" id="{EC614144-DE29-47F1-9A48-DCFB2F6DA307}"/>
              </a:ext>
            </a:extLst>
          </p:cNvPr>
          <p:cNvSpPr txBox="1"/>
          <p:nvPr/>
        </p:nvSpPr>
        <p:spPr>
          <a:xfrm>
            <a:off x="3788609" y="4953702"/>
            <a:ext cx="2911556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 раунд переговоров с венчурным фондом </a:t>
            </a:r>
            <a:r>
              <a:rPr lang="en-US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– pre-seed </a:t>
            </a:r>
            <a:r>
              <a:rPr lang="ru-RU" sz="2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15 млн.</a:t>
            </a:r>
            <a:endParaRPr sz="2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17"/>
          <p:cNvGrpSpPr/>
          <p:nvPr/>
        </p:nvGrpSpPr>
        <p:grpSpPr>
          <a:xfrm rot="5400000">
            <a:off x="10418636" y="1727646"/>
            <a:ext cx="3501008" cy="45719"/>
            <a:chOff x="0" y="616563"/>
            <a:chExt cx="2624903" cy="248953"/>
          </a:xfrm>
        </p:grpSpPr>
        <p:sp>
          <p:nvSpPr>
            <p:cNvPr id="190" name="Google Shape;190;p17"/>
            <p:cNvSpPr/>
            <p:nvPr/>
          </p:nvSpPr>
          <p:spPr>
            <a:xfrm>
              <a:off x="0" y="616563"/>
              <a:ext cx="1294463" cy="248953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336583" y="616563"/>
              <a:ext cx="1294463" cy="248953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673166" y="616563"/>
              <a:ext cx="1294463" cy="248953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993857" y="616563"/>
              <a:ext cx="1294463" cy="248953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1330440" y="616563"/>
              <a:ext cx="1294463" cy="248953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17"/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 extrusionOk="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7"/>
          <p:cNvSpPr txBox="1"/>
          <p:nvPr/>
        </p:nvSpPr>
        <p:spPr>
          <a:xfrm>
            <a:off x="426728" y="260900"/>
            <a:ext cx="85495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DAE5F1"/>
                </a:solidFill>
                <a:latin typeface="Arial"/>
                <a:ea typeface="Arial"/>
                <a:cs typeface="Arial"/>
                <a:sym typeface="Arial"/>
              </a:rPr>
              <a:t>РЫНОК И ПОТРЕБИТЕЛЬ</a:t>
            </a:r>
            <a:endParaRPr sz="2400" b="1">
              <a:solidFill>
                <a:srgbClr val="DAE5F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Объект 4">
            <a:extLst>
              <a:ext uri="{FF2B5EF4-FFF2-40B4-BE49-F238E27FC236}">
                <a16:creationId xmlns:a16="http://schemas.microsoft.com/office/drawing/2014/main" id="{158B01E2-7D63-4787-9044-A4F8ECE6F729}"/>
              </a:ext>
            </a:extLst>
          </p:cNvPr>
          <p:cNvSpPr txBox="1">
            <a:spLocks/>
          </p:cNvSpPr>
          <p:nvPr/>
        </p:nvSpPr>
        <p:spPr>
          <a:xfrm>
            <a:off x="3873120" y="1030612"/>
            <a:ext cx="6085860" cy="1841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Анализ опроса «</a:t>
            </a:r>
            <a:r>
              <a:rPr lang="en-US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CUST DEV </a:t>
            </a: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Усталый водитель»: 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02060"/>
                </a:solidFill>
                <a:highlight>
                  <a:srgbClr val="FFFF00"/>
                </a:highlight>
                <a:ea typeface="Tahoma" panose="020B0604030504040204" pitchFamily="34" charset="0"/>
                <a:cs typeface="Tahoma" panose="020B0604030504040204" pitchFamily="34" charset="0"/>
              </a:rPr>
              <a:t>18-40</a:t>
            </a: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лет, трудоустроен в </a:t>
            </a:r>
            <a:r>
              <a:rPr lang="ru-RU" sz="1800" b="1" dirty="0">
                <a:solidFill>
                  <a:srgbClr val="002060"/>
                </a:solidFill>
                <a:highlight>
                  <a:srgbClr val="00FFFF"/>
                </a:highlight>
                <a:ea typeface="Tahoma" panose="020B0604030504040204" pitchFamily="34" charset="0"/>
                <a:cs typeface="Tahoma" panose="020B0604030504040204" pitchFamily="34" charset="0"/>
              </a:rPr>
              <a:t>технологичной и/или научной </a:t>
            </a: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сфере, стаж вождения </a:t>
            </a:r>
            <a:r>
              <a:rPr lang="ru-RU" sz="1800" b="1" dirty="0">
                <a:solidFill>
                  <a:srgbClr val="002060"/>
                </a:solidFill>
                <a:highlight>
                  <a:srgbClr val="FF00FF"/>
                </a:highlight>
                <a:ea typeface="Tahoma" panose="020B0604030504040204" pitchFamily="34" charset="0"/>
                <a:cs typeface="Tahoma" panose="020B0604030504040204" pitchFamily="34" charset="0"/>
              </a:rPr>
              <a:t>от 5 лет</a:t>
            </a: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испытывающий </a:t>
            </a:r>
            <a:r>
              <a:rPr lang="ru-RU" sz="1800" b="1" dirty="0">
                <a:solidFill>
                  <a:srgbClr val="002060"/>
                </a:solidFill>
                <a:highlight>
                  <a:srgbClr val="00FF00"/>
                </a:highlight>
                <a:ea typeface="Tahoma" panose="020B0604030504040204" pitchFamily="34" charset="0"/>
                <a:cs typeface="Tahoma" panose="020B0604030504040204" pitchFamily="34" charset="0"/>
              </a:rPr>
              <a:t>дискомфорт</a:t>
            </a: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от встречных фар автомобилей, готов тратить на решение </a:t>
            </a:r>
            <a:r>
              <a:rPr lang="ru-RU" sz="1800" b="1" dirty="0">
                <a:solidFill>
                  <a:srgbClr val="002060"/>
                </a:solidFill>
                <a:highlight>
                  <a:srgbClr val="FF0000"/>
                </a:highlight>
                <a:ea typeface="Tahoma" panose="020B0604030504040204" pitchFamily="34" charset="0"/>
                <a:cs typeface="Tahoma" panose="020B0604030504040204" pitchFamily="34" charset="0"/>
              </a:rPr>
              <a:t>до 5000 </a:t>
            </a:r>
            <a:r>
              <a:rPr lang="ru-RU" sz="1800" b="1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рублей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55CD6E5-BAFE-4C93-A152-164081B013AA}"/>
              </a:ext>
            </a:extLst>
          </p:cNvPr>
          <p:cNvGrpSpPr/>
          <p:nvPr/>
        </p:nvGrpSpPr>
        <p:grpSpPr>
          <a:xfrm>
            <a:off x="426728" y="1325574"/>
            <a:ext cx="2992017" cy="2878972"/>
            <a:chOff x="3492204" y="2234578"/>
            <a:chExt cx="2992017" cy="2878972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065F338C-1A5A-4867-9C40-3F4398B501C9}"/>
                </a:ext>
              </a:extLst>
            </p:cNvPr>
            <p:cNvSpPr/>
            <p:nvPr/>
          </p:nvSpPr>
          <p:spPr>
            <a:xfrm>
              <a:off x="3492204" y="2234578"/>
              <a:ext cx="2992017" cy="2877995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C8F80E12-B37B-43F2-9D52-DB6B8E97E0F5}"/>
                </a:ext>
              </a:extLst>
            </p:cNvPr>
            <p:cNvSpPr/>
            <p:nvPr/>
          </p:nvSpPr>
          <p:spPr>
            <a:xfrm>
              <a:off x="3798517" y="2901820"/>
              <a:ext cx="2379389" cy="221173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16AE849B-DB46-4752-8375-456F858B3978}"/>
                </a:ext>
              </a:extLst>
            </p:cNvPr>
            <p:cNvSpPr/>
            <p:nvPr/>
          </p:nvSpPr>
          <p:spPr>
            <a:xfrm>
              <a:off x="4127164" y="3514042"/>
              <a:ext cx="1722094" cy="159901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1094D4-6D4E-4D57-BCC9-A742F6B1D00B}"/>
                </a:ext>
              </a:extLst>
            </p:cNvPr>
            <p:cNvSpPr txBox="1"/>
            <p:nvPr/>
          </p:nvSpPr>
          <p:spPr>
            <a:xfrm>
              <a:off x="4369369" y="2400274"/>
              <a:ext cx="16431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TAM</a:t>
              </a:r>
              <a:r>
                <a:rPr lang="ru-RU" dirty="0"/>
                <a:t> 4,5 млрд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CBEB5E4-6628-4169-BD7F-047EC15C9416}"/>
                </a:ext>
              </a:extLst>
            </p:cNvPr>
            <p:cNvSpPr txBox="1"/>
            <p:nvPr/>
          </p:nvSpPr>
          <p:spPr>
            <a:xfrm>
              <a:off x="4369370" y="3136588"/>
              <a:ext cx="16431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SAM</a:t>
              </a:r>
              <a:r>
                <a:rPr lang="ru-RU" dirty="0"/>
                <a:t> 225 млн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70D088-87AF-4642-B084-0AB6C6492FFA}"/>
                </a:ext>
              </a:extLst>
            </p:cNvPr>
            <p:cNvSpPr txBox="1"/>
            <p:nvPr/>
          </p:nvSpPr>
          <p:spPr>
            <a:xfrm>
              <a:off x="4403098" y="4216224"/>
              <a:ext cx="14461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SOM 22</a:t>
              </a:r>
              <a:r>
                <a:rPr lang="ru-RU" dirty="0"/>
                <a:t>,5 млн</a:t>
              </a: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5F3F859-778B-47CD-B10C-4D409ACD9919}"/>
              </a:ext>
            </a:extLst>
          </p:cNvPr>
          <p:cNvSpPr/>
          <p:nvPr/>
        </p:nvSpPr>
        <p:spPr>
          <a:xfrm>
            <a:off x="125866" y="4300935"/>
            <a:ext cx="975296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2060"/>
                </a:solidFill>
                <a:latin typeface="+mn-lt"/>
              </a:rPr>
              <a:t>TAM (total addressable market)</a:t>
            </a:r>
            <a:r>
              <a:rPr lang="en-US" sz="1800" dirty="0">
                <a:solidFill>
                  <a:srgbClr val="002060"/>
                </a:solidFill>
                <a:latin typeface="+mn-lt"/>
              </a:rPr>
              <a:t> –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потенциальный объем рынка. 5</a:t>
            </a:r>
            <a:r>
              <a:rPr lang="en-US" sz="1800" dirty="0">
                <a:solidFill>
                  <a:srgbClr val="002060"/>
                </a:solidFill>
                <a:latin typeface="+mn-lt"/>
              </a:rPr>
              <a:t>%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от 90 млрд рынка оптики в России ( отчет РБК - Оптический рынок России: рост, вызовы и перспективы, 2024 г) </a:t>
            </a:r>
          </a:p>
          <a:p>
            <a:endParaRPr lang="ru-RU" sz="1800" dirty="0">
              <a:solidFill>
                <a:srgbClr val="002060"/>
              </a:solidFill>
              <a:latin typeface="+mn-lt"/>
            </a:endParaRPr>
          </a:p>
          <a:p>
            <a:r>
              <a:rPr lang="ru-RU" sz="1800" b="1" dirty="0">
                <a:solidFill>
                  <a:srgbClr val="002060"/>
                </a:solidFill>
                <a:latin typeface="+mn-lt"/>
              </a:rPr>
              <a:t>SAM (</a:t>
            </a:r>
            <a:r>
              <a:rPr lang="ru-RU" sz="1800" b="1" dirty="0" err="1">
                <a:solidFill>
                  <a:srgbClr val="002060"/>
                </a:solidFill>
                <a:latin typeface="+mn-lt"/>
              </a:rPr>
              <a:t>serviceable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+mn-lt"/>
              </a:rPr>
              <a:t>available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+mn-lt"/>
              </a:rPr>
              <a:t>market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)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 – доступный объем рынка. 5% премиум-сегмент водительских очков, экстраполяция согласно опросу </a:t>
            </a:r>
            <a:r>
              <a:rPr lang="en-US" sz="1800" dirty="0">
                <a:solidFill>
                  <a:srgbClr val="002060"/>
                </a:solidFill>
                <a:latin typeface="+mn-lt"/>
              </a:rPr>
              <a:t>«CUST DEV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Усталый водитель».</a:t>
            </a:r>
          </a:p>
          <a:p>
            <a:endParaRPr lang="ru-RU" sz="1800" dirty="0">
              <a:solidFill>
                <a:srgbClr val="002060"/>
              </a:solidFill>
              <a:latin typeface="+mn-lt"/>
            </a:endParaRPr>
          </a:p>
          <a:p>
            <a:r>
              <a:rPr lang="ru-RU" sz="1800" b="1" dirty="0">
                <a:solidFill>
                  <a:srgbClr val="002060"/>
                </a:solidFill>
                <a:latin typeface="+mn-lt"/>
              </a:rPr>
              <a:t>SOM (</a:t>
            </a:r>
            <a:r>
              <a:rPr lang="ru-RU" sz="1800" b="1" dirty="0" err="1">
                <a:solidFill>
                  <a:srgbClr val="002060"/>
                </a:solidFill>
                <a:latin typeface="+mn-lt"/>
              </a:rPr>
              <a:t>serviceable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 &amp; </a:t>
            </a:r>
            <a:r>
              <a:rPr lang="ru-RU" sz="1800" b="1" dirty="0" err="1">
                <a:solidFill>
                  <a:srgbClr val="002060"/>
                </a:solidFill>
                <a:latin typeface="+mn-lt"/>
              </a:rPr>
              <a:t>obtainable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+mn-lt"/>
              </a:rPr>
              <a:t>market</a:t>
            </a:r>
            <a:r>
              <a:rPr lang="ru-RU" sz="1800" b="1" dirty="0">
                <a:solidFill>
                  <a:srgbClr val="002060"/>
                </a:solidFill>
                <a:latin typeface="+mn-lt"/>
              </a:rPr>
              <a:t>)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 – реально достижимый объем рынка. 10%, с учетом оригинальности технологии</a:t>
            </a:r>
          </a:p>
          <a:p>
            <a:r>
              <a:rPr lang="ru-RU" sz="1800" dirty="0">
                <a:solidFill>
                  <a:srgbClr val="002060"/>
                </a:solidFill>
                <a:latin typeface="+mn-lt"/>
              </a:rPr>
              <a:t> </a:t>
            </a:r>
          </a:p>
          <a:p>
            <a:endParaRPr lang="ru-RU" sz="1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0" name="Google Shape;50;p9">
            <a:extLst>
              <a:ext uri="{FF2B5EF4-FFF2-40B4-BE49-F238E27FC236}">
                <a16:creationId xmlns:a16="http://schemas.microsoft.com/office/drawing/2014/main" id="{430D9F02-1316-42E4-9B31-A2014A66C57C}"/>
              </a:ext>
            </a:extLst>
          </p:cNvPr>
          <p:cNvSpPr txBox="1"/>
          <p:nvPr/>
        </p:nvSpPr>
        <p:spPr>
          <a:xfrm>
            <a:off x="11222409" y="6169805"/>
            <a:ext cx="1353300" cy="743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4375" tIns="124375" rIns="124375" bIns="124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ru-RU" sz="3200" b="0" i="0" u="none" strike="noStrike" cap="none" dirty="0">
                <a:solidFill>
                  <a:srgbClr val="124AB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</a:t>
            </a:r>
            <a:endParaRPr sz="3200" b="0" i="0" u="none" strike="noStrike" cap="none" dirty="0">
              <a:solidFill>
                <a:srgbClr val="124AB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5" name="Google Shape;187;p17">
            <a:extLst>
              <a:ext uri="{FF2B5EF4-FFF2-40B4-BE49-F238E27FC236}">
                <a16:creationId xmlns:a16="http://schemas.microsoft.com/office/drawing/2014/main" id="{AB8EAAEA-0116-4F26-BE2E-B7E37C7E4954}"/>
              </a:ext>
            </a:extLst>
          </p:cNvPr>
          <p:cNvSpPr txBox="1"/>
          <p:nvPr/>
        </p:nvSpPr>
        <p:spPr>
          <a:xfrm>
            <a:off x="3873120" y="3307220"/>
            <a:ext cx="626916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</a:pPr>
            <a:r>
              <a:rPr lang="ru-RU" sz="1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Продажи </a:t>
            </a:r>
            <a:r>
              <a:rPr lang="en-US" sz="18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BtC</a:t>
            </a:r>
            <a:r>
              <a:rPr lang="en-US" sz="1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-RU" sz="1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маркетплейсы, прямые поставки</a:t>
            </a:r>
            <a:endParaRPr sz="18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364EB2-DC8C-49EF-9F34-251740209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8979" y="939892"/>
            <a:ext cx="2107154" cy="42243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"/>
          <p:cNvSpPr/>
          <p:nvPr/>
        </p:nvSpPr>
        <p:spPr>
          <a:xfrm>
            <a:off x="0" y="-1"/>
            <a:ext cx="8649058" cy="98072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0"/>
          <p:cNvSpPr/>
          <p:nvPr/>
        </p:nvSpPr>
        <p:spPr>
          <a:xfrm>
            <a:off x="3467198" y="980728"/>
            <a:ext cx="7200800" cy="5877272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0"/>
          <p:cNvSpPr/>
          <p:nvPr/>
        </p:nvSpPr>
        <p:spPr>
          <a:xfrm>
            <a:off x="8347802" y="1726073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0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/>
          <p:nvPr/>
        </p:nvSpPr>
        <p:spPr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0"/>
          <p:cNvGrpSpPr/>
          <p:nvPr/>
        </p:nvGrpSpPr>
        <p:grpSpPr>
          <a:xfrm>
            <a:off x="6774162" y="0"/>
            <a:ext cx="5436096" cy="2025850"/>
            <a:chOff x="6774162" y="0"/>
            <a:chExt cx="5436096" cy="2025850"/>
          </a:xfrm>
        </p:grpSpPr>
        <p:sp>
          <p:nvSpPr>
            <p:cNvPr id="280" name="Google Shape;280;p20"/>
            <p:cNvSpPr/>
            <p:nvPr/>
          </p:nvSpPr>
          <p:spPr>
            <a:xfrm>
              <a:off x="6774162" y="0"/>
              <a:ext cx="5436096" cy="1786574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7613893" y="850144"/>
              <a:ext cx="3888432" cy="11757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342900" marR="0" lvl="0" indent="-34290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Спасибо </a:t>
              </a:r>
              <a:endParaRPr sz="2400" dirty="0"/>
            </a:p>
            <a:p>
              <a:pPr marL="342900" marR="0" lvl="0" indent="-342900" algn="ctr" rtl="0">
                <a:spcBef>
                  <a:spcPts val="64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за внимание!</a:t>
              </a:r>
              <a:endParaRPr sz="2400" dirty="0"/>
            </a:p>
          </p:txBody>
        </p:sp>
      </p:grpSp>
      <p:sp>
        <p:nvSpPr>
          <p:cNvPr id="282" name="Google Shape;282;p20"/>
          <p:cNvSpPr/>
          <p:nvPr/>
        </p:nvSpPr>
        <p:spPr>
          <a:xfrm>
            <a:off x="1703512" y="4924507"/>
            <a:ext cx="6644290" cy="193174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0"/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 extrusionOk="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3846A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C74CE06-01D8-4D9B-A274-EC4EA86FC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51608"/>
            <a:ext cx="1753558" cy="178303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BF2B163-417E-46E0-9B24-867E9F9F9030}"/>
              </a:ext>
            </a:extLst>
          </p:cNvPr>
          <p:cNvSpPr/>
          <p:nvPr/>
        </p:nvSpPr>
        <p:spPr>
          <a:xfrm>
            <a:off x="689675" y="2003958"/>
            <a:ext cx="2284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8F00FF"/>
                </a:solidFill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Опрос Усталый водитель</a:t>
            </a:r>
            <a:endParaRPr lang="ru-RU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8EC6E22-D1FB-4F59-855A-676D57EB5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614" y="977529"/>
            <a:ext cx="3299519" cy="333129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8323825-1C2B-44A8-A1DD-FFD93CF9D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158" y="4308819"/>
            <a:ext cx="3299518" cy="247917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D93CDFF-DBC1-4A75-96E3-5DE5190E8C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217" y="1804282"/>
            <a:ext cx="2629583" cy="30844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479</Words>
  <Application>Microsoft Office PowerPoint</Application>
  <PresentationFormat>Широкоэкранный</PresentationFormat>
  <Paragraphs>87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Courier New</vt:lpstr>
      <vt:lpstr>Georgia</vt:lpstr>
      <vt:lpstr>Montserrat Black</vt:lpstr>
      <vt:lpstr>Montserrat SemiBold</vt:lpstr>
      <vt:lpstr>Tahoma</vt:lpstr>
      <vt:lpstr>Тема Office</vt:lpstr>
      <vt:lpstr>Презентация PowerPoint</vt:lpstr>
      <vt:lpstr> 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adobaticus</dc:creator>
  <cp:lastModifiedBy>Никулин Дмитрий Александрович</cp:lastModifiedBy>
  <cp:revision>182</cp:revision>
  <dcterms:modified xsi:type="dcterms:W3CDTF">2025-10-09T13:57:14Z</dcterms:modified>
</cp:coreProperties>
</file>