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  <p:sldMasterId id="2147483683" r:id="rId2"/>
    <p:sldMasterId id="2147483684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Poppins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C95F2F-15E4-4D63-ADFA-A1993290C720}">
  <a:tblStyle styleId="{39C95F2F-15E4-4D63-ADFA-A1993290C72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0B07A79-4A6A-4BD4-AFDE-73194F47EC40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624" y="58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04976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6578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7074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407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5426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4486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212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5451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5679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0641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1367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8" name="Google Shape;2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2096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3571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5501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333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4" name="Google Shape;3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2644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1596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04645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2" name="Google Shape;3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1671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5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/>
          <p:nvPr/>
        </p:nvSpPr>
        <p:spPr>
          <a:xfrm>
            <a:off x="990105" y="1646170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Oil Shop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8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8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8"/>
          <p:cNvSpPr txBox="1"/>
          <p:nvPr/>
        </p:nvSpPr>
        <p:spPr>
          <a:xfrm>
            <a:off x="146150" y="2729975"/>
            <a:ext cx="2241900" cy="26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ИНиГ </a:t>
            </a:r>
            <a:br>
              <a:rPr lang="ru-RU" sz="1800"/>
            </a:br>
            <a:r>
              <a:rPr lang="ru-RU" sz="1800"/>
              <a:t>Работу выполнили:</a:t>
            </a:r>
            <a:br>
              <a:rPr lang="ru-RU" sz="1800"/>
            </a:br>
            <a:r>
              <a:rPr lang="ru-RU" sz="1800"/>
              <a:t/>
            </a:r>
            <a:br>
              <a:rPr lang="ru-RU" sz="1800"/>
            </a:br>
            <a:r>
              <a:rPr lang="ru-RU" sz="1800"/>
              <a:t>Минеев М.Д.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/>
            </a:r>
            <a:br>
              <a:rPr lang="ru-RU" sz="1800"/>
            </a:br>
            <a:r>
              <a:rPr lang="ru-RU" sz="1800"/>
              <a:t>Лаврентьев Д.C.</a:t>
            </a:r>
            <a:br>
              <a:rPr lang="ru-RU" sz="1800"/>
            </a:br>
            <a:r>
              <a:rPr lang="ru-RU" sz="1800"/>
              <a:t/>
            </a:r>
            <a:br>
              <a:rPr lang="ru-RU" sz="1800"/>
            </a:br>
            <a:r>
              <a:rPr lang="ru-RU" sz="1800"/>
              <a:t>Николаев М.В. </a:t>
            </a:r>
            <a:br>
              <a:rPr lang="ru-RU" sz="1800"/>
            </a:br>
            <a:r>
              <a:rPr lang="ru-RU" sz="1800"/>
              <a:t/>
            </a:r>
            <a:br>
              <a:rPr lang="ru-RU" sz="1800"/>
            </a:br>
            <a:r>
              <a:rPr lang="ru-RU" sz="1800"/>
              <a:t>Саитгараев Т.Н. 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"/>
          <p:cNvSpPr/>
          <p:nvPr/>
        </p:nvSpPr>
        <p:spPr>
          <a:xfrm>
            <a:off x="1120450" y="1080000"/>
            <a:ext cx="2752810" cy="1188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9"/>
          <p:cNvSpPr txBox="1">
            <a:spLocks noGrp="1"/>
          </p:cNvSpPr>
          <p:nvPr>
            <p:ph type="title" idx="4294967295"/>
          </p:nvPr>
        </p:nvSpPr>
        <p:spPr>
          <a:xfrm>
            <a:off x="-7938" y="0"/>
            <a:ext cx="10088563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9"/>
          <p:cNvSpPr txBox="1"/>
          <p:nvPr/>
        </p:nvSpPr>
        <p:spPr>
          <a:xfrm>
            <a:off x="-108658" y="3228207"/>
            <a:ext cx="28830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Минеев Максим Денисович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>
                <a:solidFill>
                  <a:srgbClr val="7F7F7F"/>
                </a:solidFill>
              </a:rPr>
              <a:t>Стрессоустойчив</a:t>
            </a: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экономист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Руководитель проекта 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9"/>
          <p:cNvSpPr txBox="1"/>
          <p:nvPr/>
        </p:nvSpPr>
        <p:spPr>
          <a:xfrm>
            <a:off x="2539308" y="3194944"/>
            <a:ext cx="2849812" cy="1153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Лаврентьев Денис Сергеевич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Хорошо умеет считать , знает все тонкости предпринимательства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Бухгалтер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9"/>
          <p:cNvSpPr txBox="1"/>
          <p:nvPr/>
        </p:nvSpPr>
        <p:spPr>
          <a:xfrm>
            <a:off x="5341000" y="3228200"/>
            <a:ext cx="27483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Николаев Максим Вадимович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7F7F7F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Введет социальные сети ,умеет разговаривать с людьми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,разбирается в интернет площадках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СММ специалист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042" y="981072"/>
            <a:ext cx="1611751" cy="214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8016" y="891142"/>
            <a:ext cx="1679201" cy="2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3158" y="979946"/>
            <a:ext cx="1611751" cy="2151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16151" y="891142"/>
            <a:ext cx="1647646" cy="219686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9"/>
          <p:cNvSpPr txBox="1"/>
          <p:nvPr/>
        </p:nvSpPr>
        <p:spPr>
          <a:xfrm>
            <a:off x="7665825" y="3264825"/>
            <a:ext cx="2414700" cy="1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-3175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●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Саитгараев Тимур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Наильевич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●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Основной специалист 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         </a:t>
            </a: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 созданию онлайн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         </a:t>
            </a: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платформы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●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возможностей на сайт магазина 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00375" y="842613"/>
            <a:ext cx="1679200" cy="2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9"/>
          <p:cNvSpPr txBox="1"/>
          <p:nvPr/>
        </p:nvSpPr>
        <p:spPr>
          <a:xfrm>
            <a:off x="193325" y="4446225"/>
            <a:ext cx="62826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0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>
                <a:solidFill>
                  <a:srgbClr val="7F7F7F"/>
                </a:solidFill>
              </a:rPr>
              <a:t>Сложности с закупкой нефтяного оборудования.</a:t>
            </a:r>
            <a:endParaRPr sz="1400"/>
          </a:p>
        </p:txBody>
      </p:sp>
      <p:sp>
        <p:nvSpPr>
          <p:cNvPr id="186" name="Google Shape;186;p40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0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Создание онлайн маркетплейса, для удобного поиска и покупки оборудования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0"/>
          <p:cNvSpPr txBox="1"/>
          <p:nvPr/>
        </p:nvSpPr>
        <p:spPr>
          <a:xfrm>
            <a:off x="-276789" y="35921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40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90" name="Google Shape;190;p40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0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91440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-RU" sz="4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Закупка оборудования</a:t>
              </a:r>
              <a:endPara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40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40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-RU" sz="4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Компания</a:t>
              </a:r>
              <a:endPara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1"/>
          <p:cNvSpPr txBox="1">
            <a:spLocks noGrp="1"/>
          </p:cNvSpPr>
          <p:nvPr>
            <p:ph type="title"/>
          </p:nvPr>
        </p:nvSpPr>
        <p:spPr>
          <a:xfrm>
            <a:off x="-323550" y="489797"/>
            <a:ext cx="10069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200" name="Google Shape;200;p41"/>
          <p:cNvSpPr txBox="1"/>
          <p:nvPr/>
        </p:nvSpPr>
        <p:spPr>
          <a:xfrm>
            <a:off x="223851" y="2056856"/>
            <a:ext cx="93933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Онлайн магазин, для покупки нефтепромыслового оборудования с возможностью, доставки до доставщика.  </a:t>
            </a:r>
            <a:endParaRPr sz="14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Здесь вы демонстрируете своё решение: отвечаете на вопрос, что вы успели сделать по проекту. </a:t>
            </a:r>
            <a:endParaRPr sz="14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Демонстрация вашего решения (MVP/прототип/ранняя версия/другое).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Разработана бизнес идея проведён анализ целевой аудитории..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1764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6" name="Google Shape;206;p42"/>
          <p:cNvGraphicFramePr/>
          <p:nvPr/>
        </p:nvGraphicFramePr>
        <p:xfrm>
          <a:off x="503808" y="125109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{39C95F2F-15E4-4D63-ADFA-A1993290C720}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Роль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Инновационность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/>
                        <a:t>Россия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Рынок НТИ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000"/>
                      </a:srgbClr>
                    </a:solidFill>
                  </a:tcPr>
                </a:tc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                  Новые производственные технологии 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3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43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3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3"/>
          <p:cNvSpPr txBox="1">
            <a:spLocks noGrp="1"/>
          </p:cNvSpPr>
          <p:nvPr>
            <p:ph type="title"/>
          </p:nvPr>
        </p:nvSpPr>
        <p:spPr>
          <a:xfrm>
            <a:off x="-45300" y="51900"/>
            <a:ext cx="9071400" cy="10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3"/>
          <p:cNvSpPr txBox="1"/>
          <p:nvPr/>
        </p:nvSpPr>
        <p:spPr>
          <a:xfrm>
            <a:off x="250166" y="1308169"/>
            <a:ext cx="100806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Целевой аудиторией нашего проекта являются нефтегазовые компании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-Газпром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-Лукойл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-Башнефть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-Татнефть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-Роснефть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-Белкамнефть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-Удмуртнефть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-Сургутнефтегаз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-Новатэк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-Сибнефть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4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23" name="Google Shape;223;p44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4" name="Google Shape;224;p44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44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336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44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5490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44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236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4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44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243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4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4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44"/>
          <p:cNvSpPr txBox="1"/>
          <p:nvPr/>
        </p:nvSpPr>
        <p:spPr>
          <a:xfrm>
            <a:off x="4464001" y="891058"/>
            <a:ext cx="5610600" cy="47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(Potential Available Market) – 50400000</a:t>
            </a:r>
            <a:endParaRPr sz="1200" b="1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(Total Addressable Market) – 35400000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–36450000</a:t>
            </a:r>
            <a:r>
              <a:rPr lang="ru-RU" sz="12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 15000000</a:t>
            </a: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5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9" name="Google Shape;239;p45"/>
          <p:cNvGrpSpPr/>
          <p:nvPr/>
        </p:nvGrpSpPr>
        <p:grpSpPr>
          <a:xfrm>
            <a:off x="-33717" y="1948357"/>
            <a:ext cx="10094204" cy="3239102"/>
            <a:chOff x="-53855" y="1353222"/>
            <a:chExt cx="10094204" cy="3239102"/>
          </a:xfrm>
        </p:grpSpPr>
        <p:sp>
          <p:nvSpPr>
            <p:cNvPr id="240" name="Google Shape;240;p45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5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5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8627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5"/>
            <p:cNvSpPr txBox="1"/>
            <p:nvPr/>
          </p:nvSpPr>
          <p:spPr>
            <a:xfrm>
              <a:off x="-53855" y="2158270"/>
              <a:ext cx="3059169" cy="130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Завод ,,Энергия</a:t>
              </a:r>
              <a:r>
                <a:rPr lang="ru-RU" sz="2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”</a:t>
              </a: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5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5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5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8627"/>
              </a:srgbClr>
            </a:solidFill>
            <a:ln w="25400" cap="flat" cmpd="sng">
              <a:solidFill>
                <a:srgbClr val="CFD7E7">
                  <a:alpha val="88627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5"/>
            <p:cNvSpPr txBox="1"/>
            <p:nvPr/>
          </p:nvSpPr>
          <p:spPr>
            <a:xfrm>
              <a:off x="3469843" y="2171788"/>
              <a:ext cx="3062306" cy="24205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-ООО ,,ТоргСервис”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-ООО ,,ПМЗ”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-ООО ,,Тезновек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-ООО ,,ТЗПА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-ООО ,,ЗНХО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45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45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5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8627"/>
              </a:srgbClr>
            </a:solidFill>
            <a:ln w="25400" cap="flat" cmpd="sng">
              <a:solidFill>
                <a:srgbClr val="CFD7E7">
                  <a:alpha val="88627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5"/>
            <p:cNvSpPr txBox="1"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-Мы объеденили все товары на одном сайте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6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8" name="Google Shape;258;p46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9" name="Google Shape;259;p46"/>
          <p:cNvGraphicFramePr/>
          <p:nvPr/>
        </p:nvGraphicFramePr>
        <p:xfrm>
          <a:off x="0" y="93130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{39C95F2F-15E4-4D63-ADFA-A1993290C720}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0" name="Google Shape;260;p46"/>
          <p:cNvSpPr txBox="1"/>
          <p:nvPr/>
        </p:nvSpPr>
        <p:spPr>
          <a:xfrm>
            <a:off x="8098283" y="1526726"/>
            <a:ext cx="187196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Нишевый рынок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Многопрофильные платформы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6"/>
          <p:cNvSpPr txBox="1"/>
          <p:nvPr/>
        </p:nvSpPr>
        <p:spPr>
          <a:xfrm>
            <a:off x="4010807" y="1511676"/>
            <a:ext cx="1944216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Упрощение для заказа нефтянного оборудования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времени на поиск оборудования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6"/>
          <p:cNvSpPr txBox="1"/>
          <p:nvPr/>
        </p:nvSpPr>
        <p:spPr>
          <a:xfrm>
            <a:off x="6065430" y="2692539"/>
            <a:ext cx="187196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(торговые агенты, продажи через интернет, фирменные магазины)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6"/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6"/>
          <p:cNvSpPr txBox="1"/>
          <p:nvPr/>
        </p:nvSpPr>
        <p:spPr>
          <a:xfrm>
            <a:off x="5040311" y="4215662"/>
            <a:ext cx="5040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Регулярные доходы от периодических платежей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Продажа продукта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6"/>
          <p:cNvSpPr txBox="1"/>
          <p:nvPr/>
        </p:nvSpPr>
        <p:spPr>
          <a:xfrm>
            <a:off x="2085860" y="2694807"/>
            <a:ext cx="18719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6"/>
          <p:cNvSpPr txBox="1"/>
          <p:nvPr/>
        </p:nvSpPr>
        <p:spPr>
          <a:xfrm>
            <a:off x="2089291" y="1596723"/>
            <a:ext cx="19789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Интернет платформа нефтянных товаров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6"/>
          <p:cNvSpPr txBox="1"/>
          <p:nvPr/>
        </p:nvSpPr>
        <p:spPr>
          <a:xfrm>
            <a:off x="53007" y="1526726"/>
            <a:ext cx="187196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В2В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Заводы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6"/>
          <p:cNvSpPr txBox="1"/>
          <p:nvPr/>
        </p:nvSpPr>
        <p:spPr>
          <a:xfrm>
            <a:off x="89506" y="4269905"/>
            <a:ext cx="5040314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Заработная плата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 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Ремонт автомобиля 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7"/>
          <p:cNvSpPr/>
          <p:nvPr/>
        </p:nvSpPr>
        <p:spPr>
          <a:xfrm>
            <a:off x="408600" y="1274125"/>
            <a:ext cx="3571200" cy="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7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Оказания услуги</a:t>
            </a:r>
            <a:endParaRPr sz="4000"/>
          </a:p>
        </p:txBody>
      </p:sp>
      <p:sp>
        <p:nvSpPr>
          <p:cNvPr id="275" name="Google Shape;275;p47"/>
          <p:cNvSpPr txBox="1"/>
          <p:nvPr/>
        </p:nvSpPr>
        <p:spPr>
          <a:xfrm>
            <a:off x="785711" y="1515988"/>
            <a:ext cx="65280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Заказчик, обращается к нашему магазину c заказом, мы собираем</a:t>
            </a:r>
            <a:b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заказ и доставляем его заказчику в выбранное им место и время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62354" y="2138638"/>
            <a:ext cx="2901897" cy="559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Обращение заказчиков.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624" y="3494320"/>
            <a:ext cx="2614730" cy="6347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Сборка заказа.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62354" y="4647570"/>
            <a:ext cx="3083266" cy="6225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Доставка заказа.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45620" y="3520750"/>
            <a:ext cx="2675187" cy="608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Получение оплаты.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654989" y="2574992"/>
            <a:ext cx="989971" cy="680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966132" y="4238042"/>
            <a:ext cx="778373" cy="303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6045620" y="2654752"/>
            <a:ext cx="1194010" cy="791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546856" y="4292030"/>
            <a:ext cx="551663" cy="2950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8"/>
          <p:cNvSpPr/>
          <p:nvPr/>
        </p:nvSpPr>
        <p:spPr>
          <a:xfrm>
            <a:off x="1123132" y="9828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ru-RU" sz="2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Предоставить услугу для заказа товара на сайте</a:t>
            </a:r>
            <a:endParaRPr sz="32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432000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ru-RU" sz="2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Цель достижима, целевая аудитория составляет 336 предпринимателей </a:t>
            </a:r>
            <a:endParaRPr/>
          </a:p>
          <a:p>
            <a:pPr marL="432000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 предпринимателей </a:t>
            </a:r>
            <a:endParaRPr/>
          </a:p>
          <a:p>
            <a:pPr marL="432000" marR="0" lvl="0" indent="-232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будет закончено 01.03.2024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9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p49"/>
          <p:cNvGraphicFramePr/>
          <p:nvPr/>
        </p:nvGraphicFramePr>
        <p:xfrm>
          <a:off x="143768" y="146712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{39C95F2F-15E4-4D63-ADFA-A1993290C720}</a:tableStyleId>
              </a:tblPr>
              <a:tblGrid>
                <a:gridCol w="3264375"/>
                <a:gridCol w="3264375"/>
                <a:gridCol w="3264375"/>
              </a:tblGrid>
              <a:tr h="388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Статья затрат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</a:tr>
              <a:tr h="708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Закупка автомобиля 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15000000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400" u="none" strike="noStrike" cap="none"/>
                        <a:t>Собственные средства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708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Создания сайта 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10000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400" u="none" strike="noStrike" cap="none"/>
                        <a:t>Собственные средства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38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Реклама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15000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Собственные средства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38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ИТОГО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15025000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0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50"/>
          <p:cNvSpPr txBox="1"/>
          <p:nvPr/>
        </p:nvSpPr>
        <p:spPr>
          <a:xfrm>
            <a:off x="289450" y="1464122"/>
            <a:ext cx="8890200" cy="3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Times New Roman"/>
              <a:buNone/>
            </a:pPr>
            <a:r>
              <a:rPr lang="ru-RU" sz="3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выбрали ООО, т.к. данная форма является оптимальной</a:t>
            </a:r>
            <a:endParaRPr sz="3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Times New Roman"/>
              <a:buNone/>
            </a:pPr>
            <a:endParaRPr sz="3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111"/>
              <a:buFont typeface="Arial"/>
              <a:buNone/>
            </a:pPr>
            <a:r>
              <a:rPr lang="ru-RU" sz="3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выбрали систему налогоблажения УСН ставка 15% от полученной разницы доходов и затрат, т.к. мы являемся начинающими предпринимателями.</a:t>
            </a:r>
            <a:endParaRPr sz="207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93181"/>
              <a:buFont typeface="Arial"/>
              <a:buNone/>
            </a:pPr>
            <a:endParaRPr sz="20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93181"/>
              <a:buFont typeface="Times New Roman"/>
              <a:buNone/>
            </a:pPr>
            <a:endParaRPr sz="20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1" name="Google Shape;301;p51"/>
          <p:cNvGraphicFramePr/>
          <p:nvPr/>
        </p:nvGraphicFramePr>
        <p:xfrm>
          <a:off x="79749" y="982800"/>
          <a:ext cx="9921000" cy="6543250"/>
        </p:xfrm>
        <a:graphic>
          <a:graphicData uri="http://schemas.openxmlformats.org/drawingml/2006/table">
            <a:tbl>
              <a:tblPr firstRow="1" bandRow="1">
                <a:noFill/>
                <a:tableStyleId>{39C95F2F-15E4-4D63-ADFA-A1993290C720}</a:tableStyleId>
              </a:tblPr>
              <a:tblGrid>
                <a:gridCol w="640075"/>
                <a:gridCol w="3202750"/>
                <a:gridCol w="46965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1260925"/>
              </a:tblGrid>
              <a:tr h="4093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 u="none" strike="noStrike" cap="none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375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5000000 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60000000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1540000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18480000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54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18300000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84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15000 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15000 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Ремонт автомобилей 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18000000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Коммунальные услуги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120000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0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41520000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6228000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35292000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  <a:tr h="22345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15025000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8627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2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нем менее 1 года)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308" name="Google Shape;308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9" name="Google Shape;309;p52"/>
          <p:cNvGraphicFramePr/>
          <p:nvPr/>
        </p:nvGraphicFramePr>
        <p:xfrm>
          <a:off x="269280" y="1410432"/>
          <a:ext cx="9721075" cy="3851690"/>
        </p:xfrm>
        <a:graphic>
          <a:graphicData uri="http://schemas.openxmlformats.org/drawingml/2006/table">
            <a:tbl>
              <a:tblPr>
                <a:noFill/>
                <a:tableStyleId>{39C95F2F-15E4-4D63-ADFA-A1993290C720}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60000000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18480000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35292000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20000000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месяц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15025000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271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58,8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3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15" name="Google Shape;315;p53"/>
          <p:cNvSpPr txBox="1"/>
          <p:nvPr/>
        </p:nvSpPr>
        <p:spPr>
          <a:xfrm>
            <a:off x="901536" y="1418048"/>
            <a:ext cx="7759385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6" name="Google Shape;316;p53"/>
          <p:cNvGraphicFramePr/>
          <p:nvPr/>
        </p:nvGraphicFramePr>
        <p:xfrm>
          <a:off x="1421019" y="1759702"/>
          <a:ext cx="6720450" cy="259085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9FC3FF"/>
                    </a:gs>
                    <a:gs pos="35000">
                      <a:srgbClr val="BDD5FF"/>
                    </a:gs>
                    <a:gs pos="100000">
                      <a:srgbClr val="E4EEFF"/>
                    </a:gs>
                  </a:gsLst>
                  <a:lin ang="16200000" scaled="0"/>
                </a:gradFill>
                <a:tableStyleId>{40B07A79-4A6A-4BD4-AFDE-73194F47EC40}</a:tableStyleId>
              </a:tblPr>
              <a:tblGrid>
                <a:gridCol w="2240150"/>
                <a:gridCol w="2240150"/>
                <a:gridCol w="22401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Задача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Продолжительность, месяцы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Ответственный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Сбор данных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Минеев Максим Денисович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Разработка сайта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Лаврентьев Денис Сергеевич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Мониторинг нефтяного рынка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Николаев Максим Вадимович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Подбор автотранспорта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Саитгараев Тимур Наильевич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22" name="Google Shape;322;p54"/>
          <p:cNvSpPr txBox="1"/>
          <p:nvPr/>
        </p:nvSpPr>
        <p:spPr>
          <a:xfrm>
            <a:off x="904482" y="3657042"/>
            <a:ext cx="20592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Минеев Максим   89501544400,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zxcasdqwex@mail.ru,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TG:@</a:t>
            </a:r>
            <a:r>
              <a:rPr lang="ru-RU" sz="1400" b="1" i="0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zxclrd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54"/>
          <p:cNvSpPr txBox="1"/>
          <p:nvPr/>
        </p:nvSpPr>
        <p:spPr>
          <a:xfrm>
            <a:off x="5132119" y="3564198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Максим Николаев, 89501165508,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 err="1" smtClean="0">
                <a:solidFill>
                  <a:srgbClr val="7F7F7F"/>
                </a:solidFill>
              </a:rPr>
              <a:t>Magkolla@yandex</a:t>
            </a:r>
            <a:r>
              <a:rPr lang="ru-RU" b="1" dirty="0" smtClean="0">
                <a:solidFill>
                  <a:srgbClr val="7F7F7F"/>
                </a:solidFill>
              </a:rPr>
              <a:t>.</a:t>
            </a:r>
            <a:r>
              <a:rPr lang="en-US" b="1" dirty="0" err="1" smtClean="0">
                <a:solidFill>
                  <a:srgbClr val="7F7F7F"/>
                </a:solidFill>
              </a:rPr>
              <a:t>ru</a:t>
            </a:r>
            <a:endParaRPr lang="en-US" b="1" dirty="0" smtClean="0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 smtClean="0">
                <a:solidFill>
                  <a:srgbClr val="7F7F7F"/>
                </a:solidFill>
              </a:rPr>
              <a:t>VK: </a:t>
            </a:r>
            <a:r>
              <a:rPr lang="ru-RU" b="1" dirty="0" smtClean="0">
                <a:solidFill>
                  <a:srgbClr val="7F7F7F"/>
                </a:solidFill>
              </a:rPr>
              <a:t>Николаев Максим 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54"/>
          <p:cNvSpPr txBox="1"/>
          <p:nvPr/>
        </p:nvSpPr>
        <p:spPr>
          <a:xfrm>
            <a:off x="3113393" y="36564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Денис </a:t>
            </a:r>
            <a:r>
              <a:rPr lang="ru-RU" sz="1400" b="1" i="0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Лавреньтев</a:t>
            </a: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89508207184,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vip.Denis.18@mail.ru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 err="1" smtClean="0">
                <a:solidFill>
                  <a:srgbClr val="7F7F7F"/>
                </a:solidFill>
              </a:rPr>
              <a:t>TG:weweR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725" y="1552457"/>
            <a:ext cx="1452000" cy="193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94675" y="1549795"/>
            <a:ext cx="1387999" cy="1852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29200" y="1549800"/>
            <a:ext cx="1452002" cy="20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47783" y="1549800"/>
            <a:ext cx="1452001" cy="201439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4"/>
          <p:cNvSpPr txBox="1"/>
          <p:nvPr/>
        </p:nvSpPr>
        <p:spPr>
          <a:xfrm>
            <a:off x="7080624" y="3564198"/>
            <a:ext cx="3000000" cy="125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solidFill>
                  <a:srgbClr val="7F7F7F"/>
                </a:solidFill>
              </a:rPr>
              <a:t>Саитгараев</a:t>
            </a:r>
            <a:r>
              <a:rPr lang="ru-RU" b="1" dirty="0">
                <a:solidFill>
                  <a:srgbClr val="7F7F7F"/>
                </a:solidFill>
              </a:rPr>
              <a:t> Тимур</a:t>
            </a:r>
            <a:endParaRPr b="1" dirty="0">
              <a:solidFill>
                <a:srgbClr val="7F7F7F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 err="1" smtClean="0">
                <a:solidFill>
                  <a:srgbClr val="7F7F7F"/>
                </a:solidFill>
              </a:rPr>
              <a:t>Наильевич</a:t>
            </a:r>
            <a:endParaRPr b="1" dirty="0">
              <a:solidFill>
                <a:srgbClr val="7F7F7F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b="1" dirty="0" smtClean="0">
                <a:solidFill>
                  <a:srgbClr val="7F7F7F"/>
                </a:solidFill>
              </a:rPr>
              <a:t>89223065087</a:t>
            </a: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050" dirty="0" smtClean="0">
                <a:solidFill>
                  <a:srgbClr val="7F7F7F"/>
                </a:solidFill>
              </a:rPr>
              <a:t>TIMURSAITGARAEV99@MAIL</a:t>
            </a:r>
            <a:r>
              <a:rPr lang="ru-RU" sz="1050" b="1" dirty="0" smtClean="0">
                <a:solidFill>
                  <a:srgbClr val="7F7F7F"/>
                </a:solidFill>
              </a:rPr>
              <a:t>.</a:t>
            </a:r>
            <a:r>
              <a:rPr lang="en-US" sz="1050" b="1" dirty="0" smtClean="0">
                <a:solidFill>
                  <a:srgbClr val="7F7F7F"/>
                </a:solidFill>
              </a:rPr>
              <a:t>RU</a:t>
            </a:r>
            <a:endParaRPr lang="en-US" dirty="0">
              <a:solidFill>
                <a:srgbClr val="7F7F7F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050" b="1" dirty="0" smtClean="0">
                <a:solidFill>
                  <a:srgbClr val="7F7F7F"/>
                </a:solidFill>
              </a:rPr>
              <a:t>TG</a:t>
            </a:r>
            <a:r>
              <a:rPr lang="ru-RU" sz="1050" b="1" dirty="0" smtClean="0">
                <a:solidFill>
                  <a:srgbClr val="7F7F7F"/>
                </a:solidFill>
              </a:rPr>
              <a:t>:</a:t>
            </a:r>
            <a:r>
              <a:rPr lang="en-US" sz="1050" b="1" dirty="0" smtClean="0">
                <a:solidFill>
                  <a:srgbClr val="7F7F7F"/>
                </a:solidFill>
              </a:rPr>
              <a:t>Timas_159</a:t>
            </a:r>
            <a:endParaRPr sz="105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5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713</Words>
  <Application>Microsoft Office PowerPoint</Application>
  <PresentationFormat>Произвольный</PresentationFormat>
  <Paragraphs>464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Noto Sans Symbols</vt:lpstr>
      <vt:lpstr>Times New Roman</vt:lpstr>
      <vt:lpstr>Poppins</vt:lpstr>
      <vt:lpstr>Office Theme</vt:lpstr>
      <vt:lpstr>Office Theme</vt:lpstr>
      <vt:lpstr>Office Theme</vt:lpstr>
      <vt:lpstr>Презентация PowerPoint</vt:lpstr>
      <vt:lpstr>Команда проекта</vt:lpstr>
      <vt:lpstr>Сложности с закупкой нефтяного оборудования.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modified xsi:type="dcterms:W3CDTF">2023-11-10T07:16:54Z</dcterms:modified>
</cp:coreProperties>
</file>