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70" r:id="rId6"/>
    <p:sldId id="268" r:id="rId7"/>
    <p:sldId id="271" r:id="rId8"/>
  </p:sldIdLst>
  <p:sldSz cx="20104100" cy="11309350"/>
  <p:notesSz cx="20104100" cy="1130935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Lato" panose="020B060402020202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2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1688679" y="6873875"/>
            <a:ext cx="19512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Логотип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037" y="4331871"/>
            <a:ext cx="112299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 Государственный Аграрный Университет 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0927" y="5654675"/>
            <a:ext cx="20755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Вормикс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3060E4-A942-22A5-70F8-CBCA5B21CC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" y="6362561"/>
            <a:ext cx="5524500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58250" y="881606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462460"/>
            <a:ext cx="11735360" cy="2500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5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 край – регион высокоразвитого сельского хозяйства 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9C7E96-B847-D0D1-DCE7-FA839C2D735E}"/>
              </a:ext>
            </a:extLst>
          </p:cNvPr>
          <p:cNvSpPr/>
          <p:nvPr/>
        </p:nvSpPr>
        <p:spPr>
          <a:xfrm>
            <a:off x="596900" y="4933556"/>
            <a:ext cx="1913255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dirty="0">
                <a:ln w="0"/>
                <a:solidFill>
                  <a:schemeClr val="tx2"/>
                </a:solidFill>
              </a:rPr>
              <a:t>3,5 млн га из 3,9 млн га  пашней имеют низкое содержание </a:t>
            </a:r>
            <a:r>
              <a:rPr lang="ru-RU" sz="4400" dirty="0" err="1">
                <a:ln w="0"/>
                <a:solidFill>
                  <a:schemeClr val="tx2"/>
                </a:solidFill>
              </a:rPr>
              <a:t>гумуса,а</a:t>
            </a:r>
            <a:r>
              <a:rPr lang="ru-RU" sz="4400" dirty="0">
                <a:ln w="0"/>
                <a:solidFill>
                  <a:schemeClr val="tx2"/>
                </a:solidFill>
              </a:rPr>
              <a:t> также 30% всех пашней имеют низкое содержание макроэлементов </a:t>
            </a:r>
          </a:p>
          <a:p>
            <a:endParaRPr lang="ru-RU" sz="4400" b="0" cap="none" spc="0" dirty="0">
              <a:ln w="0"/>
              <a:solidFill>
                <a:schemeClr val="tx2"/>
              </a:solidFill>
            </a:endParaRPr>
          </a:p>
          <a:p>
            <a:r>
              <a:rPr lang="ru-RU" sz="4400" dirty="0">
                <a:ln w="0"/>
                <a:solidFill>
                  <a:schemeClr val="tx2"/>
                </a:solidFill>
              </a:rPr>
              <a:t>В свою очередь развитие животноводства и птицеводства приводит к увеличению объемов биологических </a:t>
            </a:r>
            <a:r>
              <a:rPr lang="ru-RU" sz="4400" dirty="0" err="1">
                <a:ln w="0"/>
                <a:solidFill>
                  <a:schemeClr val="tx2"/>
                </a:solidFill>
              </a:rPr>
              <a:t>отходов,которые</a:t>
            </a:r>
            <a:r>
              <a:rPr lang="ru-RU" sz="4400" dirty="0">
                <a:ln w="0"/>
                <a:solidFill>
                  <a:schemeClr val="tx2"/>
                </a:solidFill>
              </a:rPr>
              <a:t> оказывают негативное воздействие на экологическую обстановку </a:t>
            </a:r>
            <a:endParaRPr lang="ru-RU" sz="4400" b="0" cap="none" spc="0" dirty="0">
              <a:ln w="0"/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43850" y="8169275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0450" y="3063875"/>
            <a:ext cx="15544800" cy="808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Мы предлагаем вводить в обиход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вермикомпостирование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Сейчас это является самым эффективным  способом восстановления плодородия почв и получение органических удобрений, который основан на принципе круговорота веществ в природе с привлечением червей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использования биогумуса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1.Низкая цена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2.Индивидуальный подход к конкретным условиям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3.Предросположенность к восстановлению плодородия почв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Доступность 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4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939250" y="8321675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2850" y="2378075"/>
            <a:ext cx="14635677" cy="636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Статистика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метода </a:t>
            </a:r>
            <a:r>
              <a:rPr lang="ru-RU" sz="44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вермикомпостирования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1.Урожайность увеличивается на 15-25%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2.Рентабельность готового производства 150%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4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Эти показатели позволят повысить урожайность многих известных Ставропольских сельхоз предприятий и позволит выйти на новый уровень на рынке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10650" y="8397875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301875"/>
            <a:ext cx="17455077" cy="14180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 этап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-подбор и обустройство помещения ,приобретение сырья и самих червей, оборудование компостеров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биогумуса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-измельчение органического сырья и добавления его в компостеры по мере переработки, увлажнение питательной среды, отсадка червей для нового цикла и отправка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вермикомпоста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 дальнейшую переработку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Подготовка к сбыту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-просеивание, просушка, фасовка биогумуса, изготовление специальных смесей для посадки разных садово-огородных и декоративных культур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Сбыт продукции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-поиск и привлечение покупателей с использованием различных маркетинговых инструментов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0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91450" y="8626475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8233" y="3902075"/>
            <a:ext cx="16078200" cy="446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4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Компании продающие сейчас удобрения по большей части не компетентны в этой сфере , они не имеют патента на эту продукцию , так же они скрывают точный состав продукта, что сказывается на плохом качестве урожая в дальнейшем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05850" y="9693275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8050" y="3521075"/>
            <a:ext cx="16535400" cy="542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  <a:r>
              <a:rPr lang="ru-RU" sz="4000" dirty="0"/>
              <a:t> </a:t>
            </a:r>
          </a:p>
          <a:p>
            <a:r>
              <a:rPr lang="ru-RU" sz="40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1.Затраты на приобретение оборудования для размножения червей и производства биогумуса – 500 тыс. рублей  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2.Затраты на приобретения червей - 200 тыс. рублей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3.Затрвты на оборудование для </a:t>
            </a:r>
            <a:r>
              <a:rPr lang="ru-RU" sz="4000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сепарации,просушки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взвешивания , а также на упаковку – 150 тыс. рублей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353</Words>
  <Application>Microsoft Office PowerPoint</Application>
  <PresentationFormat>Произвольный</PresentationFormat>
  <Paragraphs>56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Lato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vorohklim@gmail.com</cp:lastModifiedBy>
  <cp:revision>22</cp:revision>
  <dcterms:created xsi:type="dcterms:W3CDTF">2022-06-08T08:32:52Z</dcterms:created>
  <dcterms:modified xsi:type="dcterms:W3CDTF">2022-10-29T07:09:00Z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