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10691800" cx="15119350"/>
  <p:notesSz cx="9928225" cy="14357350"/>
  <p:embeddedFontLst>
    <p:embeddedFont>
      <p:font typeface="Arial Black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hxUSIauoQ6xdBbzUiEpyGaNrJm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5B883F-5335-4F1F-90AB-9F5ABF0B52F3}">
  <a:tblStyle styleId="{F25B883F-5335-4F1F-90AB-9F5ABF0B52F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43" orient="horz"/>
        <p:guide pos="238" orient="horz"/>
        <p:guide pos="986" orient="horz"/>
        <p:guide pos="2234" orient="horz"/>
        <p:guide pos="5148"/>
        <p:guide pos="9253"/>
        <p:guide pos="284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539875" y="1795463"/>
            <a:ext cx="6848475" cy="48434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anchorCtr="0" anchor="b" bIns="66300" lIns="132675" spcFirstLastPara="1" rIns="132675" wrap="square" tIns="66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anchorCtr="0" anchor="b" bIns="66300" lIns="132675" spcFirstLastPara="1" rIns="132675" wrap="square" tIns="66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539875" y="1795463"/>
            <a:ext cx="6848475" cy="48434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3cdc73928d_0_11:notes"/>
          <p:cNvSpPr/>
          <p:nvPr>
            <p:ph idx="2" type="sldImg"/>
          </p:nvPr>
        </p:nvSpPr>
        <p:spPr>
          <a:xfrm>
            <a:off x="1539875" y="1795463"/>
            <a:ext cx="6848400" cy="484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3cdc73928d_0_11:notes"/>
          <p:cNvSpPr txBox="1"/>
          <p:nvPr>
            <p:ph idx="1" type="body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anchorCtr="0" anchor="t" bIns="66300" lIns="132675" spcFirstLastPara="1" rIns="132675" wrap="square" tIns="66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13cdc73928d_0_11:notes"/>
          <p:cNvSpPr txBox="1"/>
          <p:nvPr>
            <p:ph idx="12" type="sldNum"/>
          </p:nvPr>
        </p:nvSpPr>
        <p:spPr>
          <a:xfrm>
            <a:off x="5623704" y="13636992"/>
            <a:ext cx="4302300" cy="720300"/>
          </a:xfrm>
          <a:prstGeom prst="rect">
            <a:avLst/>
          </a:prstGeom>
        </p:spPr>
        <p:txBody>
          <a:bodyPr anchorCtr="0" anchor="b" bIns="66300" lIns="132675" spcFirstLastPara="1" rIns="132675" wrap="square" tIns="66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6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3cdc73928d_0_35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3cdc73928d_0_35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4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4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3cde0b677f_1_12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13cde0b677f_1_12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3cde0b677f_1_56:notes"/>
          <p:cNvSpPr txBox="1"/>
          <p:nvPr>
            <p:ph idx="1" type="body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6275" lIns="192600" spcFirstLastPara="1" rIns="192600" wrap="square" tIns="9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13cde0b677f_1_56:notes"/>
          <p:cNvSpPr/>
          <p:nvPr>
            <p:ph idx="2" type="sldImg"/>
          </p:nvPr>
        </p:nvSpPr>
        <p:spPr>
          <a:xfrm>
            <a:off x="2297113" y="2597150"/>
            <a:ext cx="9906000" cy="7004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5:notes"/>
          <p:cNvSpPr txBox="1"/>
          <p:nvPr>
            <p:ph idx="1" type="body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00" lIns="132675" spcFirstLastPara="1" rIns="132675" wrap="square" tIns="66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" name="Google Shape;359;p15:notes"/>
          <p:cNvSpPr/>
          <p:nvPr>
            <p:ph idx="2" type="sldImg"/>
          </p:nvPr>
        </p:nvSpPr>
        <p:spPr>
          <a:xfrm>
            <a:off x="1539875" y="1795463"/>
            <a:ext cx="6848400" cy="484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5.png"/><Relationship Id="rId8" Type="http://schemas.openxmlformats.org/officeDocument/2006/relationships/image" Target="../media/image2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/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" type="subTitle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18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8"/>
            <p:cNvPicPr preferRelativeResize="0"/>
            <p:nvPr/>
          </p:nvPicPr>
          <p:blipFill rotWithShape="1">
            <a:blip r:embed="rId7">
              <a:alphaModFix amt="35000"/>
            </a:blip>
            <a:srcRect b="0" l="0" r="0" t="0"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текст&#10;&#10;Автоматически созданное описание" id="29" name="Google Shape;29;p1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" type="body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2" type="body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3" type="body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42" name="Google Shape;42;p20"/>
          <p:cNvSpPr txBox="1"/>
          <p:nvPr>
            <p:ph idx="4" type="body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" type="body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45401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indent="-505777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indent="-466217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indent="-426592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indent="-426592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indent="-426592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indent="-426592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indent="-426592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indent="-426592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/>
        </p:txBody>
      </p:sp>
      <p:sp>
        <p:nvSpPr>
          <p:cNvPr id="54" name="Google Shape;54;p22"/>
          <p:cNvSpPr txBox="1"/>
          <p:nvPr>
            <p:ph idx="2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/>
          <p:nvPr>
            <p:ph idx="2" type="pic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3"/>
          <p:cNvSpPr txBox="1"/>
          <p:nvPr>
            <p:ph idx="1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" type="body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4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/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" type="body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7300" lIns="74625" spcFirstLastPara="1" rIns="74625" wrap="square" tIns="37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26"/>
          <p:cNvSpPr txBox="1"/>
          <p:nvPr>
            <p:ph idx="1" type="body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6"/>
          <p:cNvSpPr txBox="1"/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/>
        </p:txBody>
      </p:sp>
      <p:sp>
        <p:nvSpPr>
          <p:cNvPr id="84" name="Google Shape;84;p26"/>
          <p:cNvSpPr txBox="1"/>
          <p:nvPr>
            <p:ph idx="2" type="body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26"/>
          <p:cNvSpPr/>
          <p:nvPr>
            <p:ph idx="3" type="pic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6"/>
          <p:cNvSpPr txBox="1"/>
          <p:nvPr>
            <p:ph idx="4" type="body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26"/>
          <p:cNvSpPr txBox="1"/>
          <p:nvPr>
            <p:ph idx="5" type="body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26"/>
          <p:cNvSpPr/>
          <p:nvPr>
            <p:ph idx="6" type="pic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6"/>
          <p:cNvSpPr txBox="1"/>
          <p:nvPr>
            <p:ph idx="7" type="body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6"/>
          <p:cNvSpPr txBox="1"/>
          <p:nvPr>
            <p:ph idx="8" type="body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6"/>
          <p:cNvSpPr/>
          <p:nvPr>
            <p:ph idx="9" type="pic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6"/>
          <p:cNvSpPr txBox="1"/>
          <p:nvPr>
            <p:ph idx="13" type="body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6"/>
          <p:cNvSpPr txBox="1"/>
          <p:nvPr>
            <p:ph idx="14" type="body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26"/>
          <p:cNvSpPr/>
          <p:nvPr>
            <p:ph idx="15" type="pic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6"/>
          <p:cNvSpPr txBox="1"/>
          <p:nvPr>
            <p:ph idx="16" type="body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b="0" i="0" sz="68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05777" lvl="0" marL="457200" marR="0" rt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b="0" i="0" sz="43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6217" lvl="1" marL="914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b="0" i="0" sz="37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26592" lvl="2" marL="1371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b="0" i="0" sz="3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781" lvl="3" marL="1828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781" lvl="4" marL="22860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781" lvl="5" marL="27432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781" lvl="6" marL="3200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781" lvl="7" marL="3657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781" lvl="8" marL="4114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pt.2035.university/project/neurosat-malyj-kosmiceskij-apparat-vypolnausego-avtonomnuu-semanticeskuu-segmentaciu-klassifikaciu-i-identifikaciu-izobrazenij" TargetMode="External"/><Relationship Id="rId10" Type="http://schemas.openxmlformats.org/officeDocument/2006/relationships/image" Target="../media/image17.png"/><Relationship Id="rId13" Type="http://schemas.openxmlformats.org/officeDocument/2006/relationships/image" Target="../media/image19.jp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9.png"/><Relationship Id="rId14" Type="http://schemas.openxmlformats.org/officeDocument/2006/relationships/image" Target="../media/image22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3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4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4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7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70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brycetech.com/reports" TargetMode="External"/><Relationship Id="rId10" Type="http://schemas.openxmlformats.org/officeDocument/2006/relationships/hyperlink" Target="https://www.euroconsult-ec.com/press-release/towards-a-7-5b-earth-observation-data-service-market-by-2030/" TargetMode="External"/><Relationship Id="rId12" Type="http://schemas.openxmlformats.org/officeDocument/2006/relationships/hyperlink" Target="https://brycetech.com/report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hyperlink" Target="https://www.euroconsult-ec.com/press-release/towards-a-7-5b-earth-observation-data-service-market-by-2030/" TargetMode="External"/><Relationship Id="rId5" Type="http://schemas.openxmlformats.org/officeDocument/2006/relationships/image" Target="../media/image50.png"/><Relationship Id="rId6" Type="http://schemas.openxmlformats.org/officeDocument/2006/relationships/image" Target="../media/image53.png"/><Relationship Id="rId7" Type="http://schemas.openxmlformats.org/officeDocument/2006/relationships/hyperlink" Target="https://www.marketsandmarkets.com/Market-Reports/small-satellite-market-150947396.html" TargetMode="External"/><Relationship Id="rId8" Type="http://schemas.openxmlformats.org/officeDocument/2006/relationships/hyperlink" Target="https://www.marketsandmarkets.com/Market-Reports/small-satellite-market-150947396.html" TargetMode="Externa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hyperlink" Target="https://www.marketsandmarkets.com/Market-Reports/small-satellite-market-150947396.html" TargetMode="External"/><Relationship Id="rId9" Type="http://schemas.openxmlformats.org/officeDocument/2006/relationships/hyperlink" Target="https://brycetech.com/reports" TargetMode="External"/><Relationship Id="rId5" Type="http://schemas.openxmlformats.org/officeDocument/2006/relationships/hyperlink" Target="https://www.marketsandmarkets.com/Market-Reports/small-satellite-market-150947396.html" TargetMode="External"/><Relationship Id="rId6" Type="http://schemas.openxmlformats.org/officeDocument/2006/relationships/hyperlink" Target="https://www.euroconsult-ec.com/press-release/towards-a-7-5b-earth-observation-data-service-market-by-2030/" TargetMode="External"/><Relationship Id="rId7" Type="http://schemas.openxmlformats.org/officeDocument/2006/relationships/hyperlink" Target="https://www.euroconsult-ec.com/press-release/towards-a-7-5b-earth-observation-data-service-market-by-2030/" TargetMode="External"/><Relationship Id="rId8" Type="http://schemas.openxmlformats.org/officeDocument/2006/relationships/hyperlink" Target="https://brycetech.com/report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6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52.png"/><Relationship Id="rId6" Type="http://schemas.openxmlformats.org/officeDocument/2006/relationships/image" Target="../media/image73.jpg"/><Relationship Id="rId7" Type="http://schemas.openxmlformats.org/officeDocument/2006/relationships/image" Target="../media/image6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80.png"/><Relationship Id="rId5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77.png"/><Relationship Id="rId5" Type="http://schemas.openxmlformats.org/officeDocument/2006/relationships/image" Target="../media/image58.png"/><Relationship Id="rId6" Type="http://schemas.openxmlformats.org/officeDocument/2006/relationships/image" Target="../media/image69.png"/><Relationship Id="rId7" Type="http://schemas.openxmlformats.org/officeDocument/2006/relationships/image" Target="../media/image66.png"/><Relationship Id="rId8" Type="http://schemas.openxmlformats.org/officeDocument/2006/relationships/image" Target="../media/image7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8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76.png"/><Relationship Id="rId6" Type="http://schemas.openxmlformats.org/officeDocument/2006/relationships/image" Target="../media/image62.png"/><Relationship Id="rId7" Type="http://schemas.openxmlformats.org/officeDocument/2006/relationships/image" Target="../media/image65.png"/><Relationship Id="rId8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71.png"/><Relationship Id="rId5" Type="http://schemas.openxmlformats.org/officeDocument/2006/relationships/image" Target="../media/image67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8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67.png"/><Relationship Id="rId6" Type="http://schemas.openxmlformats.org/officeDocument/2006/relationships/image" Target="../media/image79.png"/><Relationship Id="rId7" Type="http://schemas.openxmlformats.org/officeDocument/2006/relationships/image" Target="../media/image8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81.png"/><Relationship Id="rId5" Type="http://schemas.openxmlformats.org/officeDocument/2006/relationships/image" Target="../media/image67.png"/><Relationship Id="rId6" Type="http://schemas.openxmlformats.org/officeDocument/2006/relationships/image" Target="../media/image88.png"/><Relationship Id="rId7" Type="http://schemas.openxmlformats.org/officeDocument/2006/relationships/image" Target="../media/image87.png"/><Relationship Id="rId8" Type="http://schemas.openxmlformats.org/officeDocument/2006/relationships/image" Target="../media/image8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3.png"/><Relationship Id="rId4" Type="http://schemas.openxmlformats.org/officeDocument/2006/relationships/image" Target="../media/image11.png"/><Relationship Id="rId5" Type="http://schemas.openxmlformats.org/officeDocument/2006/relationships/image" Target="../media/image37.png"/><Relationship Id="rId6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>
            <p:ph idx="4294967295" type="ctrTitle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0" i="0" lang="ru-RU" sz="5700" u="none" cap="none" strike="noStrik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b="0" i="0" sz="8500" u="none" cap="none" strike="noStrik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600" u="none" cap="none" strike="noStrik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b="0" i="0" sz="2600" u="none" cap="none" strike="noStrik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37383" y="8509644"/>
            <a:ext cx="852675" cy="85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550" y="3647276"/>
            <a:ext cx="3724824" cy="2751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08" name="Google Shape;108;p1"/>
          <p:cNvPicPr preferRelativeResize="0"/>
          <p:nvPr/>
        </p:nvPicPr>
        <p:blipFill rotWithShape="1">
          <a:blip r:embed="rId9">
            <a:alphaModFix amt="50000"/>
          </a:blip>
          <a:srcRect b="0" l="0" r="0" t="0"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09" name="Google Shape;10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693550" y="6308600"/>
            <a:ext cx="78210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000"/>
              <a:t>NeuroSat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681725" y="9612325"/>
            <a:ext cx="86391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ru-RU" u="sng">
                <a:solidFill>
                  <a:schemeClr val="hlink"/>
                </a:solidFill>
                <a:hlinkClick r:id="rId11"/>
              </a:rPr>
              <a:t>https://pt.2035.university/project/neurosat-malyj-kosmiceskij-apparat-vypolnausego-avtonomnuu-semanticeskuu-segmentaciu-klassifikaciu-i-identifikaciu-izobrazenij</a:t>
            </a:r>
            <a:r>
              <a:rPr i="1" lang="ru-RU">
                <a:solidFill>
                  <a:schemeClr val="dk1"/>
                </a:solidFill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693550" y="7766475"/>
            <a:ext cx="74001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1900">
                <a:solidFill>
                  <a:schemeClr val="dk1"/>
                </a:solidFill>
                <a:highlight>
                  <a:srgbClr val="FFFFFF"/>
                </a:highlight>
              </a:rPr>
              <a:t>Сверхмалый космический аппарат, выполняющий автономный семантический анализ собираемых данных</a:t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13">
            <a:alphaModFix/>
          </a:blip>
          <a:srcRect b="0" l="0" r="0" t="813"/>
          <a:stretch/>
        </p:blipFill>
        <p:spPr>
          <a:xfrm>
            <a:off x="10073940" y="2653425"/>
            <a:ext cx="4396375" cy="64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14">
            <a:alphaModFix/>
          </a:blip>
          <a:srcRect b="0" l="0" r="68808" t="0"/>
          <a:stretch/>
        </p:blipFill>
        <p:spPr>
          <a:xfrm>
            <a:off x="681724" y="8587825"/>
            <a:ext cx="741150" cy="6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/>
          <p:nvPr/>
        </p:nvSpPr>
        <p:spPr>
          <a:xfrm>
            <a:off x="790575" y="2091005"/>
            <a:ext cx="13898700" cy="72183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2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183800" y="2808150"/>
            <a:ext cx="7104600" cy="57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-488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Узкий канал передачи данных и ограниченное время его использования,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Большое количество ненужной информации,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Большая задержка в получении обработанных данных.</a:t>
            </a:r>
            <a:endParaRPr sz="4100">
              <a:solidFill>
                <a:srgbClr val="FFFFFF"/>
              </a:solidFill>
            </a:endParaRPr>
          </a:p>
        </p:txBody>
      </p:sp>
      <p:sp>
        <p:nvSpPr>
          <p:cNvPr id="126" name="Google Shape;126;p2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5">
            <a:alphaModFix/>
          </a:blip>
          <a:srcRect b="0" l="8483" r="4233" t="0"/>
          <a:stretch/>
        </p:blipFill>
        <p:spPr>
          <a:xfrm>
            <a:off x="8769175" y="2909250"/>
            <a:ext cx="4967174" cy="5082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 txBox="1"/>
          <p:nvPr/>
        </p:nvSpPr>
        <p:spPr>
          <a:xfrm>
            <a:off x="7897575" y="8211450"/>
            <a:ext cx="62289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000">
                <a:solidFill>
                  <a:srgbClr val="FFFFFF"/>
                </a:solidFill>
              </a:rPr>
              <a:t>Окно связи с НПУ - 10-15 мин, 4-5 раз в сутки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790575" y="2091005"/>
            <a:ext cx="13898700" cy="70122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8" name="Google Shape;138;p3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1076875" y="2846150"/>
            <a:ext cx="8256000" cy="4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-488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Размещение вычислительного модуля на борту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Автономная обработка данных когда нет связи с НПУ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Передача в окне связи отчетов с обработанной информацией</a:t>
            </a:r>
            <a:endParaRPr sz="4100">
              <a:solidFill>
                <a:schemeClr val="lt1"/>
              </a:solidFill>
            </a:endParaRPr>
          </a:p>
        </p:txBody>
      </p:sp>
      <p:sp>
        <p:nvSpPr>
          <p:cNvPr id="140" name="Google Shape;140;p3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81514" y="2961998"/>
            <a:ext cx="4182850" cy="3671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3cdc73928d_0_11"/>
          <p:cNvSpPr txBox="1"/>
          <p:nvPr>
            <p:ph type="ctrTitle"/>
          </p:nvPr>
        </p:nvSpPr>
        <p:spPr>
          <a:xfrm>
            <a:off x="790807" y="383495"/>
            <a:ext cx="6989100" cy="72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Применение</a:t>
            </a:r>
            <a:endParaRPr/>
          </a:p>
        </p:txBody>
      </p:sp>
      <p:pic>
        <p:nvPicPr>
          <p:cNvPr id="149" name="Google Shape;149;g13cdc73928d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13cdc73928d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15681"/>
            <a:ext cx="14814550" cy="8287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/>
          <p:nvPr/>
        </p:nvSpPr>
        <p:spPr>
          <a:xfrm>
            <a:off x="790575" y="2091005"/>
            <a:ext cx="13898700" cy="73266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4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0" name="Google Shape;160;p4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1" name="Google Shape;16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 rotWithShape="1">
          <a:blip r:embed="rId5">
            <a:alphaModFix/>
          </a:blip>
          <a:srcRect b="0" l="0" r="0" t="1497"/>
          <a:stretch/>
        </p:blipFill>
        <p:spPr>
          <a:xfrm>
            <a:off x="9955150" y="2490125"/>
            <a:ext cx="4396375" cy="64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1076875" y="2490125"/>
            <a:ext cx="8953500" cy="5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ru-RU" sz="2800">
                <a:solidFill>
                  <a:srgbClr val="FFFFFF"/>
                </a:solidFill>
              </a:rPr>
              <a:t>Г</a:t>
            </a:r>
            <a:r>
              <a:rPr lang="ru-RU" sz="2800">
                <a:solidFill>
                  <a:srgbClr val="FFFFFF"/>
                </a:solidFill>
              </a:rPr>
              <a:t>руппировка низкоорбитальных спутников NeuroSat формата CubeSat 6U</a:t>
            </a:r>
            <a:endParaRPr sz="2800">
              <a:solidFill>
                <a:srgbClr val="FFFFFF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ru-RU" sz="2800">
                <a:solidFill>
                  <a:srgbClr val="FFFFFF"/>
                </a:solidFill>
              </a:rPr>
              <a:t>Бортовое + наземное ПО, предоставляющее доступ к</a:t>
            </a:r>
            <a:r>
              <a:rPr lang="ru-RU" sz="2800">
                <a:solidFill>
                  <a:schemeClr val="lt1"/>
                </a:solidFill>
              </a:rPr>
              <a:t> цикличной съемке региона по заказу с обработкой по требуемым параметрам, например:</a:t>
            </a:r>
            <a:br>
              <a:rPr lang="ru-RU" sz="2800">
                <a:solidFill>
                  <a:schemeClr val="lt1"/>
                </a:solidFill>
              </a:rPr>
            </a:br>
            <a:r>
              <a:rPr lang="ru-RU" sz="2800">
                <a:solidFill>
                  <a:schemeClr val="lt1"/>
                </a:solidFill>
              </a:rPr>
              <a:t> </a:t>
            </a:r>
            <a:endParaRPr sz="2800">
              <a:solidFill>
                <a:schemeClr val="lt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●"/>
            </a:pPr>
            <a:r>
              <a:rPr lang="ru-RU" sz="2300">
                <a:solidFill>
                  <a:srgbClr val="FFFF00"/>
                </a:solidFill>
              </a:rPr>
              <a:t>Сельхозпроизводители - индексы растительности NDVI, обнаружение палов, статус уборки, полегание культур, фазы развития культур, индексация сорняков и т.п.</a:t>
            </a:r>
            <a:endParaRPr sz="2300">
              <a:solidFill>
                <a:srgbClr val="FFFF00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●"/>
            </a:pPr>
            <a:r>
              <a:rPr lang="ru-RU" sz="2300">
                <a:solidFill>
                  <a:srgbClr val="FFFF00"/>
                </a:solidFill>
              </a:rPr>
              <a:t>Экомониторинг - выявление вредоносных выбросов аэрозолей и водорослей, разливов нефрепродуктов и т.п.</a:t>
            </a:r>
            <a:endParaRPr sz="2300">
              <a:solidFill>
                <a:srgbClr val="FFFF00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●"/>
            </a:pPr>
            <a:r>
              <a:rPr lang="ru-RU" sz="2300">
                <a:solidFill>
                  <a:srgbClr val="FFFF00"/>
                </a:solidFill>
              </a:rPr>
              <a:t>Актуальные данные “с полей” для страховых компаний и банков и многое другое.</a:t>
            </a:r>
            <a:endParaRPr sz="23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/>
          <p:nvPr/>
        </p:nvSpPr>
        <p:spPr>
          <a:xfrm>
            <a:off x="790575" y="2091005"/>
            <a:ext cx="13898700" cy="72303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5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" name="Google Shape;172;p5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3" name="Google Shape;173;p5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1177" y="2091000"/>
            <a:ext cx="15269767" cy="723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/>
          <p:nvPr/>
        </p:nvSpPr>
        <p:spPr>
          <a:xfrm>
            <a:off x="790575" y="2090999"/>
            <a:ext cx="13898700" cy="73146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6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6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5" name="Google Shape;185;p6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6" name="Google Shape;18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6"/>
          <p:cNvPicPr preferRelativeResize="0"/>
          <p:nvPr/>
        </p:nvPicPr>
        <p:blipFill rotWithShape="1">
          <a:blip r:embed="rId5">
            <a:alphaModFix/>
          </a:blip>
          <a:srcRect b="0" l="0" r="55373" t="0"/>
          <a:stretch/>
        </p:blipFill>
        <p:spPr>
          <a:xfrm>
            <a:off x="1355650" y="2269725"/>
            <a:ext cx="4152750" cy="374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/>
          <p:cNvPicPr preferRelativeResize="0"/>
          <p:nvPr/>
        </p:nvPicPr>
        <p:blipFill rotWithShape="1">
          <a:blip r:embed="rId5">
            <a:alphaModFix/>
          </a:blip>
          <a:srcRect b="0" l="46091" r="369" t="0"/>
          <a:stretch/>
        </p:blipFill>
        <p:spPr>
          <a:xfrm>
            <a:off x="1355650" y="6088425"/>
            <a:ext cx="4152750" cy="311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/>
          <p:cNvPicPr preferRelativeResize="0"/>
          <p:nvPr/>
        </p:nvPicPr>
        <p:blipFill rotWithShape="1">
          <a:blip r:embed="rId6">
            <a:alphaModFix/>
          </a:blip>
          <a:srcRect b="0" l="0" r="51571" t="0"/>
          <a:stretch/>
        </p:blipFill>
        <p:spPr>
          <a:xfrm>
            <a:off x="5657300" y="2269723"/>
            <a:ext cx="4165240" cy="37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6"/>
          <p:cNvPicPr preferRelativeResize="0"/>
          <p:nvPr/>
        </p:nvPicPr>
        <p:blipFill rotWithShape="1">
          <a:blip r:embed="rId6">
            <a:alphaModFix/>
          </a:blip>
          <a:srcRect b="33993" l="49831" r="0" t="0"/>
          <a:stretch/>
        </p:blipFill>
        <p:spPr>
          <a:xfrm>
            <a:off x="5657300" y="6088426"/>
            <a:ext cx="5448893" cy="311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"/>
          <p:cNvSpPr txBox="1"/>
          <p:nvPr/>
        </p:nvSpPr>
        <p:spPr>
          <a:xfrm>
            <a:off x="1034450" y="9754300"/>
            <a:ext cx="7985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1 -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https://www.marketsandmarkets.com/Market-Reports/small-satellite-market-150947396.html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2 -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https://www.euroconsult-ec.com/press-release/towards-a-7-5b-earth-observation-data-service-market-by-2030/</a:t>
            </a:r>
            <a:br>
              <a:rPr lang="ru-RU">
                <a:solidFill>
                  <a:schemeClr val="dk1"/>
                </a:solidFill>
              </a:rPr>
            </a:br>
            <a:r>
              <a:rPr lang="ru-RU" sz="1100">
                <a:solidFill>
                  <a:schemeClr val="dk1"/>
                </a:solidFill>
              </a:rPr>
              <a:t>3 -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https://brycetech.com/reports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10114650" y="2391850"/>
            <a:ext cx="4004700" cy="25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В отдельных сегментах применения спутниковых данных рынок растет более 30% в год (некоторые направления страхования и финансов)</a:t>
            </a:r>
            <a:endParaRPr sz="19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13cdc73928d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g13cdc73928d_0_3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" name="Google Shape;199;g13cdc73928d_0_35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0" name="Google Shape;200;g13cdc73928d_0_35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Емкость р</a:t>
            </a: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ынка по сегментам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1" name="Google Shape;201;g13cdc73928d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13cdc73928d_0_35"/>
          <p:cNvSpPr txBox="1"/>
          <p:nvPr/>
        </p:nvSpPr>
        <p:spPr>
          <a:xfrm>
            <a:off x="1034450" y="9754300"/>
            <a:ext cx="7985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1 -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https://www.marketsandmarkets.com/Market-Reports/small-satellite-market-150947396.html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2 -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https://www.euroconsult-ec.com/press-release/towards-a-7-5b-earth-observation-data-service-market-by-2030/</a:t>
            </a:r>
            <a:br>
              <a:rPr lang="ru-RU">
                <a:solidFill>
                  <a:schemeClr val="dk1"/>
                </a:solidFill>
              </a:rPr>
            </a:br>
            <a:r>
              <a:rPr lang="ru-RU" sz="1100">
                <a:solidFill>
                  <a:schemeClr val="dk1"/>
                </a:solidFill>
              </a:rPr>
              <a:t>3 -</a:t>
            </a:r>
            <a:r>
              <a:rPr lang="ru-RU" sz="1100">
                <a:solidFill>
                  <a:schemeClr val="dk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-RU" sz="1100" u="sng">
                <a:solidFill>
                  <a:schemeClr val="dk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https://brycetech.com/reports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3" name="Google Shape;203;g13cdc73928d_0_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1600" y="3051276"/>
            <a:ext cx="15190325" cy="5492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13cdc73928d_0_35"/>
          <p:cNvPicPr preferRelativeResize="0"/>
          <p:nvPr/>
        </p:nvPicPr>
        <p:blipFill rotWithShape="1">
          <a:blip r:embed="rId11">
            <a:alphaModFix amt="5000"/>
          </a:blip>
          <a:srcRect b="0" l="0" r="0" t="0"/>
          <a:stretch/>
        </p:blipFill>
        <p:spPr>
          <a:xfrm rot="10800000">
            <a:off x="-31611" y="3051279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13cdc73928d_0_35"/>
          <p:cNvPicPr preferRelativeResize="0"/>
          <p:nvPr/>
        </p:nvPicPr>
        <p:blipFill rotWithShape="1">
          <a:blip r:embed="rId11">
            <a:alphaModFix amt="5000"/>
          </a:blip>
          <a:srcRect b="0" l="0" r="0" t="0"/>
          <a:stretch/>
        </p:blipFill>
        <p:spPr>
          <a:xfrm rot="10800000">
            <a:off x="8467114" y="3051279"/>
            <a:ext cx="9271000" cy="14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7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7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15" name="Google Shape;215;p7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6" name="Google Shape;21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02041"/>
            <a:ext cx="15119349" cy="7178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790575" y="2091005"/>
            <a:ext cx="13898700" cy="70002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8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" name="Google Shape;225;p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8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7" name="Google Shape;227;p8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8" name="Google Shape;2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>
          <a:xfrm>
            <a:off x="1278675" y="2533450"/>
            <a:ext cx="12922500" cy="4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-488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Победитель отраслевого акселератора “Роскосмоса”, соглашение о сотрудничестве,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Детальное ТЗ на изготовление опытного образца,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Прохождение экспертизы Сколково,</a:t>
            </a:r>
            <a:endParaRPr sz="4100">
              <a:solidFill>
                <a:srgbClr val="FFFFFF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Char char="●"/>
            </a:pPr>
            <a:r>
              <a:rPr lang="ru-RU" sz="4100">
                <a:solidFill>
                  <a:srgbClr val="FFFFFF"/>
                </a:solidFill>
              </a:rPr>
              <a:t>Заявка на грант Старт-1, </a:t>
            </a:r>
            <a:br>
              <a:rPr lang="ru-RU" sz="4100">
                <a:solidFill>
                  <a:srgbClr val="FFFFFF"/>
                </a:solidFill>
              </a:rPr>
            </a:br>
            <a:r>
              <a:rPr lang="ru-RU" sz="4100">
                <a:solidFill>
                  <a:srgbClr val="FFFFFF"/>
                </a:solidFill>
              </a:rPr>
              <a:t>наземный прототип.</a:t>
            </a:r>
            <a:endParaRPr sz="4100">
              <a:solidFill>
                <a:schemeClr val="lt1"/>
              </a:solidFill>
            </a:endParaRPr>
          </a:p>
        </p:txBody>
      </p:sp>
      <p:pic>
        <p:nvPicPr>
          <p:cNvPr id="230" name="Google Shape;230;p8"/>
          <p:cNvPicPr preferRelativeResize="0"/>
          <p:nvPr/>
        </p:nvPicPr>
        <p:blipFill rotWithShape="1">
          <a:blip r:embed="rId5">
            <a:alphaModFix/>
          </a:blip>
          <a:srcRect b="0" l="5804" r="5980" t="0"/>
          <a:stretch/>
        </p:blipFill>
        <p:spPr>
          <a:xfrm>
            <a:off x="1795825" y="7065050"/>
            <a:ext cx="5291776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81526" y="5449363"/>
            <a:ext cx="4118533" cy="30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80563" y="6248148"/>
            <a:ext cx="1608000" cy="229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8" name="Google Shape;238;p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9" name="Google Shape;239;p9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40" name="Google Shape;240;p9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1" name="Google Shape;24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54480"/>
            <a:ext cx="15119350" cy="6330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5">
            <a:alphaModFix amt="5000"/>
          </a:blip>
          <a:srcRect b="0" l="0" r="0" t="0"/>
          <a:stretch/>
        </p:blipFill>
        <p:spPr>
          <a:xfrm rot="10800000">
            <a:off x="-11" y="2096254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5">
            <a:alphaModFix amt="5000"/>
          </a:blip>
          <a:srcRect b="0" l="0" r="0" t="0"/>
          <a:stretch/>
        </p:blipFill>
        <p:spPr>
          <a:xfrm rot="10800000">
            <a:off x="5838239" y="7146879"/>
            <a:ext cx="9271000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9"/>
          <p:cNvSpPr txBox="1"/>
          <p:nvPr/>
        </p:nvSpPr>
        <p:spPr>
          <a:xfrm>
            <a:off x="421075" y="8864325"/>
            <a:ext cx="312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rgbClr val="FFFFFF"/>
                </a:highlight>
              </a:rPr>
              <a:t>Развитие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rgbClr val="FFFFFF"/>
                </a:highlight>
              </a:rPr>
              <a:t>(24 мес)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FF0000"/>
                </a:solidFill>
                <a:highlight>
                  <a:srgbClr val="FFFFFF"/>
                </a:highlight>
              </a:rPr>
              <a:t>2025-2026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46" name="Google Shape;246;p9"/>
          <p:cNvSpPr txBox="1"/>
          <p:nvPr/>
        </p:nvSpPr>
        <p:spPr>
          <a:xfrm>
            <a:off x="3283450" y="8864325"/>
            <a:ext cx="6338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rgbClr val="FFFFFF"/>
                </a:highlight>
              </a:rPr>
              <a:t>Полноценная коммерческая эксплуатация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rgbClr val="FFFFFF"/>
                </a:highlight>
              </a:rPr>
              <a:t>(6+ лет)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FF0000"/>
                </a:solidFill>
                <a:highlight>
                  <a:srgbClr val="FFFFFF"/>
                </a:highlight>
              </a:rPr>
              <a:t>2027-2033</a:t>
            </a:r>
            <a:endParaRPr b="1" sz="24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"/>
          <p:cNvSpPr/>
          <p:nvPr/>
        </p:nvSpPr>
        <p:spPr>
          <a:xfrm>
            <a:off x="790575" y="2091005"/>
            <a:ext cx="13898700" cy="72321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0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1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10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56" name="Google Shape;256;p10"/>
          <p:cNvSpPr txBox="1"/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7" name="Google Shape;25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0"/>
          <p:cNvPicPr preferRelativeResize="0"/>
          <p:nvPr/>
        </p:nvPicPr>
        <p:blipFill rotWithShape="1">
          <a:blip r:embed="rId5">
            <a:alphaModFix/>
          </a:blip>
          <a:srcRect b="0" l="57999" r="0" t="0"/>
          <a:stretch/>
        </p:blipFill>
        <p:spPr>
          <a:xfrm>
            <a:off x="6692648" y="6012225"/>
            <a:ext cx="1368975" cy="273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9321" y="2391850"/>
            <a:ext cx="4499175" cy="640992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0"/>
          <p:cNvSpPr txBox="1"/>
          <p:nvPr/>
        </p:nvSpPr>
        <p:spPr>
          <a:xfrm>
            <a:off x="6225000" y="2391867"/>
            <a:ext cx="7853400" cy="14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Технологическое решение NeuroSat запатентовано в России, поданы заявки на регистрацию изобретения в Китае и Индии</a:t>
            </a:r>
            <a:endParaRPr sz="5300">
              <a:solidFill>
                <a:srgbClr val="FFFFFF"/>
              </a:solidFill>
            </a:endParaRPr>
          </a:p>
        </p:txBody>
      </p:sp>
      <p:pic>
        <p:nvPicPr>
          <p:cNvPr id="261" name="Google Shape;261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32175" y="6993813"/>
            <a:ext cx="2568924" cy="1786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0"/>
          <p:cNvPicPr preferRelativeResize="0"/>
          <p:nvPr/>
        </p:nvPicPr>
        <p:blipFill rotWithShape="1">
          <a:blip r:embed="rId8">
            <a:alphaModFix/>
          </a:blip>
          <a:srcRect b="0" l="0" r="1661" t="0"/>
          <a:stretch/>
        </p:blipFill>
        <p:spPr>
          <a:xfrm>
            <a:off x="11201100" y="6993813"/>
            <a:ext cx="2522650" cy="17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55213" y="5207613"/>
            <a:ext cx="2522860" cy="178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178075" y="5207613"/>
            <a:ext cx="2545684" cy="178620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0"/>
          <p:cNvSpPr txBox="1"/>
          <p:nvPr/>
        </p:nvSpPr>
        <p:spPr>
          <a:xfrm>
            <a:off x="6225000" y="4047542"/>
            <a:ext cx="78534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В разработке аппаратной части КА используется более 40 единиц ИС</a:t>
            </a:r>
            <a:endParaRPr sz="5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"/>
          <p:cNvSpPr/>
          <p:nvPr/>
        </p:nvSpPr>
        <p:spPr>
          <a:xfrm>
            <a:off x="339050" y="8193000"/>
            <a:ext cx="9191700" cy="20385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1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1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11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5" name="Google Shape;275;p11"/>
          <p:cNvSpPr txBox="1"/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76" name="Google Shape;27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61975"/>
            <a:ext cx="15119352" cy="6007984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 txBox="1"/>
          <p:nvPr/>
        </p:nvSpPr>
        <p:spPr>
          <a:xfrm>
            <a:off x="709775" y="8667900"/>
            <a:ext cx="8272800" cy="12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-RU" sz="3500">
                <a:solidFill>
                  <a:srgbClr val="FFFFFF"/>
                </a:solidFill>
              </a:rPr>
              <a:t>207 млн рублей на 3 года, </a:t>
            </a:r>
            <a:br>
              <a:rPr b="1" lang="ru-RU" sz="3500">
                <a:solidFill>
                  <a:srgbClr val="FFFFFF"/>
                </a:solidFill>
              </a:rPr>
            </a:br>
            <a:r>
              <a:rPr b="1" lang="ru-RU" sz="3500">
                <a:solidFill>
                  <a:srgbClr val="FFFFFF"/>
                </a:solidFill>
              </a:rPr>
              <a:t>включая стоимость запуска</a:t>
            </a:r>
            <a:endParaRPr b="1" sz="3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"/>
          <p:cNvSpPr/>
          <p:nvPr/>
        </p:nvSpPr>
        <p:spPr>
          <a:xfrm>
            <a:off x="790575" y="2091000"/>
            <a:ext cx="13898700" cy="70941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3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7" name="Google Shape;287;p13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88" name="Google Shape;288;p13"/>
          <p:cNvSpPr txBox="1"/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Поиск Партнера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9" name="Google Shape;28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86177" y="4983430"/>
            <a:ext cx="2151149" cy="922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55103" y="6227300"/>
            <a:ext cx="2151150" cy="103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55101" y="7494331"/>
            <a:ext cx="2151152" cy="495552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3"/>
          <p:cNvSpPr txBox="1"/>
          <p:nvPr/>
        </p:nvSpPr>
        <p:spPr>
          <a:xfrm>
            <a:off x="1224400" y="2736875"/>
            <a:ext cx="9816300" cy="52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Char char="●"/>
            </a:pPr>
            <a:r>
              <a:rPr lang="ru-RU" sz="3100">
                <a:solidFill>
                  <a:schemeClr val="lt1"/>
                </a:solidFill>
              </a:rPr>
              <a:t>Представление проектного решения в крупных компаниях.</a:t>
            </a:r>
            <a:endParaRPr sz="3100">
              <a:solidFill>
                <a:schemeClr val="lt1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Char char="●"/>
            </a:pPr>
            <a:r>
              <a:rPr lang="ru-RU" sz="3100">
                <a:solidFill>
                  <a:schemeClr val="lt1"/>
                </a:solidFill>
              </a:rPr>
              <a:t>Представление проектного решения в РОИВы (сельхоз, экомониторинг, лесной надзор).</a:t>
            </a:r>
            <a:endParaRPr sz="3100">
              <a:solidFill>
                <a:schemeClr val="lt1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Char char="●"/>
            </a:pPr>
            <a:r>
              <a:rPr lang="ru-RU" sz="3100">
                <a:solidFill>
                  <a:schemeClr val="lt1"/>
                </a:solidFill>
              </a:rPr>
              <a:t>Консультации по актуальным программам для финансирования проекта.</a:t>
            </a:r>
            <a:endParaRPr sz="3100">
              <a:solidFill>
                <a:schemeClr val="lt1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Char char="●"/>
            </a:pPr>
            <a:r>
              <a:rPr lang="ru-RU" sz="3100">
                <a:solidFill>
                  <a:schemeClr val="lt1"/>
                </a:solidFill>
              </a:rPr>
              <a:t>Консультации по экспортному продвижению. </a:t>
            </a:r>
            <a:endParaRPr sz="3100">
              <a:solidFill>
                <a:schemeClr val="lt1"/>
              </a:solidFill>
            </a:endParaRPr>
          </a:p>
          <a:p>
            <a:pPr indent="-488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Char char="●"/>
            </a:pPr>
            <a:r>
              <a:rPr lang="ru-RU" sz="3100">
                <a:solidFill>
                  <a:schemeClr val="lt1"/>
                </a:solidFill>
              </a:rPr>
              <a:t>Информационная поддержка.</a:t>
            </a:r>
            <a:r>
              <a:rPr lang="ru-RU" sz="4100">
                <a:solidFill>
                  <a:schemeClr val="lt1"/>
                </a:solidFill>
              </a:rPr>
              <a:t> </a:t>
            </a:r>
            <a:endParaRPr sz="4100">
              <a:solidFill>
                <a:schemeClr val="lt1"/>
              </a:solidFill>
            </a:endParaRPr>
          </a:p>
        </p:txBody>
      </p:sp>
      <p:pic>
        <p:nvPicPr>
          <p:cNvPr id="294" name="Google Shape;294;p13"/>
          <p:cNvPicPr preferRelativeResize="0"/>
          <p:nvPr/>
        </p:nvPicPr>
        <p:blipFill rotWithShape="1">
          <a:blip r:embed="rId8">
            <a:alphaModFix/>
          </a:blip>
          <a:srcRect b="0" l="6378" r="6483" t="0"/>
          <a:stretch/>
        </p:blipFill>
        <p:spPr>
          <a:xfrm>
            <a:off x="11786175" y="2916030"/>
            <a:ext cx="2151151" cy="182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4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2" name="Google Shape;302;p14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03" name="Google Shape;303;p14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04" name="Google Shape;3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4"/>
          <p:cNvPicPr preferRelativeResize="0"/>
          <p:nvPr/>
        </p:nvPicPr>
        <p:blipFill rotWithShape="1">
          <a:blip r:embed="rId5">
            <a:alphaModFix amt="48000"/>
          </a:blip>
          <a:srcRect b="34924" l="12509" r="19245" t="15044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4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4"/>
          <p:cNvSpPr txBox="1"/>
          <p:nvPr>
            <p:ph idx="4294967295" type="body"/>
          </p:nvPr>
        </p:nvSpPr>
        <p:spPr>
          <a:xfrm>
            <a:off x="2889353" y="78346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900"/>
              <a:t>CEO, CMO, разработка интерфейсов</a:t>
            </a:r>
            <a:endParaRPr b="1" sz="1900"/>
          </a:p>
          <a:p>
            <a:pPr indent="0" lvl="0" marL="127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900"/>
          </a:p>
        </p:txBody>
      </p:sp>
      <p:pic>
        <p:nvPicPr>
          <p:cNvPr id="308" name="Google Shape;308;p14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436" r="436" t="0"/>
          <a:stretch/>
        </p:blipFill>
        <p:spPr>
          <a:xfrm>
            <a:off x="2944850" y="3875175"/>
            <a:ext cx="2998500" cy="3000899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9" name="Google Shape;309;p14"/>
          <p:cNvSpPr txBox="1"/>
          <p:nvPr>
            <p:ph idx="4294967295" type="body"/>
          </p:nvPr>
        </p:nvSpPr>
        <p:spPr>
          <a:xfrm>
            <a:off x="2889353" y="72298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ru-RU" sz="2400"/>
              <a:t>Павел Перегудов</a:t>
            </a:r>
            <a:endParaRPr b="1" sz="2400"/>
          </a:p>
        </p:txBody>
      </p:sp>
      <p:sp>
        <p:nvSpPr>
          <p:cNvPr id="310" name="Google Shape;310;p14"/>
          <p:cNvSpPr txBox="1"/>
          <p:nvPr>
            <p:ph idx="4294967295" type="body"/>
          </p:nvPr>
        </p:nvSpPr>
        <p:spPr>
          <a:xfrm>
            <a:off x="6404503" y="78346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Изобретатель, дата-сайнтист, программист, аспирант ИТМО в сфере ИИ</a:t>
            </a:r>
            <a:endParaRPr sz="1900"/>
          </a:p>
        </p:txBody>
      </p:sp>
      <p:pic>
        <p:nvPicPr>
          <p:cNvPr id="311" name="Google Shape;311;p14"/>
          <p:cNvPicPr preferRelativeResize="0"/>
          <p:nvPr>
            <p:ph idx="3" type="pic"/>
          </p:nvPr>
        </p:nvPicPr>
        <p:blipFill rotWithShape="1">
          <a:blip r:embed="rId7">
            <a:alphaModFix/>
          </a:blip>
          <a:srcRect b="159" l="0" r="0" t="159"/>
          <a:stretch/>
        </p:blipFill>
        <p:spPr>
          <a:xfrm>
            <a:off x="6460000" y="3875175"/>
            <a:ext cx="2998500" cy="30009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2" name="Google Shape;312;p14"/>
          <p:cNvSpPr txBox="1"/>
          <p:nvPr>
            <p:ph idx="4294967295" type="body"/>
          </p:nvPr>
        </p:nvSpPr>
        <p:spPr>
          <a:xfrm>
            <a:off x="6404503" y="72298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ru-RU" sz="2400"/>
              <a:t>Родион Юрьев</a:t>
            </a:r>
            <a:endParaRPr b="1" sz="2400"/>
          </a:p>
        </p:txBody>
      </p:sp>
      <p:sp>
        <p:nvSpPr>
          <p:cNvPr id="313" name="Google Shape;313;p14"/>
          <p:cNvSpPr txBox="1"/>
          <p:nvPr>
            <p:ph idx="4294967295" type="body"/>
          </p:nvPr>
        </p:nvSpPr>
        <p:spPr>
          <a:xfrm>
            <a:off x="9919653" y="78071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Инженер-конструктор, разработчик платформы "Синергия"</a:t>
            </a:r>
            <a:endParaRPr b="1" sz="19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к.т.н.</a:t>
            </a:r>
            <a:endParaRPr b="1" sz="1900"/>
          </a:p>
        </p:txBody>
      </p:sp>
      <p:pic>
        <p:nvPicPr>
          <p:cNvPr id="314" name="Google Shape;314;p14"/>
          <p:cNvPicPr preferRelativeResize="0"/>
          <p:nvPr>
            <p:ph idx="4" type="pic"/>
          </p:nvPr>
        </p:nvPicPr>
        <p:blipFill rotWithShape="1">
          <a:blip r:embed="rId8">
            <a:alphaModFix/>
          </a:blip>
          <a:srcRect b="3148" l="0" r="0" t="3148"/>
          <a:stretch/>
        </p:blipFill>
        <p:spPr>
          <a:xfrm>
            <a:off x="9975150" y="3847650"/>
            <a:ext cx="2998500" cy="30009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5" name="Google Shape;315;p14"/>
          <p:cNvSpPr txBox="1"/>
          <p:nvPr>
            <p:ph idx="4294967295" type="body"/>
          </p:nvPr>
        </p:nvSpPr>
        <p:spPr>
          <a:xfrm>
            <a:off x="9919653" y="72023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ru-RU" sz="2400"/>
              <a:t>Денис Малыгин</a:t>
            </a:r>
            <a:endParaRPr b="1" sz="2400"/>
          </a:p>
        </p:txBody>
      </p:sp>
      <p:sp>
        <p:nvSpPr>
          <p:cNvPr id="316" name="Google Shape;316;p14"/>
          <p:cNvSpPr txBox="1"/>
          <p:nvPr/>
        </p:nvSpPr>
        <p:spPr>
          <a:xfrm>
            <a:off x="1226325" y="2371650"/>
            <a:ext cx="13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Команда проекта реализовала несколько проектов с применением технологий машинного обучения. Серийные предприниматели, резиденты Сколково.</a:t>
            </a:r>
            <a:endParaRPr sz="3100"/>
          </a:p>
        </p:txBody>
      </p:sp>
      <p:pic>
        <p:nvPicPr>
          <p:cNvPr id="317" name="Google Shape;31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2975" y="9208225"/>
            <a:ext cx="7225876" cy="872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g13cde0b677f_1_12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9" y="2391854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13cde0b677f_1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g13cde0b677f_1_1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5" name="Google Shape;325;g13cde0b677f_1_12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26" name="Google Shape;326;g13cde0b677f_1_12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27" name="Google Shape;327;g13cde0b677f_1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13cde0b677f_1_12"/>
          <p:cNvPicPr preferRelativeResize="0"/>
          <p:nvPr/>
        </p:nvPicPr>
        <p:blipFill rotWithShape="1">
          <a:blip r:embed="rId5">
            <a:alphaModFix amt="48000"/>
          </a:blip>
          <a:srcRect b="34925" l="12509" r="19245" t="15044"/>
          <a:stretch/>
        </p:blipFill>
        <p:spPr>
          <a:xfrm>
            <a:off x="2051827" y="472949"/>
            <a:ext cx="13331952" cy="10218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13cde0b677f_1_12"/>
          <p:cNvSpPr/>
          <p:nvPr/>
        </p:nvSpPr>
        <p:spPr>
          <a:xfrm>
            <a:off x="942975" y="2243400"/>
            <a:ext cx="13898700" cy="8346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13cde0b677f_1_12"/>
          <p:cNvSpPr txBox="1"/>
          <p:nvPr/>
        </p:nvSpPr>
        <p:spPr>
          <a:xfrm>
            <a:off x="1226325" y="2371650"/>
            <a:ext cx="1333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Проекты с применением Ai в различных сферах, выполненные командой </a:t>
            </a:r>
            <a:endParaRPr sz="3100"/>
          </a:p>
        </p:txBody>
      </p:sp>
      <p:pic>
        <p:nvPicPr>
          <p:cNvPr id="331" name="Google Shape;331;g13cde0b677f_1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479927"/>
            <a:ext cx="15119350" cy="457714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13cde0b677f_1_12"/>
          <p:cNvSpPr/>
          <p:nvPr/>
        </p:nvSpPr>
        <p:spPr>
          <a:xfrm>
            <a:off x="564625" y="9468700"/>
            <a:ext cx="7063200" cy="10467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13cde0b677f_1_12"/>
          <p:cNvSpPr txBox="1"/>
          <p:nvPr>
            <p:ph idx="4294967295" type="body"/>
          </p:nvPr>
        </p:nvSpPr>
        <p:spPr>
          <a:xfrm>
            <a:off x="458400" y="8309200"/>
            <a:ext cx="47871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Определение состояния подшипников.</a:t>
            </a:r>
            <a:endParaRPr b="1" sz="1900"/>
          </a:p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Вибодиагностика</a:t>
            </a:r>
            <a:endParaRPr b="1" sz="1900"/>
          </a:p>
        </p:txBody>
      </p:sp>
      <p:sp>
        <p:nvSpPr>
          <p:cNvPr id="334" name="Google Shape;334;g13cde0b677f_1_12"/>
          <p:cNvSpPr txBox="1"/>
          <p:nvPr>
            <p:ph idx="4294967295" type="body"/>
          </p:nvPr>
        </p:nvSpPr>
        <p:spPr>
          <a:xfrm>
            <a:off x="5498775" y="8309200"/>
            <a:ext cx="47871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Выявление дефектов ЖД рельсов.</a:t>
            </a:r>
            <a:endParaRPr b="1" sz="1900"/>
          </a:p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УЗ диагностика</a:t>
            </a:r>
            <a:endParaRPr b="1" sz="1900"/>
          </a:p>
        </p:txBody>
      </p:sp>
      <p:sp>
        <p:nvSpPr>
          <p:cNvPr id="335" name="Google Shape;335;g13cde0b677f_1_12"/>
          <p:cNvSpPr txBox="1"/>
          <p:nvPr>
            <p:ph idx="4294967295" type="body"/>
          </p:nvPr>
        </p:nvSpPr>
        <p:spPr>
          <a:xfrm>
            <a:off x="10006875" y="8309188"/>
            <a:ext cx="47871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Обнаружение незаконной вырубки.</a:t>
            </a:r>
            <a:endParaRPr b="1" sz="1900"/>
          </a:p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ru-RU" sz="1900"/>
              <a:t>Спутниковые снимки</a:t>
            </a:r>
            <a:endParaRPr b="1" sz="1900"/>
          </a:p>
        </p:txBody>
      </p:sp>
      <p:sp>
        <p:nvSpPr>
          <p:cNvPr id="336" name="Google Shape;336;g13cde0b677f_1_12"/>
          <p:cNvSpPr txBox="1"/>
          <p:nvPr/>
        </p:nvSpPr>
        <p:spPr>
          <a:xfrm>
            <a:off x="1095375" y="9468700"/>
            <a:ext cx="6797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Участие в разработке компонентов спутников более 10 миссий</a:t>
            </a:r>
            <a:endParaRPr sz="3100"/>
          </a:p>
        </p:txBody>
      </p:sp>
      <p:pic>
        <p:nvPicPr>
          <p:cNvPr id="337" name="Google Shape;337;g13cde0b677f_1_12"/>
          <p:cNvPicPr preferRelativeResize="0"/>
          <p:nvPr/>
        </p:nvPicPr>
        <p:blipFill rotWithShape="1">
          <a:blip r:embed="rId7">
            <a:alphaModFix/>
          </a:blip>
          <a:srcRect b="5714" l="12157" r="18131" t="9633"/>
          <a:stretch/>
        </p:blipFill>
        <p:spPr>
          <a:xfrm>
            <a:off x="7643951" y="9468700"/>
            <a:ext cx="1163004" cy="10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g13cde0b677f_1_56"/>
          <p:cNvPicPr preferRelativeResize="0"/>
          <p:nvPr/>
        </p:nvPicPr>
        <p:blipFill rotWithShape="1">
          <a:blip r:embed="rId3">
            <a:alphaModFix amt="5000"/>
          </a:blip>
          <a:srcRect b="0" l="0" r="0" t="0"/>
          <a:stretch/>
        </p:blipFill>
        <p:spPr>
          <a:xfrm rot="10800000">
            <a:off x="5406189" y="2391854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13cde0b677f_1_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Google Shape;344;g13cde0b677f_1_5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cap="flat" cmpd="sng" w="9525">
            <a:solidFill>
              <a:srgbClr val="D2CC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5" name="Google Shape;345;g13cde0b677f_1_56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46" name="Google Shape;346;g13cde0b677f_1_56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b="0" lang="ru-RU" sz="3500">
                <a:latin typeface="Arial Black"/>
                <a:ea typeface="Arial Black"/>
                <a:cs typeface="Arial Black"/>
                <a:sym typeface="Arial Black"/>
              </a:rPr>
              <a:t>Маркетинговые мероприятия</a:t>
            </a:r>
            <a:endParaRPr b="0"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47" name="Google Shape;347;g13cde0b677f_1_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g13cde0b677f_1_56"/>
          <p:cNvPicPr preferRelativeResize="0"/>
          <p:nvPr/>
        </p:nvPicPr>
        <p:blipFill rotWithShape="1">
          <a:blip r:embed="rId5">
            <a:alphaModFix amt="48000"/>
          </a:blip>
          <a:srcRect b="34925" l="12509" r="19245" t="15044"/>
          <a:stretch/>
        </p:blipFill>
        <p:spPr>
          <a:xfrm>
            <a:off x="2051827" y="472949"/>
            <a:ext cx="13331952" cy="1021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13cde0b677f_1_56"/>
          <p:cNvPicPr preferRelativeResize="0"/>
          <p:nvPr/>
        </p:nvPicPr>
        <p:blipFill rotWithShape="1">
          <a:blip r:embed="rId6">
            <a:alphaModFix/>
          </a:blip>
          <a:srcRect b="0" l="0" r="32673" t="0"/>
          <a:stretch/>
        </p:blipFill>
        <p:spPr>
          <a:xfrm>
            <a:off x="271575" y="1951600"/>
            <a:ext cx="8304299" cy="485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13cde0b677f_1_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59425" y="1952950"/>
            <a:ext cx="5617775" cy="3306158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13cde0b677f_1_56"/>
          <p:cNvSpPr/>
          <p:nvPr/>
        </p:nvSpPr>
        <p:spPr>
          <a:xfrm>
            <a:off x="3480150" y="7273538"/>
            <a:ext cx="8431800" cy="8346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13cde0b677f_1_56"/>
          <p:cNvSpPr txBox="1"/>
          <p:nvPr/>
        </p:nvSpPr>
        <p:spPr>
          <a:xfrm>
            <a:off x="3588450" y="7383038"/>
            <a:ext cx="821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Документальный фильм о нашем проекте</a:t>
            </a:r>
            <a:endParaRPr sz="3100"/>
          </a:p>
        </p:txBody>
      </p:sp>
      <p:sp>
        <p:nvSpPr>
          <p:cNvPr id="353" name="Google Shape;353;g13cde0b677f_1_56"/>
          <p:cNvSpPr/>
          <p:nvPr/>
        </p:nvSpPr>
        <p:spPr>
          <a:xfrm>
            <a:off x="9059425" y="5525725"/>
            <a:ext cx="5617800" cy="1366200"/>
          </a:xfrm>
          <a:prstGeom prst="roundRect">
            <a:avLst>
              <a:gd fmla="val 9904" name="adj"/>
            </a:avLst>
          </a:prstGeom>
          <a:solidFill>
            <a:srgbClr val="585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13cde0b677f_1_56"/>
          <p:cNvSpPr txBox="1"/>
          <p:nvPr/>
        </p:nvSpPr>
        <p:spPr>
          <a:xfrm>
            <a:off x="9423575" y="5666763"/>
            <a:ext cx="506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FFFF"/>
                </a:solidFill>
              </a:rPr>
              <a:t>Выпуск в обращение NFT генеративной коллекции</a:t>
            </a:r>
            <a:endParaRPr sz="3100"/>
          </a:p>
        </p:txBody>
      </p:sp>
      <p:pic>
        <p:nvPicPr>
          <p:cNvPr id="355" name="Google Shape;355;g13cde0b677f_1_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1575" y="7060300"/>
            <a:ext cx="2933475" cy="227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13cde0b677f_1_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911954" y="7006125"/>
            <a:ext cx="2684193" cy="330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5"/>
          <p:cNvSpPr txBox="1"/>
          <p:nvPr>
            <p:ph idx="12" type="sldNum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62" name="Google Shape;362;p15"/>
          <p:cNvSpPr txBox="1"/>
          <p:nvPr>
            <p:ph idx="4294967295" type="title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b="1" lang="ru-RU"/>
              <a:t>Контакты</a:t>
            </a:r>
            <a:endParaRPr/>
          </a:p>
        </p:txBody>
      </p:sp>
      <p:sp>
        <p:nvSpPr>
          <p:cNvPr id="363" name="Google Shape;363;p15"/>
          <p:cNvSpPr txBox="1"/>
          <p:nvPr>
            <p:ph idx="4294967295" type="ctrTitle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0" i="0" lang="ru-RU" sz="5700" u="none" cap="none" strike="noStrik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b="0" i="0" sz="8500" u="none" cap="none" strike="noStrik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4" name="Google Shape;364;p15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600" u="none" cap="none" strike="noStrik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b="0" i="0" sz="2600" u="none" cap="none" strike="noStrik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365" name="Google Shape;365;p15"/>
          <p:cNvGraphicFramePr/>
          <p:nvPr/>
        </p:nvGraphicFramePr>
        <p:xfrm>
          <a:off x="790575" y="68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{F25B883F-5335-4F1F-90AB-9F5ABF0B52F3}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indent="-190500" lvl="0" marL="190500" marR="0" rtl="0" algn="l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1" lang="ru-RU" sz="1500" u="none" cap="none" strike="noStrike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neurosat.space</a:t>
                      </a: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 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190500" lvl="0" marL="190500" marR="0" rtl="0" algn="l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ru-RU" sz="1500" u="none" cap="none" strike="noStrike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+7 (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921</a:t>
                      </a: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) 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959</a:t>
                      </a: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44</a:t>
                      </a: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69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190500" lvl="0" marL="190500" marR="0" rtl="0" algn="l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ru-RU" sz="1500" u="none" cap="none" strike="noStrike">
                          <a:solidFill>
                            <a:schemeClr val="dk1"/>
                          </a:solidFill>
                        </a:rPr>
                        <a:t>email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p</a:t>
                      </a:r>
                      <a:r>
                        <a:rPr lang="ru-RU" sz="2300" u="none" cap="none" strike="noStrike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neurosat.space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66" name="Google Shape;36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6233" y="9034060"/>
            <a:ext cx="852675" cy="85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4975" y="4169575"/>
            <a:ext cx="6804499" cy="502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5"/>
          <p:cNvPicPr preferRelativeResize="0"/>
          <p:nvPr/>
        </p:nvPicPr>
        <p:blipFill rotWithShape="1">
          <a:blip r:embed="rId6">
            <a:alphaModFix/>
          </a:blip>
          <a:srcRect b="0" l="0" r="68808" t="0"/>
          <a:stretch/>
        </p:blipFill>
        <p:spPr>
          <a:xfrm>
            <a:off x="790574" y="9112240"/>
            <a:ext cx="741150" cy="6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