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65" r:id="rId5"/>
    <p:sldId id="258" r:id="rId6"/>
    <p:sldId id="259" r:id="rId7"/>
    <p:sldId id="261" r:id="rId8"/>
    <p:sldId id="269" r:id="rId9"/>
    <p:sldId id="270" r:id="rId10"/>
    <p:sldId id="264" r:id="rId11"/>
    <p:sldId id="271" r:id="rId12"/>
    <p:sldId id="267" r:id="rId13"/>
  </p:sldIdLst>
  <p:sldSz cx="12192000" cy="6858000"/>
  <p:notesSz cx="6858000" cy="9144000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15">
          <p15:clr>
            <a:srgbClr val="A4A3A4"/>
          </p15:clr>
        </p15:guide>
        <p15:guide id="3" orient="horz" pos="15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99CCFF"/>
    <a:srgbClr val="9933FF"/>
    <a:srgbClr val="FFC000"/>
    <a:srgbClr val="B5D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1270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rgbClr val="FFFFFF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437"/>
      </p:cViewPr>
      <p:guideLst>
        <p:guide orient="horz" pos="2160"/>
        <p:guide pos="415"/>
        <p:guide orient="horz" pos="15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5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383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34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144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Текст 2"/>
          <p:cNvSpPr txBox="1"/>
          <p:nvPr/>
        </p:nvSpPr>
        <p:spPr>
          <a:xfrm>
            <a:off x="498318" y="1526966"/>
            <a:ext cx="9290344" cy="154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НАЗВАНИЕ  РАЗДЕЛА</a:t>
            </a:r>
          </a:p>
        </p:txBody>
      </p:sp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5" name="Текст 2"/>
          <p:cNvSpPr txBox="1"/>
          <p:nvPr/>
        </p:nvSpPr>
        <p:spPr>
          <a:xfrm>
            <a:off x="540509" y="836534"/>
            <a:ext cx="6518934" cy="70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pic>
        <p:nvPicPr>
          <p:cNvPr id="106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7" name="Таблица 3"/>
          <p:cNvGraphicFramePr/>
          <p:nvPr/>
        </p:nvGraphicFramePr>
        <p:xfrm>
          <a:off x="623887" y="1633920"/>
          <a:ext cx="10712586" cy="43896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785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0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08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9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13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11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12" name="4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4</a:t>
              </a:r>
            </a:p>
          </p:txBody>
        </p:sp>
      </p:grpSp>
      <p:grpSp>
        <p:nvGrpSpPr>
          <p:cNvPr id="116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14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15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2022-11-09 02.38.22.jpg" descr="2022-11-09 02.38.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067" y="-3"/>
            <a:ext cx="4880971" cy="685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Текст 2"/>
          <p:cNvSpPr txBox="1"/>
          <p:nvPr/>
        </p:nvSpPr>
        <p:spPr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127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28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29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0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34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32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3" name="7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7</a:t>
              </a:r>
            </a:p>
          </p:txBody>
        </p:sp>
      </p:grpSp>
      <p:grpSp>
        <p:nvGrpSpPr>
          <p:cNvPr id="137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35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36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38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13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8F00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70"/>
              </a:lnSpc>
            </a:pPr>
            <a:fld id="{81D60167-4931-47E6-BA6A-407CBD079E47}" type="slidenum">
              <a:rPr spc="-5" dirty="0"/>
              <a:pPr marL="38100">
                <a:lnSpc>
                  <a:spcPts val="1270"/>
                </a:lnSpc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58875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  <p:sldLayoutId id="2147483657" r:id="rId4"/>
    <p:sldLayoutId id="2147483658" r:id="rId5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7"/>
          <p:cNvSpPr/>
          <p:nvPr/>
        </p:nvSpPr>
        <p:spPr>
          <a:xfrm>
            <a:off x="6102320" y="2345381"/>
            <a:ext cx="6122342" cy="4529333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49" name="Прямоугольник 10"/>
          <p:cNvSpPr/>
          <p:nvPr/>
        </p:nvSpPr>
        <p:spPr>
          <a:xfrm>
            <a:off x="6103137" y="-2"/>
            <a:ext cx="6121526" cy="2345384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8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50" name="Прямоугольник 13"/>
          <p:cNvSpPr/>
          <p:nvPr/>
        </p:nvSpPr>
        <p:spPr>
          <a:xfrm>
            <a:off x="6101107" y="5359336"/>
            <a:ext cx="6121528" cy="1514425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dirty="0"/>
          </a:p>
        </p:txBody>
      </p:sp>
      <p:sp>
        <p:nvSpPr>
          <p:cNvPr id="151" name="Текст 2"/>
          <p:cNvSpPr txBox="1"/>
          <p:nvPr/>
        </p:nvSpPr>
        <p:spPr>
          <a:xfrm>
            <a:off x="589159" y="1230069"/>
            <a:ext cx="5245384" cy="4529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altLang="ko-KR" sz="2800" dirty="0">
                <a:latin typeface="+mj-lt"/>
                <a:cs typeface="Arial" panose="020B0604020202020204" pitchFamily="34" charset="0"/>
              </a:rPr>
              <a:t>Создание набора для микробиологических исследований для использования стоматологом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b="1" dirty="0"/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000" dirty="0">
                <a:latin typeface="Gilroy-Light"/>
                <a:ea typeface="Gilroy-ExtraBold"/>
                <a:cs typeface="Gilroy-ExtraBold"/>
                <a:sym typeface="Gilroy-Light"/>
              </a:rPr>
              <a:t>ТРЕК: </a:t>
            </a:r>
            <a:r>
              <a:rPr lang="ru-RU" sz="2000" dirty="0">
                <a:solidFill>
                  <a:schemeClr val="tx1"/>
                </a:solidFill>
                <a:latin typeface="Gilroy-Light"/>
                <a:ea typeface="Gilroy-ExtraBold"/>
                <a:cs typeface="Gilroy-ExtraBold"/>
                <a:sym typeface="Gilroy-Light"/>
              </a:rPr>
              <a:t>Смалюк А.А., </a:t>
            </a:r>
            <a:r>
              <a:rPr lang="ru-RU" sz="2000" dirty="0" err="1">
                <a:solidFill>
                  <a:schemeClr val="tx1"/>
                </a:solidFill>
                <a:latin typeface="Gilroy-Light"/>
                <a:ea typeface="Gilroy-ExtraBold"/>
                <a:cs typeface="Gilroy-ExtraBold"/>
                <a:sym typeface="Gilroy-Light"/>
              </a:rPr>
              <a:t>Садыхов</a:t>
            </a:r>
            <a:r>
              <a:rPr lang="ru-RU" sz="2000" dirty="0">
                <a:solidFill>
                  <a:schemeClr val="tx1"/>
                </a:solidFill>
                <a:latin typeface="Gilroy-Light"/>
                <a:ea typeface="Gilroy-ExtraBold"/>
                <a:cs typeface="Gilroy-ExtraBold"/>
                <a:sym typeface="Gilroy-Light"/>
              </a:rPr>
              <a:t> С.Р.</a:t>
            </a:r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000" dirty="0">
                <a:latin typeface="Gilroy-Light"/>
                <a:ea typeface="Gilroy-ExtraBold"/>
                <a:cs typeface="Gilroy-ExtraBold"/>
                <a:sym typeface="Gilroy-Light"/>
              </a:rPr>
              <a:t>ГРУППА: </a:t>
            </a:r>
            <a:r>
              <a:rPr lang="ru-RU" sz="2000" dirty="0">
                <a:solidFill>
                  <a:schemeClr val="tx1"/>
                </a:solidFill>
                <a:latin typeface="Gilroy-Light"/>
                <a:ea typeface="Gilroy-ExtraBold"/>
                <a:cs typeface="Gilroy-ExtraBold"/>
                <a:sym typeface="Gilroy-Light"/>
              </a:rPr>
              <a:t>4441</a:t>
            </a:r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000" dirty="0">
                <a:solidFill>
                  <a:schemeClr val="tx1"/>
                </a:solidFill>
                <a:latin typeface="Gilroy-Light"/>
                <a:ea typeface="Gilroy-ExtraBold"/>
                <a:cs typeface="Gilroy-ExtraBold"/>
                <a:sym typeface="Gilroy-Light"/>
              </a:rPr>
              <a:t> </a:t>
            </a:r>
            <a:r>
              <a:rPr lang="ru-RU" sz="2000" dirty="0"/>
              <a:t>РУКОВОДИТЕЛЬ: </a:t>
            </a:r>
            <a:r>
              <a:rPr lang="ru-RU" sz="2000" dirty="0">
                <a:solidFill>
                  <a:schemeClr val="tx1"/>
                </a:solidFill>
              </a:rPr>
              <a:t>НИКИТИНА Н.Н.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52" name="Прямоугольник 9"/>
          <p:cNvSpPr/>
          <p:nvPr/>
        </p:nvSpPr>
        <p:spPr>
          <a:xfrm>
            <a:off x="8818529" y="-2"/>
            <a:ext cx="3406131" cy="427494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pic>
        <p:nvPicPr>
          <p:cNvPr id="153" name="Рисунок 22" descr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729" y="-9876106"/>
            <a:ext cx="4128544" cy="58061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Квадрат">
            <a:extLst>
              <a:ext uri="{FF2B5EF4-FFF2-40B4-BE49-F238E27FC236}">
                <a16:creationId xmlns:a16="http://schemas.microsoft.com/office/drawing/2014/main" id="{515364BE-F6DA-2843-A7EF-F9EDF64F5C32}"/>
              </a:ext>
            </a:extLst>
          </p:cNvPr>
          <p:cNvSpPr/>
          <p:nvPr/>
        </p:nvSpPr>
        <p:spPr>
          <a:xfrm>
            <a:off x="8818526" y="2349045"/>
            <a:ext cx="3404109" cy="4529333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 dirty="0"/>
          </a:p>
        </p:txBody>
      </p:sp>
      <p:pic>
        <p:nvPicPr>
          <p:cNvPr id="3" name="Рисунок 2" descr="Изображение выглядит как небо, человек, оранжевый, проигрыватель&#10;&#10;Автоматически созданное описание">
            <a:extLst>
              <a:ext uri="{FF2B5EF4-FFF2-40B4-BE49-F238E27FC236}">
                <a16:creationId xmlns:a16="http://schemas.microsoft.com/office/drawing/2014/main" id="{BC7FF919-0348-EE46-A018-E2296DB41A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60" b="6860"/>
          <a:stretch/>
        </p:blipFill>
        <p:spPr>
          <a:xfrm>
            <a:off x="8818526" y="2349916"/>
            <a:ext cx="3406182" cy="451628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54E817-36BD-2103-7561-D27F5D8F11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902" y="123825"/>
            <a:ext cx="2678848" cy="204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474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-1711524" y="306680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ctr">
              <a:buClr>
                <a:srgbClr val="000000"/>
              </a:buClr>
              <a:buSzPct val="25000"/>
              <a:buFont typeface="Georgia" panose="02040502050405020303"/>
              <a:buNone/>
              <a:defRPr/>
            </a:pPr>
            <a:r>
              <a:rPr lang="en-US" sz="1600" b="1" dirty="0" err="1">
                <a:latin typeface="Georgia" panose="02040502050405020303"/>
                <a:sym typeface="Georgia" panose="02040502050405020303"/>
              </a:rPr>
              <a:t>План</a:t>
            </a:r>
            <a:r>
              <a:rPr lang="en-US" sz="1600" b="1" dirty="0">
                <a:latin typeface="Georgia" panose="02040502050405020303"/>
                <a:sym typeface="Georgia" panose="02040502050405020303"/>
              </a:rPr>
              <a:t> </a:t>
            </a:r>
            <a:r>
              <a:rPr lang="en-US" sz="1600" b="1" dirty="0" err="1">
                <a:latin typeface="Georgia" panose="02040502050405020303"/>
                <a:sym typeface="Georgia" panose="02040502050405020303"/>
              </a:rPr>
              <a:t>реализации</a:t>
            </a:r>
            <a:r>
              <a:rPr lang="en-US" sz="1600" b="1" dirty="0">
                <a:latin typeface="Georgia" panose="02040502050405020303"/>
                <a:sym typeface="Georgia" panose="02040502050405020303"/>
              </a:rPr>
              <a:t> </a:t>
            </a:r>
            <a:r>
              <a:rPr lang="en-US" sz="1600" b="1" dirty="0" err="1">
                <a:latin typeface="Georgia" panose="02040502050405020303"/>
                <a:sym typeface="Georgia" panose="02040502050405020303"/>
              </a:rPr>
              <a:t>проекта</a:t>
            </a:r>
            <a:endParaRPr lang="ru-RU" sz="8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21FF62E7-FC14-63FA-D2C4-4AD458155A21}"/>
              </a:ext>
            </a:extLst>
          </p:cNvPr>
          <p:cNvSpPr txBox="1"/>
          <p:nvPr/>
        </p:nvSpPr>
        <p:spPr>
          <a:xfrm>
            <a:off x="264351" y="986451"/>
            <a:ext cx="8551403" cy="4801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Ключевая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техническая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задача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разработать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набор для специфики работы стоматолога, учитывая все нюансы процесса забора материала в ротовой полости.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Ресурсы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проекта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1.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Финансовые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ресурсы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средства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гранта</a:t>
            </a:r>
            <a:endParaRPr lang="en-US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2.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Человеческие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ресурсы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  <a:r>
              <a:rPr lang="ru-RU" alt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врачи-стоматологи,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химики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биотехнолог</a:t>
            </a:r>
            <a:r>
              <a:rPr lang="ru-RU" alt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и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специалисты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маркетингу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и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продажам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3.Материальные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ресурсы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лабораторное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оборудование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стоматологические инструменты, дополнительные инструменты из микробиологической лаборатории.</a:t>
            </a:r>
            <a:endParaRPr lang="en-US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4.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Информационные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ресурсы</a:t>
            </a:r>
            <a:endParaRPr lang="en-US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5.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Партнер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НовГУ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endParaRPr lang="ru-RU" b="1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Затраты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реализацию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проекта</a:t>
            </a:r>
            <a:r>
              <a:rPr lang="en-US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Исследования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и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разработка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20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тыс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руб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Аренда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помещения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alt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15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тыс</a:t>
            </a:r>
            <a:r>
              <a:rPr lang="en-US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в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месяц</a:t>
            </a:r>
            <a:endParaRPr lang="en-US" dirty="0">
              <a:latin typeface="Times New Roman" panose="02020603050405020304"/>
              <a:sym typeface="Georgia" panose="02040502050405020303"/>
            </a:endParaRP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sym typeface="Georgia" panose="02040502050405020303"/>
              </a:rPr>
              <a:t>-</a:t>
            </a:r>
            <a:r>
              <a:rPr lang="ru-RU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Закупка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ru-RU" dirty="0">
                <a:latin typeface="Times New Roman" panose="02020603050405020304"/>
                <a:sym typeface="Georgia" panose="02040502050405020303"/>
              </a:rPr>
              <a:t> инструментов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: </a:t>
            </a:r>
            <a:r>
              <a:rPr lang="ru-RU" dirty="0">
                <a:latin typeface="Times New Roman" panose="02020603050405020304"/>
                <a:sym typeface="Georgia" panose="02040502050405020303"/>
              </a:rPr>
              <a:t>20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тыс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руб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.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sym typeface="Georgia" panose="02040502050405020303"/>
              </a:rPr>
              <a:t>-</a:t>
            </a:r>
            <a:r>
              <a:rPr lang="ru-RU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Трудовые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ресурсы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:  300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тыс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руб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.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dirty="0">
                <a:latin typeface="Times New Roman" panose="02020603050405020304"/>
                <a:sym typeface="Georgia" panose="02040502050405020303"/>
              </a:rPr>
              <a:t>-</a:t>
            </a:r>
            <a:r>
              <a:rPr lang="ru-RU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Маркетинг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и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продвижение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: 2</a:t>
            </a:r>
            <a:r>
              <a:rPr lang="ru-RU" altLang="en-US" dirty="0">
                <a:latin typeface="Times New Roman" panose="02020603050405020304"/>
                <a:sym typeface="Georgia" panose="02040502050405020303"/>
              </a:rPr>
              <a:t>50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тыс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 </a:t>
            </a:r>
            <a:r>
              <a:rPr lang="en-US" dirty="0" err="1">
                <a:latin typeface="Times New Roman" panose="02020603050405020304"/>
                <a:sym typeface="Georgia" panose="02040502050405020303"/>
              </a:rPr>
              <a:t>руб</a:t>
            </a:r>
            <a:r>
              <a:rPr lang="en-US" dirty="0">
                <a:latin typeface="Times New Roman" panose="02020603050405020304"/>
                <a:sym typeface="Georgia" panose="02040502050405020303"/>
              </a:rPr>
              <a:t>.</a:t>
            </a:r>
          </a:p>
        </p:txBody>
      </p:sp>
      <p:grpSp>
        <p:nvGrpSpPr>
          <p:cNvPr id="19" name="Прямоугольник 16">
            <a:extLst>
              <a:ext uri="{FF2B5EF4-FFF2-40B4-BE49-F238E27FC236}">
                <a16:creationId xmlns:a16="http://schemas.microsoft.com/office/drawing/2014/main" id="{2E5AE94E-E90D-E173-A00A-18964D62909E}"/>
              </a:ext>
            </a:extLst>
          </p:cNvPr>
          <p:cNvGrpSpPr/>
          <p:nvPr/>
        </p:nvGrpSpPr>
        <p:grpSpPr>
          <a:xfrm>
            <a:off x="-6779" y="6382272"/>
            <a:ext cx="542262" cy="506843"/>
            <a:chOff x="-1" y="0"/>
            <a:chExt cx="542260" cy="506841"/>
          </a:xfrm>
        </p:grpSpPr>
        <p:sp>
          <p:nvSpPr>
            <p:cNvPr id="20" name="Прямоугольник">
              <a:extLst>
                <a:ext uri="{FF2B5EF4-FFF2-40B4-BE49-F238E27FC236}">
                  <a16:creationId xmlns:a16="http://schemas.microsoft.com/office/drawing/2014/main" id="{000382F8-A895-A166-51BB-13EC465BAB70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21" name="7">
              <a:extLst>
                <a:ext uri="{FF2B5EF4-FFF2-40B4-BE49-F238E27FC236}">
                  <a16:creationId xmlns:a16="http://schemas.microsoft.com/office/drawing/2014/main" id="{37AE1662-C7F3-3A92-F4F2-ED5719E92166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10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85534390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-1916253" y="282605"/>
            <a:ext cx="6518934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ctr">
              <a:buClr>
                <a:srgbClr val="000000"/>
              </a:buClr>
              <a:buSzPct val="25000"/>
              <a:defRPr/>
            </a:pPr>
            <a:r>
              <a:rPr lang="ru-RU" sz="2000" b="1" dirty="0"/>
              <a:t>Бизнес-модель</a:t>
            </a:r>
            <a:endParaRPr lang="ru-RU" sz="10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21FF62E7-FC14-63FA-D2C4-4AD458155A21}"/>
              </a:ext>
            </a:extLst>
          </p:cNvPr>
          <p:cNvSpPr txBox="1"/>
          <p:nvPr/>
        </p:nvSpPr>
        <p:spPr>
          <a:xfrm>
            <a:off x="1519168" y="1723533"/>
            <a:ext cx="8551403" cy="387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8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Команда</a:t>
            </a:r>
            <a:r>
              <a:rPr lang="en-US" sz="18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  <a:endParaRPr lang="en-US" sz="1200" b="1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Лидер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– </a:t>
            </a:r>
            <a:r>
              <a:rPr lang="ru-RU" alt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Смалюк Андрей Андреевич</a:t>
            </a:r>
          </a:p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Участник – </a:t>
            </a:r>
            <a:r>
              <a:rPr lang="ru-RU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Садыхов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Сариф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Рамизович</a:t>
            </a:r>
            <a:endParaRPr lang="en-US" sz="18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Научный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консультант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-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Никитина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Наталья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Николаевна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заведующая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Лабораторией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Биобанк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геномный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инжиниринг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</a:p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В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команду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разных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этапах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проекта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планируется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подключить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alt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врача-стоматолога,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биолога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технолога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маркетолога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endParaRPr lang="ru-RU" sz="1200" b="1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8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Планируемый</a:t>
            </a:r>
            <a:r>
              <a:rPr lang="en-US" sz="18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способ</a:t>
            </a:r>
            <a:r>
              <a:rPr lang="en-US" sz="18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получения</a:t>
            </a:r>
            <a:r>
              <a:rPr lang="en-US" sz="18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дохода</a:t>
            </a:r>
            <a:r>
              <a:rPr lang="en-US" sz="18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Прямые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продажи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медицинским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учреждениям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(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примерная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стоимость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1 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набора 1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500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рублей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План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продаж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год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- 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3000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наборов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Итого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доход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  <a:r>
              <a:rPr lang="ru-RU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4500000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руб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.)</a:t>
            </a:r>
          </a:p>
          <a:p>
            <a:pPr algn="just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Оптовые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поставки</a:t>
            </a:r>
            <a:endParaRPr lang="en-US" sz="18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SzPct val="25000"/>
              <a:buFont typeface="Arial" panose="020B0604020202020204"/>
              <a:buNone/>
              <a:defRPr/>
            </a:pP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Онлайн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продажи</a:t>
            </a:r>
            <a:endParaRPr lang="en-US" sz="18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285750" indent="-285750" algn="just">
              <a:buClr>
                <a:srgbClr val="000000"/>
              </a:buClr>
              <a:buSzPct val="25000"/>
              <a:buFontTx/>
              <a:buChar char="-"/>
              <a:defRPr/>
            </a:pPr>
            <a:r>
              <a:rPr lang="en-US" sz="18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Лицензирование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набора и прохождение испытаний </a:t>
            </a:r>
            <a:r>
              <a:rPr lang="en-US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–</a:t>
            </a:r>
            <a:r>
              <a:rPr lang="ru-RU" sz="18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450000 </a:t>
            </a:r>
          </a:p>
        </p:txBody>
      </p:sp>
      <p:grpSp>
        <p:nvGrpSpPr>
          <p:cNvPr id="19" name="Прямоугольник 16">
            <a:extLst>
              <a:ext uri="{FF2B5EF4-FFF2-40B4-BE49-F238E27FC236}">
                <a16:creationId xmlns:a16="http://schemas.microsoft.com/office/drawing/2014/main" id="{2E5AE94E-E90D-E173-A00A-18964D62909E}"/>
              </a:ext>
            </a:extLst>
          </p:cNvPr>
          <p:cNvGrpSpPr/>
          <p:nvPr/>
        </p:nvGrpSpPr>
        <p:grpSpPr>
          <a:xfrm>
            <a:off x="-6779" y="6365338"/>
            <a:ext cx="542262" cy="506843"/>
            <a:chOff x="-1" y="0"/>
            <a:chExt cx="542260" cy="506841"/>
          </a:xfrm>
        </p:grpSpPr>
        <p:sp>
          <p:nvSpPr>
            <p:cNvPr id="20" name="Прямоугольник">
              <a:extLst>
                <a:ext uri="{FF2B5EF4-FFF2-40B4-BE49-F238E27FC236}">
                  <a16:creationId xmlns:a16="http://schemas.microsoft.com/office/drawing/2014/main" id="{000382F8-A895-A166-51BB-13EC465BAB70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21" name="7">
              <a:extLst>
                <a:ext uri="{FF2B5EF4-FFF2-40B4-BE49-F238E27FC236}">
                  <a16:creationId xmlns:a16="http://schemas.microsoft.com/office/drawing/2014/main" id="{37AE1662-C7F3-3A92-F4F2-ED5719E92166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11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7945030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Прямоугольник 7"/>
          <p:cNvSpPr/>
          <p:nvPr/>
        </p:nvSpPr>
        <p:spPr>
          <a:xfrm>
            <a:off x="6103137" y="1742787"/>
            <a:ext cx="6121524" cy="5131928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0" name="Прямоугольник 10"/>
          <p:cNvSpPr/>
          <p:nvPr/>
        </p:nvSpPr>
        <p:spPr>
          <a:xfrm>
            <a:off x="6103137" y="-6261"/>
            <a:ext cx="6121526" cy="1800326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1" name="Прямоугольник 13"/>
          <p:cNvSpPr/>
          <p:nvPr/>
        </p:nvSpPr>
        <p:spPr>
          <a:xfrm>
            <a:off x="6102381" y="5347906"/>
            <a:ext cx="2372738" cy="151588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92" name="Прямоугольник 9"/>
          <p:cNvSpPr/>
          <p:nvPr/>
        </p:nvSpPr>
        <p:spPr>
          <a:xfrm>
            <a:off x="8355782" y="-12041"/>
            <a:ext cx="3868878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93" name="Рисунок 24" descr="Рисунок 24"/>
          <p:cNvPicPr>
            <a:picLocks noChangeAspect="1"/>
          </p:cNvPicPr>
          <p:nvPr/>
        </p:nvPicPr>
        <p:blipFill>
          <a:blip r:embed="rId2"/>
          <a:srcRect b="5188"/>
          <a:stretch>
            <a:fillRect/>
          </a:stretch>
        </p:blipFill>
        <p:spPr>
          <a:xfrm>
            <a:off x="8806690" y="2300578"/>
            <a:ext cx="3417972" cy="4557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2.png" descr="image2.png"/>
          <p:cNvPicPr>
            <a:picLocks noChangeAspect="1"/>
          </p:cNvPicPr>
          <p:nvPr/>
        </p:nvPicPr>
        <p:blipFill>
          <a:blip r:embed="rId3"/>
          <a:srcRect t="720" b="5621"/>
          <a:stretch>
            <a:fillRect/>
          </a:stretch>
        </p:blipFill>
        <p:spPr>
          <a:xfrm>
            <a:off x="8362274" y="1788748"/>
            <a:ext cx="3862389" cy="508733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Текст 2"/>
          <p:cNvSpPr txBox="1"/>
          <p:nvPr/>
        </p:nvSpPr>
        <p:spPr>
          <a:xfrm>
            <a:off x="532009" y="995119"/>
            <a:ext cx="4831212" cy="4529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sz="6900" dirty="0"/>
              <a:t>СПАСИБО</a:t>
            </a:r>
            <a:r>
              <a:rPr lang="ru-RU" sz="6900" dirty="0"/>
              <a:t> ЗА ВНИМАНИЕ</a:t>
            </a:r>
            <a:r>
              <a:rPr dirty="0"/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947" y="379603"/>
            <a:ext cx="139260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/>
            <a:r>
              <a:rPr lang="ru-RU" sz="1600" b="1" cap="all" dirty="0">
                <a:solidFill>
                  <a:schemeClr val="tx1"/>
                </a:solidFill>
                <a:latin typeface="Gilroy-Bold"/>
              </a:rPr>
              <a:t>О ПРОЕКТЕ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691895"/>
            <a:ext cx="2624455" cy="97790"/>
            <a:chOff x="0" y="691895"/>
            <a:chExt cx="2624455" cy="97790"/>
          </a:xfrm>
        </p:grpSpPr>
        <p:sp>
          <p:nvSpPr>
            <p:cNvPr id="4" name="object 4"/>
            <p:cNvSpPr/>
            <p:nvPr/>
          </p:nvSpPr>
          <p:spPr>
            <a:xfrm>
              <a:off x="0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5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36804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9F00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673608" y="691895"/>
              <a:ext cx="320040" cy="97790"/>
            </a:xfrm>
            <a:custGeom>
              <a:avLst/>
              <a:gdLst/>
              <a:ahLst/>
              <a:cxnLst/>
              <a:rect l="l" t="t" r="r" b="b"/>
              <a:pathLst>
                <a:path w="320040" h="97790">
                  <a:moveTo>
                    <a:pt x="0" y="97536"/>
                  </a:moveTo>
                  <a:lnTo>
                    <a:pt x="320039" y="97536"/>
                  </a:lnTo>
                  <a:lnTo>
                    <a:pt x="320039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C48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993647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BAE1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330452" y="691895"/>
              <a:ext cx="1294130" cy="97790"/>
            </a:xfrm>
            <a:custGeom>
              <a:avLst/>
              <a:gdLst/>
              <a:ahLst/>
              <a:cxnLst/>
              <a:rect l="l" t="t" r="r" b="b"/>
              <a:pathLst>
                <a:path w="1294130" h="97790">
                  <a:moveTo>
                    <a:pt x="1293875" y="0"/>
                  </a:moveTo>
                  <a:lnTo>
                    <a:pt x="0" y="0"/>
                  </a:lnTo>
                  <a:lnTo>
                    <a:pt x="0" y="97536"/>
                  </a:lnTo>
                  <a:lnTo>
                    <a:pt x="1293875" y="97536"/>
                  </a:lnTo>
                  <a:lnTo>
                    <a:pt x="1293875" y="0"/>
                  </a:lnTo>
                  <a:close/>
                </a:path>
              </a:pathLst>
            </a:custGeom>
            <a:solidFill>
              <a:srgbClr val="B5D7E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/>
          <p:nvPr/>
        </p:nvSpPr>
        <p:spPr>
          <a:xfrm>
            <a:off x="0" y="6390685"/>
            <a:ext cx="535305" cy="492759"/>
          </a:xfrm>
          <a:custGeom>
            <a:avLst/>
            <a:gdLst/>
            <a:ahLst/>
            <a:cxnLst/>
            <a:rect l="l" t="t" r="r" b="b"/>
            <a:pathLst>
              <a:path w="535305" h="492759">
                <a:moveTo>
                  <a:pt x="534924" y="492249"/>
                </a:moveTo>
                <a:lnTo>
                  <a:pt x="534924" y="0"/>
                </a:lnTo>
                <a:lnTo>
                  <a:pt x="0" y="0"/>
                </a:lnTo>
                <a:lnTo>
                  <a:pt x="0" y="492249"/>
                </a:lnTo>
                <a:lnTo>
                  <a:pt x="534924" y="492249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1" name="object 11"/>
          <p:cNvGrpSpPr/>
          <p:nvPr/>
        </p:nvGrpSpPr>
        <p:grpSpPr>
          <a:xfrm>
            <a:off x="6996458" y="1729409"/>
            <a:ext cx="3966403" cy="3806686"/>
            <a:chOff x="3973067" y="1629155"/>
            <a:chExt cx="1295400" cy="1295400"/>
          </a:xfrm>
        </p:grpSpPr>
        <p:sp>
          <p:nvSpPr>
            <p:cNvPr id="12" name="object 12"/>
            <p:cNvSpPr/>
            <p:nvPr/>
          </p:nvSpPr>
          <p:spPr>
            <a:xfrm>
              <a:off x="3973067" y="1629155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1295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295400" y="1295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9F00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062983" y="1716023"/>
              <a:ext cx="1118870" cy="1120140"/>
            </a:xfrm>
            <a:custGeom>
              <a:avLst/>
              <a:gdLst/>
              <a:ahLst/>
              <a:cxnLst/>
              <a:rect l="l" t="t" r="r" b="b"/>
              <a:pathLst>
                <a:path w="1118870" h="1120139">
                  <a:moveTo>
                    <a:pt x="1118615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1118615" y="1120139"/>
                  </a:lnTo>
                  <a:lnTo>
                    <a:pt x="11186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983120" y="5684151"/>
            <a:ext cx="2245360" cy="681596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994"/>
              </a:spcBef>
            </a:pPr>
            <a:r>
              <a:rPr lang="ru-RU" b="1" spc="-25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Садыхов</a:t>
            </a:r>
            <a:r>
              <a:rPr lang="ru-RU" b="1" spc="-25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ru-RU" b="1" spc="-25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Сариф</a:t>
            </a:r>
            <a:br>
              <a:rPr lang="ru-RU" b="1" spc="-25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pc="-25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Участник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1139335" y="1729408"/>
            <a:ext cx="4296393" cy="3806687"/>
            <a:chOff x="967740" y="1626869"/>
            <a:chExt cx="1295400" cy="1295400"/>
          </a:xfrm>
        </p:grpSpPr>
        <p:sp>
          <p:nvSpPr>
            <p:cNvPr id="24" name="object 24"/>
            <p:cNvSpPr/>
            <p:nvPr/>
          </p:nvSpPr>
          <p:spPr>
            <a:xfrm>
              <a:off x="967740" y="1626869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1295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295400" y="1295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1055370" y="1714499"/>
              <a:ext cx="1120140" cy="1120140"/>
            </a:xfrm>
            <a:custGeom>
              <a:avLst/>
              <a:gdLst/>
              <a:ahLst/>
              <a:cxnLst/>
              <a:rect l="l" t="t" r="r" b="b"/>
              <a:pathLst>
                <a:path w="1120139" h="1120139">
                  <a:moveTo>
                    <a:pt x="1120139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1120139" y="1120139"/>
                  </a:lnTo>
                  <a:lnTo>
                    <a:pt x="1120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697467" y="5685674"/>
            <a:ext cx="2857347" cy="682238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lang="ru-RU" b="1" spc="-7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Смалюк Андрей</a:t>
            </a:r>
            <a:br>
              <a:rPr lang="ru-RU" b="1" spc="-7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pc="-7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Лидер</a:t>
            </a:r>
            <a:endParaRPr dirty="0">
              <a:latin typeface="Cambria" panose="02040503050406030204" pitchFamily="18" charset="0"/>
              <a:ea typeface="Cambria" panose="02040503050406030204" pitchFamily="18" charset="0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2821" y="6537909"/>
            <a:ext cx="170815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70"/>
              </a:lnSpc>
            </a:pPr>
            <a:fld id="{81D60167-4931-47E6-BA6A-407CBD079E47}" type="slidenum">
              <a:rPr lang="ru-RU" sz="1200" spc="-15" smtClean="0">
                <a:solidFill>
                  <a:srgbClr val="FFFFFF"/>
                </a:solidFill>
                <a:latin typeface="Arial"/>
                <a:cs typeface="Arial"/>
              </a:rPr>
              <a:pPr marL="38100">
                <a:lnSpc>
                  <a:spcPts val="1270"/>
                </a:lnSpc>
              </a:pPr>
              <a:t>2</a:t>
            </a:fld>
            <a:endParaRPr lang="ru-RU" sz="1200" dirty="0">
              <a:latin typeface="Arial"/>
              <a:cs typeface="Arial"/>
            </a:endParaRP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CAEEE920-113B-4ADD-9442-6DCF7CA6E193}"/>
              </a:ext>
            </a:extLst>
          </p:cNvPr>
          <p:cNvSpPr txBox="1"/>
          <p:nvPr/>
        </p:nvSpPr>
        <p:spPr>
          <a:xfrm>
            <a:off x="336583" y="881277"/>
            <a:ext cx="651893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/>
              <a:t>КОМАНДА</a:t>
            </a:r>
            <a:endParaRPr sz="3600" b="1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8F97B1F-6658-4667-9317-C00A95512A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07" t="42608" r="16802" b="9839"/>
          <a:stretch/>
        </p:blipFill>
        <p:spPr>
          <a:xfrm>
            <a:off x="1429972" y="1967579"/>
            <a:ext cx="3715116" cy="34223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23B4E3E-3839-48BA-A405-9BE4BAD8EC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63" t="25216" r="7729" b="13779"/>
          <a:stretch/>
        </p:blipFill>
        <p:spPr>
          <a:xfrm>
            <a:off x="7271773" y="1984681"/>
            <a:ext cx="3425883" cy="33162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3">
            <a:extLst>
              <a:ext uri="{FF2B5EF4-FFF2-40B4-BE49-F238E27FC236}">
                <a16:creationId xmlns:a16="http://schemas.microsoft.com/office/drawing/2014/main" id="{0BD371C2-8AA7-4BED-A1C0-237BC23404BE}"/>
              </a:ext>
            </a:extLst>
          </p:cNvPr>
          <p:cNvGrpSpPr/>
          <p:nvPr/>
        </p:nvGrpSpPr>
        <p:grpSpPr>
          <a:xfrm>
            <a:off x="0" y="583247"/>
            <a:ext cx="2624455" cy="97790"/>
            <a:chOff x="0" y="691895"/>
            <a:chExt cx="2624455" cy="9779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BDE49B56-BF76-4D39-B0B1-DAD02AF1F131}"/>
                </a:ext>
              </a:extLst>
            </p:cNvPr>
            <p:cNvSpPr/>
            <p:nvPr/>
          </p:nvSpPr>
          <p:spPr>
            <a:xfrm>
              <a:off x="0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5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B50C1AB9-6971-4AAB-ABA5-DF4557881EE0}"/>
                </a:ext>
              </a:extLst>
            </p:cNvPr>
            <p:cNvSpPr/>
            <p:nvPr/>
          </p:nvSpPr>
          <p:spPr>
            <a:xfrm>
              <a:off x="336804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9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FF24754A-A3D4-4D90-A674-55CBA5284CC9}"/>
                </a:ext>
              </a:extLst>
            </p:cNvPr>
            <p:cNvSpPr/>
            <p:nvPr/>
          </p:nvSpPr>
          <p:spPr>
            <a:xfrm>
              <a:off x="673608" y="691895"/>
              <a:ext cx="320040" cy="97790"/>
            </a:xfrm>
            <a:custGeom>
              <a:avLst/>
              <a:gdLst/>
              <a:ahLst/>
              <a:cxnLst/>
              <a:rect l="l" t="t" r="r" b="b"/>
              <a:pathLst>
                <a:path w="320040" h="97790">
                  <a:moveTo>
                    <a:pt x="0" y="97536"/>
                  </a:moveTo>
                  <a:lnTo>
                    <a:pt x="320039" y="97536"/>
                  </a:lnTo>
                  <a:lnTo>
                    <a:pt x="320039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C48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3FB59CDD-9771-40E0-B589-5DCFAF2A6E2D}"/>
                </a:ext>
              </a:extLst>
            </p:cNvPr>
            <p:cNvSpPr/>
            <p:nvPr/>
          </p:nvSpPr>
          <p:spPr>
            <a:xfrm>
              <a:off x="993647" y="691895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BAE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8AB08D38-E410-499D-9D7F-5A65E5C8CC89}"/>
                </a:ext>
              </a:extLst>
            </p:cNvPr>
            <p:cNvSpPr/>
            <p:nvPr/>
          </p:nvSpPr>
          <p:spPr>
            <a:xfrm>
              <a:off x="1330452" y="691895"/>
              <a:ext cx="1294130" cy="97790"/>
            </a:xfrm>
            <a:custGeom>
              <a:avLst/>
              <a:gdLst/>
              <a:ahLst/>
              <a:cxnLst/>
              <a:rect l="l" t="t" r="r" b="b"/>
              <a:pathLst>
                <a:path w="1294130" h="97790">
                  <a:moveTo>
                    <a:pt x="1293875" y="0"/>
                  </a:moveTo>
                  <a:lnTo>
                    <a:pt x="0" y="0"/>
                  </a:lnTo>
                  <a:lnTo>
                    <a:pt x="0" y="97536"/>
                  </a:lnTo>
                  <a:lnTo>
                    <a:pt x="1293875" y="97536"/>
                  </a:lnTo>
                  <a:lnTo>
                    <a:pt x="1293875" y="0"/>
                  </a:lnTo>
                  <a:close/>
                </a:path>
              </a:pathLst>
            </a:custGeom>
            <a:solidFill>
              <a:srgbClr val="B5D7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1DC0060-DDE0-4201-B1C8-8754A7F39180}"/>
              </a:ext>
            </a:extLst>
          </p:cNvPr>
          <p:cNvSpPr txBox="1"/>
          <p:nvPr/>
        </p:nvSpPr>
        <p:spPr>
          <a:xfrm>
            <a:off x="168592" y="-47042"/>
            <a:ext cx="609600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Актуальность проекта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F9770EC-2A38-4E73-8895-9B3E48B7A7F2}"/>
              </a:ext>
            </a:extLst>
          </p:cNvPr>
          <p:cNvSpPr/>
          <p:nvPr/>
        </p:nvSpPr>
        <p:spPr>
          <a:xfrm>
            <a:off x="0" y="6390684"/>
            <a:ext cx="535305" cy="492759"/>
          </a:xfrm>
          <a:custGeom>
            <a:avLst/>
            <a:gdLst/>
            <a:ahLst/>
            <a:cxnLst/>
            <a:rect l="l" t="t" r="r" b="b"/>
            <a:pathLst>
              <a:path w="535305" h="492759">
                <a:moveTo>
                  <a:pt x="534924" y="492249"/>
                </a:moveTo>
                <a:lnTo>
                  <a:pt x="534924" y="0"/>
                </a:lnTo>
                <a:lnTo>
                  <a:pt x="0" y="0"/>
                </a:lnTo>
                <a:lnTo>
                  <a:pt x="0" y="492249"/>
                </a:lnTo>
                <a:lnTo>
                  <a:pt x="534924" y="492249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92F5F-67AE-4F34-A92C-E1BB42FC1913}"/>
              </a:ext>
            </a:extLst>
          </p:cNvPr>
          <p:cNvSpPr txBox="1"/>
          <p:nvPr/>
        </p:nvSpPr>
        <p:spPr>
          <a:xfrm flipH="1">
            <a:off x="138804" y="6452400"/>
            <a:ext cx="25769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5E6097-1615-4A22-B4CC-E84C917CAE2D}"/>
              </a:ext>
            </a:extLst>
          </p:cNvPr>
          <p:cNvSpPr txBox="1"/>
          <p:nvPr/>
        </p:nvSpPr>
        <p:spPr>
          <a:xfrm>
            <a:off x="0" y="863358"/>
            <a:ext cx="12192000" cy="3693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dirty="0"/>
              <a:t>В современной стоматологической практике наблюдается критические пробел в области оперативной микробиологической диагностики. Отсутствие доступных, простых в использовании и стандартизированных методов для отбора проб в кресле стоматолога приводит к: росту антибиотикорезистентности, </a:t>
            </a:r>
            <a:r>
              <a:rPr lang="ru-RU" dirty="0" err="1"/>
              <a:t>хронизации</a:t>
            </a:r>
            <a:r>
              <a:rPr lang="ru-RU" dirty="0"/>
              <a:t> инфекций, некачественной или несвоевременной диагностике. Разработка специализированного набора, интегрированного в рабочий процесс стоматолога, позволит перейти к целенаправленной и эффективной терапии.</a:t>
            </a:r>
          </a:p>
          <a:p>
            <a:endParaRPr lang="ru-RU" dirty="0"/>
          </a:p>
          <a:p>
            <a:r>
              <a:rPr lang="ru-RU" b="1" dirty="0"/>
              <a:t>Научная значимость</a:t>
            </a:r>
            <a:r>
              <a:rPr lang="ru-RU" dirty="0"/>
              <a:t>: проект направлен на создание и валидацию новой методики отбора биоматериала, адаптированной специально для условий стоматологической клиники. Результаты проекта лягут в основу дальнейших научных исследований в области клинической микробиологии и стоматологии.</a:t>
            </a:r>
          </a:p>
          <a:p>
            <a:r>
              <a:rPr lang="ru-RU" b="1" dirty="0"/>
              <a:t>Практическая значимость: </a:t>
            </a:r>
            <a:r>
              <a:rPr lang="ru-RU" dirty="0"/>
              <a:t>повышение качества диагностики, обоснованное назначение антибактериальной терапии, улучшение клинических результатов лечения, снижение риска осложнений, сокращение сроков лечения, минимизация негативных последствий от необоснованного приема антибиотиков.</a:t>
            </a:r>
          </a:p>
        </p:txBody>
      </p:sp>
    </p:spTree>
    <p:extLst>
      <p:ext uri="{BB962C8B-B14F-4D97-AF65-F5344CB8AC3E}">
        <p14:creationId xmlns:p14="http://schemas.microsoft.com/office/powerpoint/2010/main" val="303732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tx1"/>
                </a:solidFill>
              </a:rPr>
              <a:t>ВОПЛОЩЕНИЕ ИДЕИ</a:t>
            </a:r>
            <a:endParaRPr sz="1600" b="1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5AE7BC-BB27-CB8C-A959-17C57A1FE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771" y="6139368"/>
            <a:ext cx="2145252" cy="981081"/>
          </a:xfrm>
          <a:prstGeom prst="rect">
            <a:avLst/>
          </a:prstGeom>
        </p:spPr>
      </p:pic>
      <p:grpSp>
        <p:nvGrpSpPr>
          <p:cNvPr id="15" name="Прямоугольник 16">
            <a:extLst>
              <a:ext uri="{FF2B5EF4-FFF2-40B4-BE49-F238E27FC236}">
                <a16:creationId xmlns:a16="http://schemas.microsoft.com/office/drawing/2014/main" id="{60A3F205-9578-CF94-7092-1400F601C8D1}"/>
              </a:ext>
            </a:extLst>
          </p:cNvPr>
          <p:cNvGrpSpPr/>
          <p:nvPr/>
        </p:nvGrpSpPr>
        <p:grpSpPr>
          <a:xfrm>
            <a:off x="0" y="6351159"/>
            <a:ext cx="542260" cy="506841"/>
            <a:chOff x="0" y="0"/>
            <a:chExt cx="542258" cy="506839"/>
          </a:xfrm>
          <a:solidFill>
            <a:srgbClr val="FD493D"/>
          </a:solidFill>
        </p:grpSpPr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D5CA97BE-F13C-452B-AB08-E629876F7B54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 dirty="0">
                <a:solidFill>
                  <a:srgbClr val="FBB3C1"/>
                </a:solidFill>
              </a:endParaRPr>
            </a:p>
          </p:txBody>
        </p:sp>
        <p:sp>
          <p:nvSpPr>
            <p:cNvPr id="17" name="7">
              <a:extLst>
                <a:ext uri="{FF2B5EF4-FFF2-40B4-BE49-F238E27FC236}">
                  <a16:creationId xmlns:a16="http://schemas.microsoft.com/office/drawing/2014/main" id="{1C138934-0F09-1C12-B60E-F8669A1B6027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4</a:t>
              </a:r>
              <a:endParaRPr dirty="0"/>
            </a:p>
          </p:txBody>
        </p:sp>
      </p:grpSp>
      <p:sp>
        <p:nvSpPr>
          <p:cNvPr id="19" name="Текст 2">
            <a:extLst>
              <a:ext uri="{FF2B5EF4-FFF2-40B4-BE49-F238E27FC236}">
                <a16:creationId xmlns:a16="http://schemas.microsoft.com/office/drawing/2014/main" id="{7DA271B1-E3E2-B470-7FBD-BF2F39D0553F}"/>
              </a:ext>
            </a:extLst>
          </p:cNvPr>
          <p:cNvSpPr txBox="1"/>
          <p:nvPr/>
        </p:nvSpPr>
        <p:spPr>
          <a:xfrm>
            <a:off x="336583" y="1214183"/>
            <a:ext cx="11306777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/>
              <a:t>Примеры технологий снятия проб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D363B6E-105D-E68B-1D2F-BDAC3EB9A179}"/>
              </a:ext>
            </a:extLst>
          </p:cNvPr>
          <p:cNvSpPr/>
          <p:nvPr/>
        </p:nvSpPr>
        <p:spPr>
          <a:xfrm>
            <a:off x="11060349" y="0"/>
            <a:ext cx="1129674" cy="1060315"/>
          </a:xfrm>
          <a:prstGeom prst="rect">
            <a:avLst/>
          </a:prstGeom>
          <a:solidFill>
            <a:srgbClr val="8F00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593BA8D-550A-E93D-5F89-503F15D5F3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65186" y="170157"/>
            <a:ext cx="720000" cy="72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66F55A-03AF-4072-85CE-6B27A2467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29" y="1857924"/>
            <a:ext cx="5151883" cy="1948011"/>
          </a:xfrm>
          <a:prstGeom prst="rect">
            <a:avLst/>
          </a:prstGeom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3810B28C-CEC5-4F2D-AE0A-FF04D5F72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0" b="6372"/>
          <a:stretch/>
        </p:blipFill>
        <p:spPr bwMode="auto">
          <a:xfrm>
            <a:off x="4134247" y="3932146"/>
            <a:ext cx="7254240" cy="247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260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5</a:t>
              </a:r>
              <a:endParaRPr dirty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tx1"/>
                </a:solidFill>
              </a:rPr>
              <a:t>О ПРОЕКТЕ</a:t>
            </a:r>
            <a:endParaRPr sz="1600" b="1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Текст 2">
            <a:extLst>
              <a:ext uri="{FF2B5EF4-FFF2-40B4-BE49-F238E27FC236}">
                <a16:creationId xmlns:a16="http://schemas.microsoft.com/office/drawing/2014/main" id="{C6B68C62-35A5-0EB2-1E14-760A4057FE5C}"/>
              </a:ext>
            </a:extLst>
          </p:cNvPr>
          <p:cNvSpPr txBox="1"/>
          <p:nvPr/>
        </p:nvSpPr>
        <p:spPr>
          <a:xfrm>
            <a:off x="255864" y="2045772"/>
            <a:ext cx="5045978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Отсутствие оперативной, доступной и простой в использовании методики для микробиологической диагностики в стоматологическом кабинете приводит к росту антибиотикорезистентности и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хронизации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инфекционно-воспалительных процессов полости рта.</a:t>
            </a:r>
            <a:endParaRPr sz="200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65E0BF6E-BA3A-1E7B-5928-68FC9F500BCE}"/>
              </a:ext>
            </a:extLst>
          </p:cNvPr>
          <p:cNvSpPr txBox="1"/>
          <p:nvPr/>
        </p:nvSpPr>
        <p:spPr>
          <a:xfrm>
            <a:off x="336583" y="1199888"/>
            <a:ext cx="651893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/>
              <a:t>ПРОБЛЕМА</a:t>
            </a:r>
            <a:endParaRPr sz="3600" b="1" dirty="0"/>
          </a:p>
        </p:txBody>
      </p:sp>
      <p:sp>
        <p:nvSpPr>
          <p:cNvPr id="15" name="Прямоугольник"/>
          <p:cNvSpPr/>
          <p:nvPr/>
        </p:nvSpPr>
        <p:spPr>
          <a:xfrm>
            <a:off x="5958975" y="4544"/>
            <a:ext cx="6108071" cy="6860825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6" name="Прямоугольник"/>
          <p:cNvSpPr/>
          <p:nvPr/>
        </p:nvSpPr>
        <p:spPr>
          <a:xfrm>
            <a:off x="7510395" y="4291684"/>
            <a:ext cx="4681605" cy="2569141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65E0BF6E-BA3A-1E7B-5928-68FC9F500BCE}"/>
              </a:ext>
            </a:extLst>
          </p:cNvPr>
          <p:cNvSpPr txBox="1"/>
          <p:nvPr/>
        </p:nvSpPr>
        <p:spPr>
          <a:xfrm>
            <a:off x="6477660" y="1245577"/>
            <a:ext cx="651893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</a:rPr>
              <a:t>РЕШЕНИЕ</a:t>
            </a:r>
            <a:endParaRPr sz="3600" b="1" dirty="0">
              <a:solidFill>
                <a:schemeClr val="bg1"/>
              </a:solidFill>
            </a:endParaRP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C6B68C62-35A5-0EB2-1E14-760A4057FE5C}"/>
              </a:ext>
            </a:extLst>
          </p:cNvPr>
          <p:cNvSpPr txBox="1"/>
          <p:nvPr/>
        </p:nvSpPr>
        <p:spPr>
          <a:xfrm>
            <a:off x="6477660" y="2396534"/>
            <a:ext cx="5165096" cy="163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altLang="ko-K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Разработка </a:t>
            </a:r>
            <a:r>
              <a:rPr lang="ru-RU" altLang="ko-K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специальной методики для отбора биологического материала для дальнейшего изучения проб с помощью стоматологических инструментов</a:t>
            </a:r>
            <a:endParaRPr lang="ru-RU" sz="20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D87BB-E7ED-EBC7-31B2-DE9DA63B59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5417" y="38094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9278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>
            <a:extLst>
              <a:ext uri="{FF2B5EF4-FFF2-40B4-BE49-F238E27FC236}">
                <a16:creationId xmlns:a16="http://schemas.microsoft.com/office/drawing/2014/main" id="{7615DC8D-D4B4-E0EB-52C4-3055190C7740}"/>
              </a:ext>
            </a:extLst>
          </p:cNvPr>
          <p:cNvSpPr/>
          <p:nvPr/>
        </p:nvSpPr>
        <p:spPr>
          <a:xfrm>
            <a:off x="6232069" y="0"/>
            <a:ext cx="6096000" cy="68732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00639E2F-6BCB-D6BD-96FD-ED6BA872F990}"/>
              </a:ext>
            </a:extLst>
          </p:cNvPr>
          <p:cNvSpPr txBox="1"/>
          <p:nvPr/>
        </p:nvSpPr>
        <p:spPr>
          <a:xfrm>
            <a:off x="6615058" y="51758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40ECE85A-89B4-B034-BBCD-C51FD33B6118}"/>
              </a:ext>
            </a:extLst>
          </p:cNvPr>
          <p:cNvSpPr txBox="1"/>
          <p:nvPr/>
        </p:nvSpPr>
        <p:spPr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rPr dirty="0"/>
              <a:t>3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4DFDD2C4-A9D5-4F3A-4266-393EF2C2CFE8}"/>
              </a:ext>
            </a:extLst>
          </p:cNvPr>
          <p:cNvSpPr txBox="1"/>
          <p:nvPr/>
        </p:nvSpPr>
        <p:spPr>
          <a:xfrm>
            <a:off x="9684871" y="1450176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2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BA0B350F-B5B5-5B17-0C85-C204DA452869}"/>
              </a:ext>
            </a:extLst>
          </p:cNvPr>
          <p:cNvSpPr txBox="1"/>
          <p:nvPr/>
        </p:nvSpPr>
        <p:spPr>
          <a:xfrm>
            <a:off x="10197670" y="3751069"/>
            <a:ext cx="759794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endParaRPr dirty="0"/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449CD20-430A-7DD9-ED27-9D1F7DA327CE}"/>
              </a:ext>
            </a:extLst>
          </p:cNvPr>
          <p:cNvSpPr txBox="1"/>
          <p:nvPr/>
        </p:nvSpPr>
        <p:spPr>
          <a:xfrm>
            <a:off x="6425967" y="4418410"/>
            <a:ext cx="2793723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 sz="14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Изучение эффективности метода для отбора качественных проб</a:t>
            </a:r>
            <a:endParaRPr sz="1100" dirty="0">
              <a:latin typeface="+mn-lt"/>
              <a:ea typeface="Cambria" panose="02040503050406030204" pitchFamily="18" charset="0"/>
            </a:endParaRP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27BAC03B-EB46-314B-DC45-E7AD5C314E3C}"/>
              </a:ext>
            </a:extLst>
          </p:cNvPr>
          <p:cNvSpPr txBox="1"/>
          <p:nvPr/>
        </p:nvSpPr>
        <p:spPr>
          <a:xfrm>
            <a:off x="6255382" y="1508461"/>
            <a:ext cx="2352106" cy="1384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 sz="1200" dirty="0"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Анализ и обобщение              современных литературных данных по</a:t>
            </a:r>
            <a:r>
              <a:rPr lang="ru-RU" sz="12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 и</a:t>
            </a:r>
            <a:r>
              <a:rPr lang="ru-RU" sz="1200" dirty="0"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зучению эффективности</a:t>
            </a:r>
            <a:r>
              <a:rPr lang="ru-RU" sz="12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 различных методов применяемых инструментов в стоматологической клинике</a:t>
            </a:r>
            <a:endParaRPr lang="ru-RU" sz="1200" dirty="0">
              <a:latin typeface="+mn-lt"/>
              <a:ea typeface="Cambria" panose="02040503050406030204" pitchFamily="18" charset="0"/>
            </a:endParaRP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000D3CE4-34EE-E26E-E7A2-678BFE00736C}"/>
              </a:ext>
            </a:extLst>
          </p:cNvPr>
          <p:cNvSpPr txBox="1"/>
          <p:nvPr/>
        </p:nvSpPr>
        <p:spPr>
          <a:xfrm>
            <a:off x="9103776" y="2942926"/>
            <a:ext cx="2958069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 sz="14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Разработка методики и технологии применения для отбора качественных проб</a:t>
            </a:r>
            <a:endParaRPr sz="1000" dirty="0">
              <a:latin typeface="+mn-lt"/>
            </a:endParaRP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66F96AD-EABC-03A5-50C6-42E5F6853235}"/>
              </a:ext>
            </a:extLst>
          </p:cNvPr>
          <p:cNvSpPr txBox="1"/>
          <p:nvPr/>
        </p:nvSpPr>
        <p:spPr>
          <a:xfrm>
            <a:off x="10266423" y="5438847"/>
            <a:ext cx="1895301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endParaRPr sz="1400" dirty="0"/>
          </a:p>
        </p:txBody>
      </p:sp>
      <p:sp>
        <p:nvSpPr>
          <p:cNvPr id="29" name="Соединительная линия уступом 2">
            <a:extLst>
              <a:ext uri="{FF2B5EF4-FFF2-40B4-BE49-F238E27FC236}">
                <a16:creationId xmlns:a16="http://schemas.microsoft.com/office/drawing/2014/main" id="{9428A32D-CAF8-886B-9A02-19EBCAA4CFE9}"/>
              </a:ext>
            </a:extLst>
          </p:cNvPr>
          <p:cNvSpPr/>
          <p:nvPr/>
        </p:nvSpPr>
        <p:spPr>
          <a:xfrm>
            <a:off x="7477146" y="1011301"/>
            <a:ext cx="2162014" cy="1323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0" name="Соединительная линия уступом 26">
            <a:extLst>
              <a:ext uri="{FF2B5EF4-FFF2-40B4-BE49-F238E27FC236}">
                <a16:creationId xmlns:a16="http://schemas.microsoft.com/office/drawing/2014/main" id="{7901E5FE-4CBA-7A96-46EB-10221AA8CFD0}"/>
              </a:ext>
            </a:extLst>
          </p:cNvPr>
          <p:cNvSpPr/>
          <p:nvPr/>
        </p:nvSpPr>
        <p:spPr>
          <a:xfrm flipH="1">
            <a:off x="7663413" y="2702913"/>
            <a:ext cx="1828805" cy="1066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tx1"/>
                </a:solidFill>
              </a:rPr>
              <a:t>О ПРОЕКТЕ</a:t>
            </a:r>
            <a:endParaRPr sz="1600" b="1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5" name="Прямоугольник 16">
            <a:extLst>
              <a:ext uri="{FF2B5EF4-FFF2-40B4-BE49-F238E27FC236}">
                <a16:creationId xmlns:a16="http://schemas.microsoft.com/office/drawing/2014/main" id="{CB5DF538-1EDC-5349-F002-B4735B6B0626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39179E90-F735-31E8-C444-C4534593C3B1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BB3C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7" name="7">
              <a:extLst>
                <a:ext uri="{FF2B5EF4-FFF2-40B4-BE49-F238E27FC236}">
                  <a16:creationId xmlns:a16="http://schemas.microsoft.com/office/drawing/2014/main" id="{22FF4839-9270-E971-069A-1D9472A4EA51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6</a:t>
              </a:r>
              <a:endParaRPr dirty="0"/>
            </a:p>
          </p:txBody>
        </p:sp>
      </p:grpSp>
      <p:sp>
        <p:nvSpPr>
          <p:cNvPr id="18" name="Текст 2">
            <a:extLst>
              <a:ext uri="{FF2B5EF4-FFF2-40B4-BE49-F238E27FC236}">
                <a16:creationId xmlns:a16="http://schemas.microsoft.com/office/drawing/2014/main" id="{CC68C9A4-3E4B-D871-8F70-73B8389772C2}"/>
              </a:ext>
            </a:extLst>
          </p:cNvPr>
          <p:cNvSpPr txBox="1"/>
          <p:nvPr/>
        </p:nvSpPr>
        <p:spPr>
          <a:xfrm>
            <a:off x="336583" y="1953838"/>
            <a:ext cx="5034069" cy="255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altLang="ko-K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Разработка </a:t>
            </a:r>
            <a:r>
              <a:rPr lang="ru-RU" altLang="ko-K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специальной методики для отбора биологического материала для дальнейшего изучения проб для улучшения качества лечения с помощью стоматологических инструментов</a:t>
            </a:r>
            <a:endParaRPr lang="ru-RU" sz="2400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sz="16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14D9CDDC-EAA7-CCEE-B2CE-A4EA9C0A161E}"/>
              </a:ext>
            </a:extLst>
          </p:cNvPr>
          <p:cNvSpPr txBox="1"/>
          <p:nvPr/>
        </p:nvSpPr>
        <p:spPr>
          <a:xfrm>
            <a:off x="311992" y="957366"/>
            <a:ext cx="651893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/>
              <a:t>ЦЕЛЬ ПРОЕКТА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38116199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tx1"/>
                </a:solidFill>
              </a:rPr>
              <a:t>О ПРОЕКТЕ</a:t>
            </a:r>
            <a:endParaRPr sz="1600" b="1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336400" y="943446"/>
            <a:ext cx="936553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b="1" dirty="0"/>
              <a:t>ФУНКЦИОНАЛ</a:t>
            </a:r>
          </a:p>
        </p:txBody>
      </p: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0" y="6359477"/>
            <a:ext cx="542260" cy="506841"/>
            <a:chOff x="0" y="0"/>
            <a:chExt cx="542258" cy="506839"/>
          </a:xfrm>
          <a:solidFill>
            <a:srgbClr val="9F00FF"/>
          </a:solidFill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 dirty="0"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7</a:t>
              </a:r>
              <a:endParaRPr dirty="0"/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CC68C9A4-3E4B-D871-8F70-73B8389772C2}"/>
              </a:ext>
            </a:extLst>
          </p:cNvPr>
          <p:cNvSpPr txBox="1"/>
          <p:nvPr/>
        </p:nvSpPr>
        <p:spPr>
          <a:xfrm>
            <a:off x="336583" y="1953838"/>
            <a:ext cx="11283489" cy="378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400" dirty="0"/>
              <a:t>Наш набор должен обладать следующими функциями:</a:t>
            </a:r>
            <a:br>
              <a:rPr lang="ru-RU" sz="2400" dirty="0"/>
            </a:br>
            <a:r>
              <a:rPr lang="ru-RU" sz="2400" b="1" dirty="0">
                <a:solidFill>
                  <a:srgbClr val="8F00FF"/>
                </a:solidFill>
              </a:rPr>
              <a:t>1. Безопасность</a:t>
            </a:r>
            <a:br>
              <a:rPr lang="ru-RU" sz="2400" dirty="0"/>
            </a:br>
            <a:endParaRPr lang="en-US" sz="2400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2400" b="1" dirty="0">
                <a:solidFill>
                  <a:srgbClr val="8F00FF"/>
                </a:solidFill>
              </a:rPr>
              <a:t>2. </a:t>
            </a:r>
            <a:r>
              <a:rPr lang="ru-RU" sz="2400" b="1" dirty="0">
                <a:solidFill>
                  <a:srgbClr val="8F00FF"/>
                </a:solidFill>
              </a:rPr>
              <a:t>Гипоаллергенность</a:t>
            </a:r>
            <a:br>
              <a:rPr lang="ru-RU" sz="2400" dirty="0"/>
            </a:br>
            <a:endParaRPr lang="ru-RU" sz="2400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400" b="1" dirty="0">
                <a:solidFill>
                  <a:srgbClr val="8F00FF"/>
                </a:solidFill>
              </a:rPr>
              <a:t>3. Не токсичен</a:t>
            </a: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sz="2400" b="1" dirty="0">
              <a:solidFill>
                <a:srgbClr val="8F00FF"/>
              </a:solidFill>
            </a:endParaRP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400" b="1" dirty="0">
                <a:solidFill>
                  <a:srgbClr val="8F00FF"/>
                </a:solidFill>
              </a:rPr>
              <a:t>4. Удобен в использовании</a:t>
            </a: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sz="2400" b="1" dirty="0">
              <a:solidFill>
                <a:srgbClr val="8F00FF"/>
              </a:solidFill>
            </a:endParaRPr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400" b="1" dirty="0">
                <a:solidFill>
                  <a:srgbClr val="8F00FF"/>
                </a:solidFill>
              </a:rPr>
              <a:t>5. Доступность в цене</a:t>
            </a:r>
          </a:p>
        </p:txBody>
      </p:sp>
    </p:spTree>
    <p:extLst>
      <p:ext uri="{BB962C8B-B14F-4D97-AF65-F5344CB8AC3E}">
        <p14:creationId xmlns:p14="http://schemas.microsoft.com/office/powerpoint/2010/main" val="38671558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-1929027" y="29490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ctr">
              <a:buClr>
                <a:srgbClr val="000000"/>
              </a:buClr>
              <a:buSzPct val="25000"/>
              <a:buFont typeface="Georgia" panose="02040502050405020303"/>
              <a:buNone/>
              <a:defRPr/>
            </a:pPr>
            <a:r>
              <a:rPr lang="en-US" sz="1600" b="1" dirty="0" err="1">
                <a:latin typeface="Georgia" panose="02040502050405020303"/>
                <a:sym typeface="Georgia" panose="02040502050405020303"/>
              </a:rPr>
              <a:t>Рынок</a:t>
            </a:r>
            <a:r>
              <a:rPr lang="en-US" sz="1600" b="1" dirty="0">
                <a:latin typeface="Georgia" panose="02040502050405020303"/>
                <a:sym typeface="Georgia" panose="02040502050405020303"/>
              </a:rPr>
              <a:t> и </a:t>
            </a:r>
            <a:r>
              <a:rPr lang="en-US" sz="1600" b="1" dirty="0" err="1">
                <a:latin typeface="Georgia" panose="02040502050405020303"/>
                <a:sym typeface="Georgia" panose="02040502050405020303"/>
              </a:rPr>
              <a:t>потребитель</a:t>
            </a:r>
            <a:endParaRPr lang="ru-RU" sz="16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0" y="6359477"/>
            <a:ext cx="542260" cy="506841"/>
            <a:chOff x="0" y="0"/>
            <a:chExt cx="542258" cy="506839"/>
          </a:xfrm>
          <a:solidFill>
            <a:srgbClr val="9F00FF"/>
          </a:solidFill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 dirty="0"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8</a:t>
              </a:r>
              <a:endParaRPr dirty="0"/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CC68C9A4-3E4B-D871-8F70-73B8389772C2}"/>
              </a:ext>
            </a:extLst>
          </p:cNvPr>
          <p:cNvSpPr txBox="1"/>
          <p:nvPr/>
        </p:nvSpPr>
        <p:spPr>
          <a:xfrm>
            <a:off x="336583" y="1312372"/>
            <a:ext cx="11283489" cy="4524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Область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применения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продукта</a:t>
            </a:r>
            <a:r>
              <a:rPr lang="ru-RU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в стоматологии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en-US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</a:t>
            </a: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Хирургическое отделение 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-Ортопедическое отделение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-Терапевтическое отделение 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-</a:t>
            </a:r>
            <a:r>
              <a:rPr lang="ru-RU" sz="24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Ортодонтическое</a:t>
            </a: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отделение </a:t>
            </a:r>
            <a:endParaRPr lang="en-US" sz="24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Font typeface="Calibri Light" panose="020F0302020204030204"/>
              <a:buNone/>
              <a:defRPr/>
            </a:pPr>
            <a:r>
              <a:rPr lang="en-US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</a:p>
          <a:p>
            <a:pPr algn="just">
              <a:buClr>
                <a:srgbClr val="000000"/>
              </a:buClr>
              <a:buFont typeface="Calibri Light" panose="020F0302020204030204"/>
              <a:buNone/>
              <a:defRPr/>
            </a:pP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Рынок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</a:t>
            </a:r>
          </a:p>
          <a:p>
            <a:pPr algn="just">
              <a:buClr>
                <a:srgbClr val="000000"/>
              </a:buClr>
              <a:buFont typeface="Calibri Light" panose="020F0302020204030204"/>
              <a:buNone/>
              <a:defRPr/>
            </a:pPr>
            <a:r>
              <a:rPr lang="en-US" sz="24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Сегмент</a:t>
            </a:r>
            <a:r>
              <a:rPr lang="en-US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2400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рынка</a:t>
            </a:r>
            <a:r>
              <a:rPr lang="en-US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 B2C, B2B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endParaRPr lang="ru-RU" sz="24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Потенциальный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sz="2400" b="1" dirty="0" err="1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потребитель</a:t>
            </a:r>
            <a:r>
              <a:rPr lang="en-US" sz="2400" b="1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:</a:t>
            </a:r>
          </a:p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r>
              <a:rPr lang="ru-RU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Стоматологические клиники и кабинеты, зубопротезные лаборатории, государственные учреждения и организации здравоохранения</a:t>
            </a:r>
            <a:r>
              <a:rPr lang="en-US" sz="2400" dirty="0">
                <a:latin typeface="Times New Roman" panose="02020603050405020304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7962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37054" y="200080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marL="0" indent="360045" algn="l">
              <a:defRPr/>
            </a:pPr>
            <a:r>
              <a:rPr lang="ru-RU" sz="1600" b="1" dirty="0"/>
              <a:t>КОНКУРЕНТЫ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0" y="6359477"/>
            <a:ext cx="542260" cy="506841"/>
            <a:chOff x="0" y="0"/>
            <a:chExt cx="542258" cy="506839"/>
          </a:xfrm>
          <a:solidFill>
            <a:srgbClr val="9F00FF"/>
          </a:solidFill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 dirty="0"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9</a:t>
              </a:r>
              <a:endParaRPr dirty="0"/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CC68C9A4-3E4B-D871-8F70-73B8389772C2}"/>
              </a:ext>
            </a:extLst>
          </p:cNvPr>
          <p:cNvSpPr txBox="1"/>
          <p:nvPr/>
        </p:nvSpPr>
        <p:spPr>
          <a:xfrm>
            <a:off x="336583" y="1312372"/>
            <a:ext cx="11283489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buClr>
                <a:srgbClr val="000000"/>
              </a:buClr>
              <a:buSzPct val="25000"/>
              <a:buFont typeface="Calibri Light" panose="020F0302020204030204"/>
              <a:buNone/>
              <a:defRPr/>
            </a:pPr>
            <a:endParaRPr lang="en-US" sz="2400" dirty="0">
              <a:latin typeface="Times New Roman" panose="02020603050405020304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CBBDB-1B59-4040-99DB-523C7A93BBCA}"/>
              </a:ext>
            </a:extLst>
          </p:cNvPr>
          <p:cNvSpPr txBox="1"/>
          <p:nvPr/>
        </p:nvSpPr>
        <p:spPr>
          <a:xfrm>
            <a:off x="515365" y="1348580"/>
            <a:ext cx="10139680" cy="3693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dirty="0"/>
              <a:t>На данный момент прямые конкуренты отсутствуют. В настоящее время на рынке нет специализированных, готовых к использованию наборов, предназначенных специально для быстрого забора микробиологических проб стоматологом непосредственно в кабинете.</a:t>
            </a:r>
          </a:p>
          <a:p>
            <a:r>
              <a:rPr lang="ru-RU" dirty="0"/>
              <a:t>Косвенные конкуренты: универсальные транспортные среды и тампоны, которые не адаптированы под анатомические особенности полости рта и использование стоматологическим инструментарием. Их использование требует дополнительных манипуляций и не стандартизировано. Отправка проб в крупные лаборатории, что занимает значительное время (несколько дней) и не обеспечивает оперативности принятия клинического решения.</a:t>
            </a:r>
          </a:p>
          <a:p>
            <a:endParaRPr lang="ru-RU" dirty="0"/>
          </a:p>
          <a:p>
            <a:r>
              <a:rPr lang="ru-RU" dirty="0"/>
              <a:t>Наше ключевое преимущество заключается в том, что наш продукт предлагает комплексное, удобное и стандартизированное решение, разработанное с учетом специфики работы стоматолога.</a:t>
            </a:r>
          </a:p>
        </p:txBody>
      </p:sp>
    </p:spTree>
    <p:extLst>
      <p:ext uri="{BB962C8B-B14F-4D97-AF65-F5344CB8AC3E}">
        <p14:creationId xmlns:p14="http://schemas.microsoft.com/office/powerpoint/2010/main" val="50062429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702</Words>
  <Application>Microsoft Office PowerPoint</Application>
  <PresentationFormat>Широкоэкранный</PresentationFormat>
  <Paragraphs>93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Georgia</vt:lpstr>
      <vt:lpstr>Gilroy-Bold</vt:lpstr>
      <vt:lpstr>Gilroy-ExtraBold</vt:lpstr>
      <vt:lpstr>Gilroy-Light</vt:lpstr>
      <vt:lpstr>Helvetica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Reev Duna</cp:lastModifiedBy>
  <cp:revision>21</cp:revision>
  <dcterms:modified xsi:type="dcterms:W3CDTF">2025-10-25T16:27:21Z</dcterms:modified>
</cp:coreProperties>
</file>