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5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0972800" cy="8229600" type="B4JIS"/>
  <p:notesSz cx="8229600" cy="1463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1C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85" autoAdjust="0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5074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346836"/>
            <a:ext cx="932688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2446"/>
            <a:ext cx="82296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728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44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6" y="2051688"/>
            <a:ext cx="946404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6" y="5507358"/>
            <a:ext cx="946404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617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2190750"/>
            <a:ext cx="4663440" cy="52216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2190750"/>
            <a:ext cx="4663440" cy="52216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88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438152"/>
            <a:ext cx="946404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2017396"/>
            <a:ext cx="4642008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3006090"/>
            <a:ext cx="4642008" cy="44215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1" y="2017396"/>
            <a:ext cx="4664869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1" y="3006090"/>
            <a:ext cx="4664869" cy="44215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7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4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1184912"/>
            <a:ext cx="555498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0"/>
            <a:ext cx="353901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1184912"/>
            <a:ext cx="555498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0"/>
            <a:ext cx="353901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570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52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1" y="438150"/>
            <a:ext cx="2366010" cy="69742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1" y="438150"/>
            <a:ext cx="6960870" cy="697420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840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2052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438152"/>
            <a:ext cx="946404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190750"/>
            <a:ext cx="946404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95177-406C-46A7-862F-1D8A6E04ADD3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7627622"/>
            <a:ext cx="370332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25554-4053-4343-B4D9-DA7445A40E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728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1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85153" y="3593408"/>
            <a:ext cx="6174133" cy="3832497"/>
          </a:xfrm>
          <a:prstGeom prst="roundRect">
            <a:avLst>
              <a:gd name="adj" fmla="val 406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679" y="1713090"/>
            <a:ext cx="8211921" cy="2761174"/>
          </a:xfrm>
        </p:spPr>
        <p:txBody>
          <a:bodyPr>
            <a:normAutofit fontScale="90000"/>
          </a:bodyPr>
          <a:lstStyle/>
          <a:p>
            <a:pPr algn="l"/>
            <a:r>
              <a:rPr lang="en-US" b="1" kern="0" spc="-118" dirty="0" err="1">
                <a:solidFill>
                  <a:srgbClr val="591CE6"/>
                </a:solidFill>
                <a:latin typeface="+mn-lt"/>
                <a:ea typeface="p22-mackinac-pro" pitchFamily="34" charset="-122"/>
                <a:cs typeface="p22-mackinac-pro" pitchFamily="34" charset="-120"/>
              </a:rPr>
              <a:t>SafeEnergize</a:t>
            </a:r>
            <a:r>
              <a:rPr lang="en-US" b="1" kern="0" spc="-118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: </a:t>
            </a:r>
            <a:r>
              <a:rPr lang="ru-RU" b="1" kern="0" spc="-118" dirty="0">
                <a:solidFill>
                  <a:srgbClr val="591CE6"/>
                </a:solidFill>
                <a:latin typeface="+mn-lt"/>
                <a:ea typeface="p22-mackinac-pro" pitchFamily="34" charset="-122"/>
                <a:cs typeface="p22-mackinac-pro" pitchFamily="34" charset="-120"/>
              </a:rPr>
              <a:t>ОБЖ</a:t>
            </a:r>
            <a:r>
              <a:rPr lang="ru-RU" b="1" kern="0" spc="-118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 </a:t>
            </a:r>
            <a:r>
              <a:rPr lang="ru-RU" b="1" kern="0" spc="-118" dirty="0" smtClean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(</a:t>
            </a:r>
            <a:r>
              <a:rPr lang="ru-RU" sz="5300" b="1" kern="0" spc="-118" dirty="0" smtClean="0">
                <a:solidFill>
                  <a:srgbClr val="591CE6"/>
                </a:solidFill>
                <a:latin typeface="+mn-lt"/>
                <a:ea typeface="p22-mackinac-pro" pitchFamily="34" charset="-122"/>
                <a:cs typeface="p22-mackinac-pro" pitchFamily="34" charset="-120"/>
              </a:rPr>
              <a:t>Молодежь </a:t>
            </a:r>
            <a:r>
              <a:rPr lang="ru-RU" sz="5300" b="1" kern="0" spc="-118" dirty="0">
                <a:solidFill>
                  <a:srgbClr val="591CE6"/>
                </a:solidFill>
                <a:latin typeface="+mn-lt"/>
                <a:ea typeface="p22-mackinac-pro" pitchFamily="34" charset="-122"/>
                <a:cs typeface="p22-mackinac-pro" pitchFamily="34" charset="-120"/>
              </a:rPr>
              <a:t>в защите от </a:t>
            </a:r>
            <a:r>
              <a:rPr lang="ru-RU" sz="5300" b="1" kern="0" spc="-118" dirty="0" smtClean="0">
                <a:solidFill>
                  <a:srgbClr val="591CE6"/>
                </a:solidFill>
                <a:latin typeface="+mn-lt"/>
                <a:ea typeface="p22-mackinac-pro" pitchFamily="34" charset="-122"/>
                <a:cs typeface="p22-mackinac-pro" pitchFamily="34" charset="-120"/>
              </a:rPr>
              <a:t>экстремизма)</a:t>
            </a:r>
            <a:r>
              <a:rPr lang="ru-RU" b="1" kern="0" spc="-118" dirty="0" smtClean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/>
            </a:r>
            <a:br>
              <a:rPr lang="ru-RU" b="1" kern="0" spc="-118" dirty="0" smtClean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</a:br>
            <a:r>
              <a:rPr lang="ru-RU" sz="5300" b="1" kern="0" spc="-118" dirty="0" smtClean="0">
                <a:solidFill>
                  <a:srgbClr val="591CE6"/>
                </a:solidFill>
                <a:latin typeface="+mn-lt"/>
                <a:ea typeface="p22-mackinac-pro" pitchFamily="34" charset="-122"/>
                <a:cs typeface="p22-mackinac-pro" pitchFamily="34" charset="-120"/>
              </a:rPr>
              <a:t>чат-бот </a:t>
            </a:r>
            <a:r>
              <a:rPr lang="ru-RU" sz="5300" b="1" kern="0" spc="-118" dirty="0">
                <a:solidFill>
                  <a:srgbClr val="591CE6"/>
                </a:solidFill>
                <a:latin typeface="+mn-lt"/>
                <a:ea typeface="p22-mackinac-pro" pitchFamily="34" charset="-122"/>
                <a:cs typeface="p22-mackinac-pro" pitchFamily="34" charset="-120"/>
              </a:rPr>
              <a:t>в </a:t>
            </a:r>
            <a:r>
              <a:rPr lang="en-US" sz="5300" b="1" kern="0" spc="-118" dirty="0">
                <a:solidFill>
                  <a:srgbClr val="591CE6"/>
                </a:solidFill>
                <a:latin typeface="+mn-lt"/>
                <a:ea typeface="p22-mackinac-pro" pitchFamily="34" charset="-122"/>
                <a:cs typeface="p22-mackinac-pro" pitchFamily="34" charset="-120"/>
              </a:rPr>
              <a:t>Telegram</a:t>
            </a:r>
            <a:r>
              <a:rPr lang="en-US" dirty="0"/>
              <a:t/>
            </a:r>
            <a:br>
              <a:rPr lang="en-US" dirty="0"/>
            </a:br>
            <a:endParaRPr lang="en-US" b="1" dirty="0">
              <a:solidFill>
                <a:srgbClr val="4D6CED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8679" y="3963170"/>
            <a:ext cx="5860607" cy="1986914"/>
          </a:xfrm>
        </p:spPr>
        <p:txBody>
          <a:bodyPr>
            <a:noAutofit/>
          </a:bodyPr>
          <a:lstStyle/>
          <a:p>
            <a:pPr algn="l"/>
            <a:r>
              <a:rPr lang="ru-RU" sz="2000" b="1" i="1" dirty="0">
                <a:solidFill>
                  <a:srgbClr val="591CE6"/>
                </a:solidFill>
              </a:rPr>
              <a:t>Мы предлагаем эффективное решение проблемы безопасности и здоровья - чат-бот в </a:t>
            </a:r>
            <a:r>
              <a:rPr lang="ru-RU" sz="2000" b="1" i="1" dirty="0" err="1">
                <a:solidFill>
                  <a:srgbClr val="591CE6"/>
                </a:solidFill>
              </a:rPr>
              <a:t>Telegram</a:t>
            </a:r>
            <a:r>
              <a:rPr lang="ru-RU" sz="2000" b="1" i="1" dirty="0">
                <a:solidFill>
                  <a:srgbClr val="591CE6"/>
                </a:solidFill>
              </a:rPr>
              <a:t>. У нас есть ценности и мы верим в будущее, где люди обладают необходимыми знаниями об обеспечении безопасности и гармоничного образа жизни. Наш чат-бот предоставит информацию о правилах охраны труда, защите от ЧС, соблюдении экологических норм и других аспектах обеспечения безопасности и здоровья. </a:t>
            </a:r>
            <a:endParaRPr lang="en-US" sz="2000" b="1" i="1" dirty="0">
              <a:solidFill>
                <a:srgbClr val="591CE6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523115"/>
            <a:ext cx="260521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840582" y="550602"/>
            <a:ext cx="3332917" cy="5207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101"/>
              </a:lnSpc>
            </a:pPr>
            <a:r>
              <a:rPr lang="en-US" sz="3281" b="1" kern="0" spc="-98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Проблема</a:t>
            </a:r>
            <a:endParaRPr lang="en-US" sz="3281" dirty="0"/>
          </a:p>
        </p:txBody>
      </p:sp>
      <p:sp>
        <p:nvSpPr>
          <p:cNvPr id="5" name="Shape 3"/>
          <p:cNvSpPr/>
          <p:nvPr/>
        </p:nvSpPr>
        <p:spPr>
          <a:xfrm>
            <a:off x="473337" y="1343219"/>
            <a:ext cx="10092418" cy="6402287"/>
          </a:xfrm>
          <a:prstGeom prst="roundRect">
            <a:avLst>
              <a:gd name="adj" fmla="val 406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sp>
      <p:sp>
        <p:nvSpPr>
          <p:cNvPr id="7" name="Text 5"/>
          <p:cNvSpPr/>
          <p:nvPr/>
        </p:nvSpPr>
        <p:spPr>
          <a:xfrm>
            <a:off x="1705481" y="4222224"/>
            <a:ext cx="3520619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099"/>
              </a:lnSpc>
            </a:pPr>
            <a:endParaRPr lang="en-US" sz="1313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1DD4D3-A6EA-4BF4-8382-B415D5102312}"/>
              </a:ext>
            </a:extLst>
          </p:cNvPr>
          <p:cNvSpPr txBox="1"/>
          <p:nvPr/>
        </p:nvSpPr>
        <p:spPr>
          <a:xfrm>
            <a:off x="642877" y="1338042"/>
            <a:ext cx="9555372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i="1" dirty="0"/>
              <a:t>Указание на безопасные рабочие процессы: Чат-бот предоставляет информацию о правилах и процедурах, которые необходимо соблюдать для обеспечения безопасности на рабочем месте. Он помогает молодым работникам разобраться с правильными методами выполнения задач и укрепляет их понимание важности безопасности.</a:t>
            </a:r>
          </a:p>
          <a:p>
            <a:pPr marL="342900" indent="-342900">
              <a:buFont typeface="+mj-lt"/>
              <a:buAutoNum type="arabicPeriod"/>
            </a:pPr>
            <a:endParaRPr lang="ru-RU" sz="1600" i="1" dirty="0"/>
          </a:p>
          <a:p>
            <a:pPr marL="342900" indent="-342900">
              <a:buFont typeface="+mj-lt"/>
              <a:buAutoNum type="arabicPeriod"/>
            </a:pPr>
            <a:r>
              <a:rPr lang="ru-RU" sz="1600" i="1" dirty="0"/>
              <a:t>Предупреждение о потенциальных опасностях: Чат-бот предоставляет информацию о возможных опасностях на предприятии или заводе, таких как химические или физические риски. Он обучает молодых работников о том, как идентифицировать и избегать опасных ситуаций, а также рассказывает о необходимом экипировке и средствах защиты.</a:t>
            </a:r>
          </a:p>
          <a:p>
            <a:pPr marL="342900" indent="-342900">
              <a:buFont typeface="+mj-lt"/>
              <a:buAutoNum type="arabicPeriod"/>
            </a:pPr>
            <a:endParaRPr lang="ru-RU" sz="1600" i="1" dirty="0"/>
          </a:p>
          <a:p>
            <a:pPr marL="342900" indent="-342900">
              <a:buFont typeface="+mj-lt"/>
              <a:buAutoNum type="arabicPeriod"/>
            </a:pPr>
            <a:r>
              <a:rPr lang="ru-RU" sz="1600" i="1" dirty="0"/>
              <a:t>Профилактика и обучение первой помощи: Чат-бот предоставляет информацию о проведении первой помощи и реагированию в случае несчастного случая. Он обучает молодых работников навыкам, необходимым для оказания первичной помощи коллегам в случае необходимости.</a:t>
            </a:r>
          </a:p>
          <a:p>
            <a:pPr marL="342900" indent="-342900">
              <a:buFont typeface="+mj-lt"/>
              <a:buAutoNum type="arabicPeriod"/>
            </a:pPr>
            <a:endParaRPr lang="ru-RU" sz="1600" i="1" dirty="0"/>
          </a:p>
          <a:p>
            <a:pPr marL="342900" indent="-342900">
              <a:buFont typeface="+mj-lt"/>
              <a:buAutoNum type="arabicPeriod"/>
            </a:pPr>
            <a:r>
              <a:rPr lang="ru-RU" sz="1600" i="1" dirty="0"/>
              <a:t>Стимулирование безопасной культуры: Чат-бот осведомляет молодых работников о значимости безопасности в рабочей среде и способствует формированию безопасной культуры на предприятии или заводе. Он предлагает советы и практики, которые помогают укрепить позитивное отношение к безопасности среди молодежи.</a:t>
            </a:r>
          </a:p>
          <a:p>
            <a:pPr marL="342900" indent="-342900">
              <a:buFont typeface="+mj-lt"/>
              <a:buAutoNum type="arabicPeriod"/>
            </a:pPr>
            <a:endParaRPr lang="ru-RU" sz="1600" i="1" dirty="0"/>
          </a:p>
          <a:p>
            <a:pPr marL="342900" indent="-342900">
              <a:buFont typeface="+mj-lt"/>
              <a:buAutoNum type="arabicPeriod"/>
            </a:pPr>
            <a:r>
              <a:rPr lang="ru-RU" sz="1600" i="1" dirty="0"/>
              <a:t>Систематическое обновление и оповещения: Чат-бот предоставляет новости и обновления о безопасности на предприятии или заводе. Он информирует молодых работников о внесенных изменениях в политику безопасности или о разработке новых методов, которые могут повысить безопасность молодежи на рабочем месте.</a:t>
            </a:r>
          </a:p>
          <a:p>
            <a:endParaRPr lang="ru-RU" sz="1600" i="1" dirty="0"/>
          </a:p>
          <a:p>
            <a:r>
              <a:rPr lang="ru-RU" sz="1600" i="1" dirty="0" err="1"/>
              <a:t>SafeEnergize</a:t>
            </a:r>
            <a:r>
              <a:rPr lang="ru-RU" sz="1600" i="1" dirty="0"/>
              <a:t> ставит своей целью сделать рабочие места более безопасными для молодежи, обеспечивая информацию, обучение и поддержку через свой чат-бот в Telegram.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278765"/>
            <a:ext cx="260521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3"/>
          <p:cNvSpPr/>
          <p:nvPr/>
        </p:nvSpPr>
        <p:spPr>
          <a:xfrm>
            <a:off x="774551" y="4475181"/>
            <a:ext cx="9791204" cy="3270325"/>
          </a:xfrm>
          <a:prstGeom prst="roundRect">
            <a:avLst>
              <a:gd name="adj" fmla="val 406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DA7C85-D026-4D4B-BDD6-9C333839BFE0}"/>
              </a:ext>
            </a:extLst>
          </p:cNvPr>
          <p:cNvSpPr txBox="1"/>
          <p:nvPr/>
        </p:nvSpPr>
        <p:spPr>
          <a:xfrm>
            <a:off x="1083365" y="4622065"/>
            <a:ext cx="90346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Одной из главных ценностей проекта </a:t>
            </a:r>
            <a:r>
              <a:rPr lang="ru-RU" dirty="0" err="1"/>
              <a:t>SafeEnergize</a:t>
            </a:r>
            <a:r>
              <a:rPr lang="ru-RU" dirty="0"/>
              <a:t> является безопасность и благополучие молодежи. Мы стремимся создать безопасную и поддерживающую среду для молодежи, предоставляя им информацию, обучение и ресурсы, необходимые для преодоления проблем и повышения уровня безопасности и здоровья. Наш проект также ценит </a:t>
            </a:r>
            <a:r>
              <a:rPr lang="ru-RU" dirty="0" err="1"/>
              <a:t>проактивность</a:t>
            </a:r>
            <a:r>
              <a:rPr lang="ru-RU" dirty="0"/>
              <a:t> и предотвращение, позволяя молодым людям быть осведомленными и готовыми справляться с возможными опасностями. Мы также ценим сотрудничество и партнерство, стремясь работать с предприятиями, заводами и другими организациями для обеспечения безопасной трудовой среды для молодежи. Наша основная ценность заключается в том, чтобы предоставить молодежи возможность процветать, расти и развиваться в безопасной среде, свободной от рисков и угроз.</a:t>
            </a:r>
          </a:p>
        </p:txBody>
      </p:sp>
      <p:sp>
        <p:nvSpPr>
          <p:cNvPr id="4" name="Text 2"/>
          <p:cNvSpPr/>
          <p:nvPr/>
        </p:nvSpPr>
        <p:spPr>
          <a:xfrm>
            <a:off x="4240468" y="563509"/>
            <a:ext cx="3332917" cy="5207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101"/>
              </a:lnSpc>
            </a:pPr>
            <a:r>
              <a:rPr lang="en-US" sz="3281" b="1" kern="0" spc="-98" dirty="0" err="1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Ценность</a:t>
            </a:r>
            <a:endParaRPr lang="en-US" sz="328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523115"/>
            <a:ext cx="2605213" cy="936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927" y="1139843"/>
            <a:ext cx="4970034" cy="3195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3465790" y="350243"/>
            <a:ext cx="3687336" cy="5207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101"/>
              </a:lnSpc>
            </a:pPr>
            <a:r>
              <a:rPr lang="en-US" sz="3281" b="1" kern="0" spc="-98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Продукт/решение</a:t>
            </a:r>
            <a:endParaRPr lang="en-US" sz="3281" dirty="0"/>
          </a:p>
        </p:txBody>
      </p:sp>
      <p:sp>
        <p:nvSpPr>
          <p:cNvPr id="5" name="Shape 3"/>
          <p:cNvSpPr/>
          <p:nvPr/>
        </p:nvSpPr>
        <p:spPr>
          <a:xfrm>
            <a:off x="1409589" y="3829023"/>
            <a:ext cx="3874592" cy="2113746"/>
          </a:xfrm>
          <a:prstGeom prst="roundRect">
            <a:avLst>
              <a:gd name="adj" fmla="val 3548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6" name="Text 4"/>
          <p:cNvSpPr/>
          <p:nvPr/>
        </p:nvSpPr>
        <p:spPr>
          <a:xfrm>
            <a:off x="1702361" y="3829023"/>
            <a:ext cx="1836390" cy="26039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051"/>
              </a:lnSpc>
            </a:pPr>
            <a:r>
              <a:rPr lang="en-US" sz="1640" b="1" kern="0" spc="-5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Чат-бот в Telegram</a:t>
            </a:r>
            <a:endParaRPr lang="en-US" sz="1640" dirty="0"/>
          </a:p>
        </p:txBody>
      </p:sp>
      <p:sp>
        <p:nvSpPr>
          <p:cNvPr id="7" name="Text 5"/>
          <p:cNvSpPr/>
          <p:nvPr/>
        </p:nvSpPr>
        <p:spPr>
          <a:xfrm>
            <a:off x="1705481" y="4088904"/>
            <a:ext cx="3520619" cy="13327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099"/>
              </a:lnSpc>
            </a:pPr>
            <a:r>
              <a:rPr lang="en-US" sz="1313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Это удобное и доступное средство коммуникации, которое поможет молодым людям общаться со специалистами и получать информацию о проблемах экстремизма.</a:t>
            </a:r>
            <a:endParaRPr lang="en-US" sz="1313" dirty="0"/>
          </a:p>
        </p:txBody>
      </p:sp>
      <p:sp>
        <p:nvSpPr>
          <p:cNvPr id="8" name="Shape 6"/>
          <p:cNvSpPr/>
          <p:nvPr/>
        </p:nvSpPr>
        <p:spPr>
          <a:xfrm>
            <a:off x="5569713" y="3829023"/>
            <a:ext cx="3874592" cy="2113746"/>
          </a:xfrm>
          <a:prstGeom prst="roundRect">
            <a:avLst>
              <a:gd name="adj" fmla="val 3548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sp>
      <p:sp>
        <p:nvSpPr>
          <p:cNvPr id="9" name="Text 7"/>
          <p:cNvSpPr/>
          <p:nvPr/>
        </p:nvSpPr>
        <p:spPr>
          <a:xfrm>
            <a:off x="5716473" y="3829023"/>
            <a:ext cx="2873306" cy="26039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051"/>
              </a:lnSpc>
            </a:pPr>
            <a:r>
              <a:rPr lang="en-US" sz="1640" b="1" kern="0" spc="-5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Альтернативные программы</a:t>
            </a:r>
            <a:endParaRPr lang="en-US" sz="1640" dirty="0"/>
          </a:p>
        </p:txBody>
      </p:sp>
      <p:sp>
        <p:nvSpPr>
          <p:cNvPr id="10" name="Text 8"/>
          <p:cNvSpPr/>
          <p:nvPr/>
        </p:nvSpPr>
        <p:spPr>
          <a:xfrm>
            <a:off x="5746700" y="4088904"/>
            <a:ext cx="3520619" cy="13327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099"/>
              </a:lnSpc>
            </a:pPr>
            <a:r>
              <a:rPr lang="en-US" sz="1313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Мы предлагаем альтернативные методы решения проблем молодежной безнадзорности и запускаем проекты, которые помогают молодежи реализовывать свой потенциал.</a:t>
            </a:r>
            <a:endParaRPr lang="en-US" sz="1313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523115"/>
            <a:ext cx="2605213" cy="936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202" y="964406"/>
            <a:ext cx="4743958" cy="2493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3"/>
          <p:cNvSpPr/>
          <p:nvPr/>
        </p:nvSpPr>
        <p:spPr>
          <a:xfrm>
            <a:off x="526774" y="1343219"/>
            <a:ext cx="10218460" cy="6402287"/>
          </a:xfrm>
          <a:prstGeom prst="roundRect">
            <a:avLst>
              <a:gd name="adj" fmla="val 406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sp>
      <p:sp>
        <p:nvSpPr>
          <p:cNvPr id="4" name="Text 2"/>
          <p:cNvSpPr/>
          <p:nvPr/>
        </p:nvSpPr>
        <p:spPr>
          <a:xfrm>
            <a:off x="2590138" y="361427"/>
            <a:ext cx="5370404" cy="5207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101"/>
              </a:lnSpc>
            </a:pPr>
            <a:r>
              <a:rPr lang="en-US" sz="3281" b="1" kern="0" spc="-98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Технологическое решение</a:t>
            </a:r>
            <a:endParaRPr lang="en-US" sz="328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C6190-3F38-45F2-9FE1-C3808A71AF55}"/>
              </a:ext>
            </a:extLst>
          </p:cNvPr>
          <p:cNvSpPr txBox="1"/>
          <p:nvPr/>
        </p:nvSpPr>
        <p:spPr>
          <a:xfrm>
            <a:off x="526774" y="1721225"/>
            <a:ext cx="1034450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Искусственный интеллект (ИИ): Чат-бот </a:t>
            </a:r>
            <a:r>
              <a:rPr lang="ru-RU" dirty="0" err="1"/>
              <a:t>SafeEnergize</a:t>
            </a:r>
            <a:r>
              <a:rPr lang="ru-RU" dirty="0"/>
              <a:t> в Telegram использует алгоритмы машинного обучения и обработки естественного языка, чтобы понимать вопросы и запросы пользователей, а также предоставлять информацию и рекомендации по безопасности.</a:t>
            </a:r>
          </a:p>
          <a:p>
            <a:endParaRPr lang="ru-RU" dirty="0"/>
          </a:p>
          <a:p>
            <a:r>
              <a:rPr lang="ru-RU" dirty="0"/>
              <a:t>Облачные вычисления: Для обеспечения масштабируемости и доступности, чат-бот </a:t>
            </a:r>
            <a:r>
              <a:rPr lang="ru-RU" dirty="0" err="1"/>
              <a:t>SafeEnergize</a:t>
            </a:r>
            <a:r>
              <a:rPr lang="ru-RU" dirty="0"/>
              <a:t> использует облачные вычисления. Это позволяет быстро обрабатывать запросы пользователей и предоставлять высококачественные ответы в реальном времени.</a:t>
            </a:r>
          </a:p>
          <a:p>
            <a:endParaRPr lang="ru-RU" dirty="0"/>
          </a:p>
          <a:p>
            <a:r>
              <a:rPr lang="ru-RU" dirty="0"/>
              <a:t>База знаний: Чат-бот </a:t>
            </a:r>
            <a:r>
              <a:rPr lang="ru-RU" dirty="0" err="1"/>
              <a:t>SafeEnergize</a:t>
            </a:r>
            <a:r>
              <a:rPr lang="ru-RU" dirty="0"/>
              <a:t> основывается на обширной базе знаний, которая содержит информацию о безопасности и здоровье на различных уровнях. База знаний постоянно обновляется и расширяется, чтобы отвечать на новые вопросы пользователей и предоставлять актуальную информацию.</a:t>
            </a:r>
          </a:p>
          <a:p>
            <a:endParaRPr lang="ru-RU" dirty="0"/>
          </a:p>
          <a:p>
            <a:r>
              <a:rPr lang="ru-RU" dirty="0"/>
              <a:t>Технология синтеза голоса и распознавания речи: Чат-бот </a:t>
            </a:r>
            <a:r>
              <a:rPr lang="ru-RU" dirty="0" err="1"/>
              <a:t>SafeEnergize</a:t>
            </a:r>
            <a:r>
              <a:rPr lang="ru-RU" dirty="0"/>
              <a:t> может использовать технологию синтеза голоса для озвучивания информации и рекомендаций, а также распознавание речи для обеспечения более удобного взаимодействия с пользователем.</a:t>
            </a:r>
          </a:p>
          <a:p>
            <a:endParaRPr lang="ru-RU" dirty="0"/>
          </a:p>
          <a:p>
            <a:r>
              <a:rPr lang="ru-RU" dirty="0"/>
              <a:t>Интеграция социальных медиа: Чат-бот </a:t>
            </a:r>
            <a:r>
              <a:rPr lang="ru-RU" dirty="0" err="1"/>
              <a:t>SafeEnergize</a:t>
            </a:r>
            <a:r>
              <a:rPr lang="ru-RU" dirty="0"/>
              <a:t> может быть интегрирован с различными социальными медиа платформами, что позволяет достигать более широкой аудитории молодежи и предоставлять им информацию и поддержку в удобном для них формате.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361427"/>
            <a:ext cx="260521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3"/>
          <p:cNvSpPr/>
          <p:nvPr/>
        </p:nvSpPr>
        <p:spPr>
          <a:xfrm>
            <a:off x="1709262" y="2569223"/>
            <a:ext cx="8599840" cy="1321199"/>
          </a:xfrm>
          <a:prstGeom prst="roundRect">
            <a:avLst>
              <a:gd name="adj" fmla="val 3548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3" name="Shape 3"/>
          <p:cNvSpPr/>
          <p:nvPr/>
        </p:nvSpPr>
        <p:spPr>
          <a:xfrm>
            <a:off x="1730317" y="4114230"/>
            <a:ext cx="8568720" cy="1161182"/>
          </a:xfrm>
          <a:prstGeom prst="roundRect">
            <a:avLst>
              <a:gd name="adj" fmla="val 3548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2" name="Shape 3"/>
          <p:cNvSpPr/>
          <p:nvPr/>
        </p:nvSpPr>
        <p:spPr>
          <a:xfrm>
            <a:off x="1751340" y="5565092"/>
            <a:ext cx="8599840" cy="1169551"/>
          </a:xfrm>
          <a:prstGeom prst="roundRect">
            <a:avLst>
              <a:gd name="adj" fmla="val 3548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4" name="Text 2"/>
          <p:cNvSpPr/>
          <p:nvPr/>
        </p:nvSpPr>
        <p:spPr>
          <a:xfrm>
            <a:off x="1528495" y="1521441"/>
            <a:ext cx="7350651" cy="5207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101"/>
              </a:lnSpc>
            </a:pPr>
            <a:r>
              <a:rPr lang="en-US" sz="3281" b="1" kern="0" spc="-98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Принцип работы продукта/решения</a:t>
            </a:r>
            <a:endParaRPr lang="en-US" sz="3281" dirty="0"/>
          </a:p>
        </p:txBody>
      </p:sp>
      <p:sp>
        <p:nvSpPr>
          <p:cNvPr id="5" name="Shape 3"/>
          <p:cNvSpPr/>
          <p:nvPr/>
        </p:nvSpPr>
        <p:spPr>
          <a:xfrm>
            <a:off x="921976" y="2375476"/>
            <a:ext cx="33308" cy="4332595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6" name="Shape 4"/>
          <p:cNvSpPr/>
          <p:nvPr/>
        </p:nvSpPr>
        <p:spPr>
          <a:xfrm>
            <a:off x="1126064" y="2676451"/>
            <a:ext cx="583198" cy="33308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7" name="Shape 5"/>
          <p:cNvSpPr/>
          <p:nvPr/>
        </p:nvSpPr>
        <p:spPr>
          <a:xfrm>
            <a:off x="751105" y="2520347"/>
            <a:ext cx="374957" cy="374957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0856" y="2536925"/>
            <a:ext cx="95459" cy="3123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461"/>
              </a:lnSpc>
            </a:pPr>
            <a:r>
              <a:rPr lang="en-US" sz="1968" b="1" kern="0" spc="-59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</a:t>
            </a:r>
            <a:endParaRPr lang="en-US" sz="1968" dirty="0"/>
          </a:p>
        </p:txBody>
      </p:sp>
      <p:sp>
        <p:nvSpPr>
          <p:cNvPr id="9" name="Text 7"/>
          <p:cNvSpPr/>
          <p:nvPr/>
        </p:nvSpPr>
        <p:spPr>
          <a:xfrm>
            <a:off x="1589516" y="2271524"/>
            <a:ext cx="1666458" cy="26039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051"/>
              </a:lnSpc>
            </a:pPr>
            <a:r>
              <a:rPr lang="en-US" sz="1640" b="1" kern="0" spc="-5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Первый этап</a:t>
            </a:r>
            <a:endParaRPr lang="en-US" sz="1640" dirty="0"/>
          </a:p>
        </p:txBody>
      </p:sp>
      <p:sp>
        <p:nvSpPr>
          <p:cNvPr id="10" name="Text 8"/>
          <p:cNvSpPr/>
          <p:nvPr/>
        </p:nvSpPr>
        <p:spPr>
          <a:xfrm>
            <a:off x="1709262" y="2545718"/>
            <a:ext cx="8589775" cy="8077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099"/>
              </a:lnSpc>
            </a:pPr>
            <a:r>
              <a:rPr lang="ru-RU" sz="1400" dirty="0">
                <a:solidFill>
                  <a:srgbClr val="272525"/>
                </a:solidFill>
                <a:latin typeface="Georgia" panose="02040502050405020303" pitchFamily="18" charset="0"/>
                <a:ea typeface="Eudoxus Sans" pitchFamily="34" charset="-122"/>
                <a:cs typeface="Eudoxus Sans" pitchFamily="34" charset="-120"/>
              </a:rPr>
              <a:t>Сбор информации и анализ: На этом этапе происходит сбор и анализ данных о безопасности и жизнедеятельности молодежи на предприятиях и заводах. Это включает в себя данные о происшествиях, опасностях, трендах и текущих практиках безопасности. Разнообразные источники данных, такие как статистика, отчеты, исследования и обратная связь от пользователей, могут быть использованы для более детального понимания проблемы.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126064" y="4176191"/>
            <a:ext cx="583198" cy="33308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12" name="Shape 10"/>
          <p:cNvSpPr/>
          <p:nvPr/>
        </p:nvSpPr>
        <p:spPr>
          <a:xfrm>
            <a:off x="751106" y="4018125"/>
            <a:ext cx="374957" cy="374957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70854" y="4036665"/>
            <a:ext cx="135464" cy="3123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461"/>
              </a:lnSpc>
            </a:pPr>
            <a:r>
              <a:rPr lang="en-US" sz="1968" b="1" kern="0" spc="-59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</a:t>
            </a:r>
            <a:endParaRPr lang="en-US" sz="1968" dirty="0"/>
          </a:p>
        </p:txBody>
      </p:sp>
      <p:sp>
        <p:nvSpPr>
          <p:cNvPr id="14" name="Text 12"/>
          <p:cNvSpPr/>
          <p:nvPr/>
        </p:nvSpPr>
        <p:spPr>
          <a:xfrm>
            <a:off x="1589516" y="3840127"/>
            <a:ext cx="1666458" cy="26039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051"/>
              </a:lnSpc>
            </a:pPr>
            <a:r>
              <a:rPr lang="en-US" sz="1640" b="1" kern="0" spc="-5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Второй этап</a:t>
            </a:r>
            <a:endParaRPr lang="en-US" sz="1640" dirty="0"/>
          </a:p>
        </p:txBody>
      </p:sp>
      <p:sp>
        <p:nvSpPr>
          <p:cNvPr id="16" name="Shape 14"/>
          <p:cNvSpPr/>
          <p:nvPr/>
        </p:nvSpPr>
        <p:spPr>
          <a:xfrm>
            <a:off x="1126064" y="5675932"/>
            <a:ext cx="583198" cy="33308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17" name="Shape 15"/>
          <p:cNvSpPr/>
          <p:nvPr/>
        </p:nvSpPr>
        <p:spPr>
          <a:xfrm>
            <a:off x="767805" y="5515903"/>
            <a:ext cx="374957" cy="374957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7996" y="5536407"/>
            <a:ext cx="141179" cy="3123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461"/>
              </a:lnSpc>
            </a:pPr>
            <a:r>
              <a:rPr lang="en-US" sz="1968" b="1" kern="0" spc="-59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</a:t>
            </a:r>
            <a:endParaRPr lang="en-US" sz="1968" dirty="0"/>
          </a:p>
        </p:txBody>
      </p:sp>
      <p:sp>
        <p:nvSpPr>
          <p:cNvPr id="19" name="Text 17"/>
          <p:cNvSpPr/>
          <p:nvPr/>
        </p:nvSpPr>
        <p:spPr>
          <a:xfrm>
            <a:off x="1589516" y="5255513"/>
            <a:ext cx="1666458" cy="26039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051"/>
              </a:lnSpc>
            </a:pPr>
            <a:r>
              <a:rPr lang="en-US" sz="1640" b="1" kern="0" spc="-5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Третий этап</a:t>
            </a:r>
            <a:endParaRPr lang="en-US" sz="164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812804-DF25-4ECF-AED8-286E8152460C}"/>
              </a:ext>
            </a:extLst>
          </p:cNvPr>
          <p:cNvSpPr txBox="1"/>
          <p:nvPr/>
        </p:nvSpPr>
        <p:spPr>
          <a:xfrm>
            <a:off x="1759935" y="4060040"/>
            <a:ext cx="859984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72525"/>
                </a:solidFill>
                <a:latin typeface="Georgia" panose="02040502050405020303" pitchFamily="18" charset="0"/>
                <a:ea typeface="Eudoxus Sans" pitchFamily="34" charset="-122"/>
              </a:rPr>
              <a:t>Разработка и внедрение чат-бота в Telegram: На данном этапе команда </a:t>
            </a:r>
            <a:r>
              <a:rPr lang="ru-RU" sz="1400" dirty="0" err="1">
                <a:solidFill>
                  <a:srgbClr val="272525"/>
                </a:solidFill>
                <a:latin typeface="Georgia" panose="02040502050405020303" pitchFamily="18" charset="0"/>
                <a:ea typeface="Eudoxus Sans" pitchFamily="34" charset="-122"/>
              </a:rPr>
              <a:t>SafeEnergize</a:t>
            </a:r>
            <a:r>
              <a:rPr lang="ru-RU" sz="1400" dirty="0">
                <a:solidFill>
                  <a:srgbClr val="272525"/>
                </a:solidFill>
                <a:latin typeface="Georgia" panose="02040502050405020303" pitchFamily="18" charset="0"/>
                <a:ea typeface="Eudoxus Sans" pitchFamily="34" charset="-122"/>
              </a:rPr>
              <a:t> разрабатывает и внедряет чат-бота в Telegram, обеспечивающего доступ к информации о безопасности жизнедеятельности молодежи на предприятиях и заводах. Чат-бот предлагает пользователю рекомендации, советы, информацию о правилах безопасности, обучение и поддержку в режиме реального времени.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2FF0904-4C0E-4DB8-8020-78D494AB9D07}"/>
              </a:ext>
            </a:extLst>
          </p:cNvPr>
          <p:cNvSpPr txBox="1"/>
          <p:nvPr/>
        </p:nvSpPr>
        <p:spPr>
          <a:xfrm>
            <a:off x="1697449" y="5536407"/>
            <a:ext cx="893111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72525"/>
                </a:solidFill>
                <a:latin typeface="Georgia" panose="02040502050405020303" pitchFamily="18" charset="0"/>
                <a:ea typeface="Eudoxus Sans" pitchFamily="34" charset="-122"/>
              </a:rPr>
              <a:t>Обновление и постоянное совершенствование: Наша команда обновляет и совершенствует чат-бота </a:t>
            </a:r>
            <a:r>
              <a:rPr lang="ru-RU" sz="1400" dirty="0" err="1">
                <a:solidFill>
                  <a:srgbClr val="272525"/>
                </a:solidFill>
                <a:latin typeface="Georgia" panose="02040502050405020303" pitchFamily="18" charset="0"/>
                <a:ea typeface="Eudoxus Sans" pitchFamily="34" charset="-122"/>
              </a:rPr>
              <a:t>SafeEnergize</a:t>
            </a:r>
            <a:r>
              <a:rPr lang="ru-RU" sz="1400" dirty="0">
                <a:solidFill>
                  <a:srgbClr val="272525"/>
                </a:solidFill>
                <a:latin typeface="Georgia" panose="02040502050405020303" pitchFamily="18" charset="0"/>
                <a:ea typeface="Eudoxus Sans" pitchFamily="34" charset="-122"/>
              </a:rPr>
              <a:t> в соответствии с новыми трендами в безопасности и потребностями пользователей. Это включает в себя добавление новых функций, актуализацию информации, улучшение интерфейса пользовательского опыта и внедрение новых технологий для обеспечения более эффективного и надежного решения.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523115"/>
            <a:ext cx="260521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3"/>
          <p:cNvSpPr/>
          <p:nvPr/>
        </p:nvSpPr>
        <p:spPr>
          <a:xfrm>
            <a:off x="277790" y="3922122"/>
            <a:ext cx="10619706" cy="2113746"/>
          </a:xfrm>
          <a:prstGeom prst="roundRect">
            <a:avLst>
              <a:gd name="adj" fmla="val 3548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4" name="Text 2"/>
          <p:cNvSpPr/>
          <p:nvPr/>
        </p:nvSpPr>
        <p:spPr>
          <a:xfrm>
            <a:off x="3419217" y="470335"/>
            <a:ext cx="3332917" cy="5207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101"/>
              </a:lnSpc>
            </a:pPr>
            <a:r>
              <a:rPr lang="en-US" sz="3281" b="1" kern="0" spc="-98" dirty="0">
                <a:solidFill>
                  <a:srgbClr val="591C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p22-mackinac-pro" pitchFamily="34" charset="-120"/>
              </a:rPr>
              <a:t>Пользователь</a:t>
            </a:r>
            <a:endParaRPr lang="en-US" sz="328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FA12D4-93C8-4A7B-AC15-D491D4C0A504}"/>
              </a:ext>
            </a:extLst>
          </p:cNvPr>
          <p:cNvSpPr txBox="1"/>
          <p:nvPr/>
        </p:nvSpPr>
        <p:spPr>
          <a:xfrm>
            <a:off x="372541" y="3963332"/>
            <a:ext cx="107938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Конечным пользователем проекта </a:t>
            </a:r>
            <a:r>
              <a:rPr lang="ru-RU" dirty="0" err="1"/>
              <a:t>SafeEnergize</a:t>
            </a:r>
            <a:r>
              <a:rPr lang="ru-RU" dirty="0"/>
              <a:t> является молодежь, работающая на предприятиях и заводах. Это молодые работники, которые могут столкнуться с различными рисками и опасностями в рабочей среде. Они ищут информацию, обучение и поддержку, чтобы обеспечить свою безопасность и благополучие на рабочем месте. Конечные пользователи также могут включать представителей управленческого персонала, которые стремятся создать безопасную и поддерживающую среду для своих молодых работников. Все конечные пользователи имеют общую цель - обеспечение безопасной и здоровой жизнедеятельности молодежи на предприятиях и заводах.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523115"/>
            <a:ext cx="2605213" cy="936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865" y="1120788"/>
            <a:ext cx="4749619" cy="2671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3260719" y="644356"/>
            <a:ext cx="3332917" cy="5207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101"/>
              </a:lnSpc>
            </a:pPr>
            <a:r>
              <a:rPr lang="en-US" sz="3281" b="1" kern="0" spc="-98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Бизнес-модель</a:t>
            </a:r>
            <a:endParaRPr lang="en-US" sz="3281" dirty="0"/>
          </a:p>
        </p:txBody>
      </p:sp>
      <p:sp>
        <p:nvSpPr>
          <p:cNvPr id="5" name="Shape 3"/>
          <p:cNvSpPr/>
          <p:nvPr/>
        </p:nvSpPr>
        <p:spPr>
          <a:xfrm>
            <a:off x="5225495" y="1636335"/>
            <a:ext cx="374957" cy="374957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219412" y="4656284"/>
            <a:ext cx="374957" cy="374957"/>
          </a:xfrm>
          <a:prstGeom prst="roundRect">
            <a:avLst>
              <a:gd name="adj" fmla="val 20000"/>
            </a:avLst>
          </a:prstGeom>
          <a:solidFill>
            <a:srgbClr val="E0D7F4"/>
          </a:solidFill>
          <a:ln w="13811">
            <a:solidFill>
              <a:srgbClr val="C1AFE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10635" y="4744879"/>
            <a:ext cx="584275" cy="7306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461"/>
              </a:lnSpc>
            </a:pPr>
            <a:endParaRPr lang="en-US" sz="1968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523115"/>
            <a:ext cx="2605213" cy="936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54406" y="1636335"/>
            <a:ext cx="5486400" cy="66479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/>
              <a:t>Модель </a:t>
            </a:r>
            <a:r>
              <a:rPr lang="ru-RU" b="1" dirty="0"/>
              <a:t>подписки и </a:t>
            </a:r>
            <a:r>
              <a:rPr lang="ru-RU" b="1" dirty="0" smtClean="0"/>
              <a:t>консультаций</a:t>
            </a:r>
          </a:p>
          <a:p>
            <a:endParaRPr lang="ru-RU" b="1" dirty="0" smtClean="0"/>
          </a:p>
          <a:p>
            <a:r>
              <a:rPr lang="ru-RU" sz="1600" dirty="0" smtClean="0"/>
              <a:t>- </a:t>
            </a:r>
            <a:r>
              <a:rPr lang="ru-RU" sz="1600" dirty="0"/>
              <a:t>Предприятия энергетической отрасли могут подписываться на использование бота с определенным набором функций и контента.</a:t>
            </a:r>
          </a:p>
          <a:p>
            <a:r>
              <a:rPr lang="ru-RU" sz="1600" dirty="0"/>
              <a:t>- Предоставление консультаций по вопросам охраны труда и безопасности на платной основе, где эксперты бота предоставляют рекомендации и ответы на вопросы предприятий.</a:t>
            </a:r>
          </a:p>
          <a:p>
            <a:r>
              <a:rPr lang="ru-RU" sz="1600" dirty="0"/>
              <a:t>- Различные уровни подписки могут предоставлять доступ к дополнительным ресурсам и обучающему контенту.</a:t>
            </a:r>
          </a:p>
          <a:p>
            <a:endParaRPr lang="ru-RU" sz="1600" dirty="0"/>
          </a:p>
          <a:p>
            <a:pPr marL="342900" indent="-342900">
              <a:buAutoNum type="arabicPeriod" startAt="2"/>
            </a:pPr>
            <a:r>
              <a:rPr lang="ru-RU" b="1" dirty="0" smtClean="0"/>
              <a:t>Реклама </a:t>
            </a:r>
            <a:r>
              <a:rPr lang="ru-RU" b="1" dirty="0"/>
              <a:t>и </a:t>
            </a:r>
            <a:r>
              <a:rPr lang="ru-RU" b="1" dirty="0" smtClean="0"/>
              <a:t>сотрудничество</a:t>
            </a:r>
          </a:p>
          <a:p>
            <a:endParaRPr lang="ru-RU" b="1" dirty="0" smtClean="0"/>
          </a:p>
          <a:p>
            <a:r>
              <a:rPr lang="ru-RU" sz="1600" dirty="0" smtClean="0"/>
              <a:t>- </a:t>
            </a:r>
            <a:r>
              <a:rPr lang="ru-RU" sz="1600" dirty="0"/>
              <a:t>Генерация дохода через размещение рекламы предприятий, предоставляющих услуги и товары, связанные с охраной труда и безопасностью.</a:t>
            </a:r>
          </a:p>
          <a:p>
            <a:r>
              <a:rPr lang="ru-RU" sz="1600" dirty="0"/>
              <a:t>- Возможность установления партнерских отношений с образовательными учреждениями и центрами охраны труда для предоставления дополнительных обучающих программ через бота.</a:t>
            </a:r>
          </a:p>
          <a:p>
            <a:endParaRPr lang="ru-RU" sz="1600" dirty="0"/>
          </a:p>
          <a:p>
            <a:r>
              <a:rPr lang="ru-RU" sz="1600" dirty="0"/>
              <a:t>Эти два аспекта бизнес-модели позволяют боту обеспечивать не только бесплатный доступ к базовым функциям, но и создавать источники дохода через платные услуги и рекламные партнерства</a:t>
            </a:r>
            <a:r>
              <a:rPr 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6" y="2550318"/>
            <a:ext cx="4554101" cy="3077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"/>
          <p:cNvSpPr/>
          <p:nvPr/>
        </p:nvSpPr>
        <p:spPr>
          <a:xfrm>
            <a:off x="707570" y="1459115"/>
            <a:ext cx="10189925" cy="5355312"/>
          </a:xfrm>
          <a:prstGeom prst="roundRect">
            <a:avLst>
              <a:gd name="adj" fmla="val 3548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4" name="Text 2"/>
          <p:cNvSpPr/>
          <p:nvPr/>
        </p:nvSpPr>
        <p:spPr>
          <a:xfrm>
            <a:off x="2635592" y="140343"/>
            <a:ext cx="5176094" cy="5207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101"/>
              </a:lnSpc>
            </a:pPr>
            <a:r>
              <a:rPr lang="en-US" sz="3281" b="1" kern="0" spc="-98" dirty="0" err="1">
                <a:solidFill>
                  <a:srgbClr val="591CE6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p22-mackinac-pro" pitchFamily="34" charset="-120"/>
              </a:rPr>
              <a:t>Маркетинговая</a:t>
            </a:r>
            <a:r>
              <a:rPr lang="en-US" sz="3281" b="1" kern="0" spc="-98" dirty="0">
                <a:solidFill>
                  <a:srgbClr val="591CE6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p22-mackinac-pro" pitchFamily="34" charset="-120"/>
              </a:rPr>
              <a:t> </a:t>
            </a:r>
            <a:r>
              <a:rPr lang="en-US" sz="3281" b="1" kern="0" spc="-98" dirty="0" err="1">
                <a:solidFill>
                  <a:srgbClr val="591CE6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p22-mackinac-pro" pitchFamily="34" charset="-120"/>
              </a:rPr>
              <a:t>страт</a:t>
            </a:r>
            <a:r>
              <a:rPr lang="ru-RU" sz="3281" b="1" kern="0" spc="-98" dirty="0" err="1">
                <a:solidFill>
                  <a:srgbClr val="591CE6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p22-mackinac-pro" pitchFamily="34" charset="-120"/>
              </a:rPr>
              <a:t>егия</a:t>
            </a:r>
            <a:endParaRPr lang="en-US" sz="3281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5985480" y="5288727"/>
            <a:ext cx="2472005" cy="13327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099"/>
              </a:lnSpc>
            </a:pPr>
            <a:endParaRPr lang="en-US" sz="1313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523115"/>
            <a:ext cx="2605213" cy="936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14400" y="1459115"/>
            <a:ext cx="894658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</a:rPr>
              <a:t>Оптимальная подписка: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</a:rPr>
              <a:t>Оптимальная стоимость подписки для предприятий будет зависеть от объема предоставляемых услуг и уровня доступа. </a:t>
            </a:r>
            <a:endParaRPr lang="ru-RU" dirty="0" smtClean="0">
              <a:solidFill>
                <a:srgbClr val="000000"/>
              </a:solidFill>
            </a:endParaRPr>
          </a:p>
          <a:p>
            <a:r>
              <a:rPr lang="ru-RU" dirty="0" smtClean="0">
                <a:solidFill>
                  <a:srgbClr val="000000"/>
                </a:solidFill>
              </a:rPr>
              <a:t>Будет несколько </a:t>
            </a:r>
            <a:r>
              <a:rPr lang="ru-RU" dirty="0">
                <a:solidFill>
                  <a:srgbClr val="000000"/>
                </a:solidFill>
              </a:rPr>
              <a:t>уровней подписки: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000000"/>
                </a:solidFill>
              </a:rPr>
              <a:t>Базовая подписка (2000 рублей в месяц):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</a:rPr>
              <a:t>- Доступ к базовым обучающим материалам и контенту бота.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</a:rPr>
              <a:t>- Возможность задавать текстовые вопросы экспертам.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</a:rPr>
              <a:t>2. </a:t>
            </a:r>
            <a:r>
              <a:rPr lang="ru-RU" b="1" dirty="0">
                <a:solidFill>
                  <a:srgbClr val="000000"/>
                </a:solidFill>
              </a:rPr>
              <a:t>Подписка "Профессиональная" (5000 рублей в месяц):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dirty="0">
                <a:solidFill>
                  <a:srgbClr val="000000"/>
                </a:solidFill>
              </a:rPr>
              <a:t>- Дополнительный доступ к </a:t>
            </a:r>
            <a:r>
              <a:rPr lang="ru-RU" dirty="0" err="1">
                <a:solidFill>
                  <a:srgbClr val="000000"/>
                </a:solidFill>
              </a:rPr>
              <a:t>видеоконтенту</a:t>
            </a:r>
            <a:r>
              <a:rPr lang="ru-RU" dirty="0">
                <a:solidFill>
                  <a:srgbClr val="000000"/>
                </a:solidFill>
              </a:rPr>
              <a:t> и дополнительным материалам.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</a:rPr>
              <a:t>Приоритетное обслуживание и возможность более быстрого получения консультаций.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</a:rPr>
              <a:t>3. </a:t>
            </a:r>
            <a:r>
              <a:rPr lang="ru-RU" b="1" dirty="0">
                <a:solidFill>
                  <a:srgbClr val="000000"/>
                </a:solidFill>
              </a:rPr>
              <a:t>Подписка "Корпоративная" (10000 рублей в месяц):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</a:rPr>
              <a:t>- Расширенный доступ ко всем ресурсам бота.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</a:rPr>
              <a:t>- Возможность организации групповых обучающих мероприятий для сотрудников предприятия.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3"/>
          <p:cNvSpPr/>
          <p:nvPr/>
        </p:nvSpPr>
        <p:spPr>
          <a:xfrm>
            <a:off x="532101" y="1808376"/>
            <a:ext cx="9908597" cy="6178676"/>
          </a:xfrm>
          <a:prstGeom prst="roundRect">
            <a:avLst>
              <a:gd name="adj" fmla="val 3548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4" name="Text 2"/>
          <p:cNvSpPr/>
          <p:nvPr/>
        </p:nvSpPr>
        <p:spPr>
          <a:xfrm>
            <a:off x="1369468" y="484832"/>
            <a:ext cx="3332917" cy="5207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101"/>
              </a:lnSpc>
            </a:pPr>
            <a:r>
              <a:rPr lang="en-US" sz="3281" b="1" kern="0" spc="-98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Конкуренты</a:t>
            </a:r>
            <a:endParaRPr lang="en-US" sz="328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959E16-4868-4615-AC1D-9E154DBF8665}"/>
              </a:ext>
            </a:extLst>
          </p:cNvPr>
          <p:cNvSpPr txBox="1"/>
          <p:nvPr/>
        </p:nvSpPr>
        <p:spPr>
          <a:xfrm>
            <a:off x="532101" y="1800743"/>
            <a:ext cx="990859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На сегодняшний день существует несколько компаний и проектов, которые также предлагают решения в области безопасности жизнедеятельности молодежи. Некоторые из них включают:</a:t>
            </a:r>
          </a:p>
          <a:p>
            <a:endParaRPr lang="ru-RU" dirty="0"/>
          </a:p>
          <a:p>
            <a:r>
              <a:rPr lang="ru-RU" dirty="0"/>
              <a:t>"</a:t>
            </a:r>
            <a:r>
              <a:rPr lang="ru-RU" b="1" dirty="0" err="1"/>
              <a:t>SafeYouth</a:t>
            </a:r>
            <a:r>
              <a:rPr lang="ru-RU" dirty="0"/>
              <a:t>" - это проект, использующий мобильное приложение для предоставления информации и советов по безопасности для молодежи. Приложение предлагает схожие функции, такие как предупреждение о потенциальных опасностях и рекомендации по безопасному поведению.</a:t>
            </a:r>
          </a:p>
          <a:p>
            <a:endParaRPr lang="ru-RU" dirty="0"/>
          </a:p>
          <a:p>
            <a:r>
              <a:rPr lang="ru-RU" dirty="0"/>
              <a:t>"</a:t>
            </a:r>
            <a:r>
              <a:rPr lang="ru-RU" b="1" dirty="0" err="1"/>
              <a:t>YouthSafetyBot</a:t>
            </a:r>
            <a:r>
              <a:rPr lang="ru-RU" dirty="0"/>
              <a:t>" - это чат-бот в Telegram, который также предоставляет информацию и советы о безопасности для молодежи. Он обучает молодых людей о правилах безопасности в различных сферах жизни и предупреждает о возможных опасностях.</a:t>
            </a:r>
          </a:p>
          <a:p>
            <a:endParaRPr lang="ru-RU" dirty="0"/>
          </a:p>
          <a:p>
            <a:r>
              <a:rPr lang="ru-RU" dirty="0"/>
              <a:t>"</a:t>
            </a:r>
            <a:r>
              <a:rPr lang="ru-RU" b="1" dirty="0" err="1"/>
              <a:t>SafeYouthNow</a:t>
            </a:r>
            <a:r>
              <a:rPr lang="ru-RU" dirty="0"/>
              <a:t>" - это онлайн-платформа, предназначенная для обучения молодежи о безопасности в различных ситуациях. Она предоставляет образовательные модули и интерактивные уроки, помогающие молодежи развить навыки для обеспечения своей собственной безопасности.</a:t>
            </a:r>
          </a:p>
          <a:p>
            <a:endParaRPr lang="ru-RU" dirty="0"/>
          </a:p>
          <a:p>
            <a:r>
              <a:rPr lang="ru-RU" dirty="0"/>
              <a:t>Все эти конкуренты также ориентированы на предоставление решений в области безопасности и благополучия молодежи. Однако каждый из них может иметь свои уникальные особенности и подходы к предоставлению информации и поддержке. Работая вместе с нашим проектом </a:t>
            </a:r>
            <a:r>
              <a:rPr lang="ru-RU" dirty="0" err="1"/>
              <a:t>SafeEnergize</a:t>
            </a:r>
            <a:r>
              <a:rPr lang="ru-RU" dirty="0"/>
              <a:t>, мы стремимся предложить современные технологии и инновационные методы, чтобы эффективно решать проблемы безопасности жизнедеятельности молодежи и предоставить комплексный подход к их благополучию.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523115"/>
            <a:ext cx="260521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603951" y="1479114"/>
            <a:ext cx="5380762" cy="5108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022"/>
              </a:lnSpc>
            </a:pPr>
            <a:r>
              <a:rPr lang="en-US" sz="3218" b="1" kern="0" spc="-97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План работы над проектом</a:t>
            </a:r>
            <a:endParaRPr lang="en-US" sz="3218" dirty="0"/>
          </a:p>
        </p:txBody>
      </p:sp>
      <p:sp>
        <p:nvSpPr>
          <p:cNvPr id="5" name="Shape 3"/>
          <p:cNvSpPr/>
          <p:nvPr/>
        </p:nvSpPr>
        <p:spPr>
          <a:xfrm>
            <a:off x="5469970" y="2316897"/>
            <a:ext cx="32683" cy="4433590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6" name="Shape 4"/>
          <p:cNvSpPr/>
          <p:nvPr/>
        </p:nvSpPr>
        <p:spPr>
          <a:xfrm>
            <a:off x="5670174" y="2612112"/>
            <a:ext cx="572125" cy="32683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7" name="Shape 5"/>
          <p:cNvSpPr/>
          <p:nvPr/>
        </p:nvSpPr>
        <p:spPr>
          <a:xfrm>
            <a:off x="5302449" y="2444592"/>
            <a:ext cx="367724" cy="367724"/>
          </a:xfrm>
          <a:prstGeom prst="roundRect">
            <a:avLst>
              <a:gd name="adj" fmla="val 20005"/>
            </a:avLst>
          </a:prstGeom>
          <a:solidFill>
            <a:srgbClr val="E0D7F4"/>
          </a:solidFill>
          <a:ln w="13573">
            <a:solidFill>
              <a:srgbClr val="C1AFE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41395" y="2475220"/>
            <a:ext cx="89833" cy="3064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414"/>
              </a:lnSpc>
            </a:pPr>
            <a:r>
              <a:rPr lang="en-US" sz="1931" b="1" kern="0" spc="-58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</a:t>
            </a:r>
            <a:endParaRPr lang="en-US" sz="1931" dirty="0"/>
          </a:p>
        </p:txBody>
      </p:sp>
      <p:sp>
        <p:nvSpPr>
          <p:cNvPr id="9" name="Text 7"/>
          <p:cNvSpPr/>
          <p:nvPr/>
        </p:nvSpPr>
        <p:spPr>
          <a:xfrm>
            <a:off x="6385351" y="2480311"/>
            <a:ext cx="1634669" cy="2553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011"/>
              </a:lnSpc>
            </a:pPr>
            <a:r>
              <a:rPr lang="en-US" sz="1609" b="1" kern="0" spc="-48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 квартал</a:t>
            </a:r>
            <a:endParaRPr lang="en-US" sz="1609" dirty="0"/>
          </a:p>
        </p:txBody>
      </p:sp>
      <p:sp>
        <p:nvSpPr>
          <p:cNvPr id="10" name="Text 8"/>
          <p:cNvSpPr/>
          <p:nvPr/>
        </p:nvSpPr>
        <p:spPr>
          <a:xfrm>
            <a:off x="6385351" y="2899112"/>
            <a:ext cx="2983409" cy="7846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060"/>
              </a:lnSpc>
            </a:pPr>
            <a:r>
              <a:rPr lang="en-US" sz="1287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Разработка и запуск чат-бота в Telegram и тестирование его на различных группах молодежи.</a:t>
            </a:r>
            <a:endParaRPr lang="en-US" sz="1287" dirty="0"/>
          </a:p>
        </p:txBody>
      </p:sp>
      <p:sp>
        <p:nvSpPr>
          <p:cNvPr id="11" name="Shape 9"/>
          <p:cNvSpPr/>
          <p:nvPr/>
        </p:nvSpPr>
        <p:spPr>
          <a:xfrm>
            <a:off x="4730324" y="3429357"/>
            <a:ext cx="572125" cy="32683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12" name="Shape 10"/>
          <p:cNvSpPr/>
          <p:nvPr/>
        </p:nvSpPr>
        <p:spPr>
          <a:xfrm>
            <a:off x="5302449" y="3261837"/>
            <a:ext cx="367724" cy="367724"/>
          </a:xfrm>
          <a:prstGeom prst="roundRect">
            <a:avLst>
              <a:gd name="adj" fmla="val 20005"/>
            </a:avLst>
          </a:prstGeom>
          <a:solidFill>
            <a:srgbClr val="E0D7F4"/>
          </a:solidFill>
          <a:ln w="13573">
            <a:solidFill>
              <a:srgbClr val="C1AFE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18534" y="3292465"/>
            <a:ext cx="135553" cy="3064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414"/>
              </a:lnSpc>
            </a:pPr>
            <a:r>
              <a:rPr lang="en-US" sz="1931" b="1" kern="0" spc="-58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</a:t>
            </a:r>
            <a:endParaRPr lang="en-US" sz="1931" dirty="0"/>
          </a:p>
        </p:txBody>
      </p:sp>
      <p:sp>
        <p:nvSpPr>
          <p:cNvPr id="14" name="Text 12"/>
          <p:cNvSpPr/>
          <p:nvPr/>
        </p:nvSpPr>
        <p:spPr>
          <a:xfrm>
            <a:off x="2952601" y="3297556"/>
            <a:ext cx="1634669" cy="2553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>
              <a:lnSpc>
                <a:spcPts val="2011"/>
              </a:lnSpc>
            </a:pPr>
            <a:r>
              <a:rPr lang="en-US" sz="1609" b="1" kern="0" spc="-48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 квартал</a:t>
            </a:r>
            <a:endParaRPr lang="en-US" sz="1609" dirty="0"/>
          </a:p>
        </p:txBody>
      </p:sp>
      <p:sp>
        <p:nvSpPr>
          <p:cNvPr id="15" name="Text 13"/>
          <p:cNvSpPr/>
          <p:nvPr/>
        </p:nvSpPr>
        <p:spPr>
          <a:xfrm>
            <a:off x="1603951" y="3716357"/>
            <a:ext cx="2983319" cy="10462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>
              <a:lnSpc>
                <a:spcPts val="2060"/>
              </a:lnSpc>
            </a:pPr>
            <a:r>
              <a:rPr lang="en-US" sz="1287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Запуск альтернативных программ по работе с молодежью и поиск партнеров для расширения покрытия.</a:t>
            </a:r>
            <a:endParaRPr lang="en-US" sz="1287" dirty="0"/>
          </a:p>
        </p:txBody>
      </p:sp>
      <p:sp>
        <p:nvSpPr>
          <p:cNvPr id="16" name="Shape 14"/>
          <p:cNvSpPr/>
          <p:nvPr/>
        </p:nvSpPr>
        <p:spPr>
          <a:xfrm>
            <a:off x="5670174" y="4406980"/>
            <a:ext cx="572125" cy="32683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17" name="Shape 15"/>
          <p:cNvSpPr/>
          <p:nvPr/>
        </p:nvSpPr>
        <p:spPr>
          <a:xfrm>
            <a:off x="5302449" y="4239459"/>
            <a:ext cx="367724" cy="367724"/>
          </a:xfrm>
          <a:prstGeom prst="roundRect">
            <a:avLst>
              <a:gd name="adj" fmla="val 20005"/>
            </a:avLst>
          </a:prstGeom>
          <a:solidFill>
            <a:srgbClr val="E0D7F4"/>
          </a:solidFill>
          <a:ln w="13573">
            <a:solidFill>
              <a:srgbClr val="C1AF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15678" y="4270088"/>
            <a:ext cx="141268" cy="3064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414"/>
              </a:lnSpc>
            </a:pPr>
            <a:r>
              <a:rPr lang="en-US" sz="1931" b="1" kern="0" spc="-58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</a:t>
            </a:r>
            <a:endParaRPr lang="en-US" sz="1931" dirty="0"/>
          </a:p>
        </p:txBody>
      </p:sp>
      <p:sp>
        <p:nvSpPr>
          <p:cNvPr id="19" name="Text 17"/>
          <p:cNvSpPr/>
          <p:nvPr/>
        </p:nvSpPr>
        <p:spPr>
          <a:xfrm>
            <a:off x="6385351" y="4275178"/>
            <a:ext cx="1634669" cy="2553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011"/>
              </a:lnSpc>
            </a:pPr>
            <a:r>
              <a:rPr lang="en-US" sz="1609" b="1" kern="0" spc="-48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 квартал</a:t>
            </a:r>
            <a:endParaRPr lang="en-US" sz="1609" dirty="0"/>
          </a:p>
        </p:txBody>
      </p:sp>
      <p:sp>
        <p:nvSpPr>
          <p:cNvPr id="20" name="Text 18"/>
          <p:cNvSpPr/>
          <p:nvPr/>
        </p:nvSpPr>
        <p:spPr>
          <a:xfrm>
            <a:off x="6385351" y="4693979"/>
            <a:ext cx="2983409" cy="10462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060"/>
              </a:lnSpc>
            </a:pPr>
            <a:r>
              <a:rPr lang="en-US" sz="1287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Рекламная кампания и мероприятия для привлечения новых пользователей и поддержки проекта.</a:t>
            </a:r>
            <a:endParaRPr lang="en-US" sz="1287" dirty="0"/>
          </a:p>
        </p:txBody>
      </p:sp>
      <p:sp>
        <p:nvSpPr>
          <p:cNvPr id="21" name="Shape 19"/>
          <p:cNvSpPr/>
          <p:nvPr/>
        </p:nvSpPr>
        <p:spPr>
          <a:xfrm>
            <a:off x="4730324" y="5384602"/>
            <a:ext cx="572125" cy="32683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22" name="Shape 20"/>
          <p:cNvSpPr/>
          <p:nvPr/>
        </p:nvSpPr>
        <p:spPr>
          <a:xfrm>
            <a:off x="5302449" y="5217081"/>
            <a:ext cx="367724" cy="367724"/>
          </a:xfrm>
          <a:prstGeom prst="roundRect">
            <a:avLst>
              <a:gd name="adj" fmla="val 20005"/>
            </a:avLst>
          </a:prstGeom>
          <a:solidFill>
            <a:srgbClr val="E0D7F4"/>
          </a:solidFill>
          <a:ln w="13573">
            <a:solidFill>
              <a:srgbClr val="C1AFE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12820" y="5247710"/>
            <a:ext cx="146983" cy="3064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2414"/>
              </a:lnSpc>
            </a:pPr>
            <a:r>
              <a:rPr lang="en-US" sz="1931" b="1" kern="0" spc="-58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4</a:t>
            </a:r>
            <a:endParaRPr lang="en-US" sz="1931" dirty="0"/>
          </a:p>
        </p:txBody>
      </p:sp>
      <p:sp>
        <p:nvSpPr>
          <p:cNvPr id="24" name="Text 22"/>
          <p:cNvSpPr/>
          <p:nvPr/>
        </p:nvSpPr>
        <p:spPr>
          <a:xfrm>
            <a:off x="2952601" y="5252800"/>
            <a:ext cx="1634669" cy="2553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>
              <a:lnSpc>
                <a:spcPts val="2011"/>
              </a:lnSpc>
            </a:pPr>
            <a:r>
              <a:rPr lang="en-US" sz="1609" b="1" kern="0" spc="-48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4 квартал</a:t>
            </a:r>
            <a:endParaRPr lang="en-US" sz="1609" dirty="0"/>
          </a:p>
        </p:txBody>
      </p:sp>
      <p:sp>
        <p:nvSpPr>
          <p:cNvPr id="25" name="Text 23"/>
          <p:cNvSpPr/>
          <p:nvPr/>
        </p:nvSpPr>
        <p:spPr>
          <a:xfrm>
            <a:off x="1603951" y="5671602"/>
            <a:ext cx="2983319" cy="7846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>
              <a:lnSpc>
                <a:spcPts val="2060"/>
              </a:lnSpc>
            </a:pPr>
            <a:r>
              <a:rPr lang="en-US" sz="1287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Измерение результатов проекта и анализ эффективности решения проблемы экстремизма.</a:t>
            </a:r>
            <a:endParaRPr lang="en-US" sz="1287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523115"/>
            <a:ext cx="260521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3"/>
          <p:cNvSpPr/>
          <p:nvPr/>
        </p:nvSpPr>
        <p:spPr>
          <a:xfrm>
            <a:off x="1528495" y="3063062"/>
            <a:ext cx="3653046" cy="5207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101"/>
              </a:lnSpc>
            </a:pPr>
            <a:r>
              <a:rPr lang="en-US" sz="3281" b="1" kern="0" spc="-98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Измерение рынка</a:t>
            </a:r>
            <a:endParaRPr lang="en-US" sz="3281" dirty="0"/>
          </a:p>
        </p:txBody>
      </p:sp>
      <p:sp>
        <p:nvSpPr>
          <p:cNvPr id="7" name="Text 4"/>
          <p:cNvSpPr/>
          <p:nvPr/>
        </p:nvSpPr>
        <p:spPr>
          <a:xfrm>
            <a:off x="1528495" y="3833783"/>
            <a:ext cx="7915811" cy="13327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099"/>
              </a:lnSpc>
            </a:pPr>
            <a:r>
              <a:rPr lang="en-US" sz="1313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В России свыше 8 миллионов молодых людей сталкиваются с проблемой экстремизма, а только 1% получает поддержку и консультации специалистов. Наш чат-бот и альтернативные программы могут помочь в решении этой проблемы и повысить качество жизни молодежи. Мы предполагаем, что нашим продуктом/решением заинтересуются свыше 1 миллиона пользователей в первый год работы.</a:t>
            </a:r>
            <a:endParaRPr lang="en-US" sz="1313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523115"/>
            <a:ext cx="260521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/>
        </p:nvSpPr>
        <p:spPr>
          <a:xfrm>
            <a:off x="1379639" y="3211918"/>
            <a:ext cx="4372575" cy="82845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4101"/>
              </a:lnSpc>
            </a:pPr>
            <a:r>
              <a:rPr lang="ru-RU" sz="3600" b="1" i="1" kern="0" spc="-98" dirty="0" smtClean="0">
                <a:solidFill>
                  <a:srgbClr val="591CE6"/>
                </a:solidFill>
                <a:ea typeface="p22-mackinac-pro" pitchFamily="34" charset="-122"/>
                <a:cs typeface="p22-mackinac-pro" pitchFamily="34" charset="-120"/>
              </a:rPr>
              <a:t>Спасибо </a:t>
            </a:r>
            <a:r>
              <a:rPr lang="ru-RU" sz="3600" b="1" i="1" kern="0" spc="-98" dirty="0">
                <a:solidFill>
                  <a:srgbClr val="591CE6"/>
                </a:solidFill>
                <a:ea typeface="p22-mackinac-pro" pitchFamily="34" charset="-122"/>
                <a:cs typeface="p22-mackinac-pro" pitchFamily="34" charset="-120"/>
              </a:rPr>
              <a:t>за </a:t>
            </a:r>
            <a:r>
              <a:rPr lang="ru-RU" sz="3600" b="1" i="1" kern="0" spc="-98" dirty="0" smtClean="0">
                <a:solidFill>
                  <a:srgbClr val="591CE6"/>
                </a:solidFill>
                <a:ea typeface="p22-mackinac-pro" pitchFamily="34" charset="-122"/>
                <a:cs typeface="p22-mackinac-pro" pitchFamily="34" charset="-120"/>
              </a:rPr>
              <a:t>внимание !</a:t>
            </a:r>
            <a:endParaRPr lang="en-US" sz="3600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3F445-4FC8-4FF8-9FDB-8485AF577B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42" y="523115"/>
            <a:ext cx="260521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2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</TotalTime>
  <Words>1490</Words>
  <Application>Microsoft Office PowerPoint</Application>
  <PresentationFormat>Произвольный</PresentationFormat>
  <Paragraphs>96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Microsoft JhengHei UI Light</vt:lpstr>
      <vt:lpstr>Microsoft YaHei</vt:lpstr>
      <vt:lpstr>Arial</vt:lpstr>
      <vt:lpstr>Calibri</vt:lpstr>
      <vt:lpstr>Calibri Light</vt:lpstr>
      <vt:lpstr>Eudoxus Sans</vt:lpstr>
      <vt:lpstr>Georgia</vt:lpstr>
      <vt:lpstr>p22-mackinac-pro</vt:lpstr>
      <vt:lpstr>1_Office Theme</vt:lpstr>
      <vt:lpstr>SafeEnergize: ОБЖ (Молодежь в защите от экстремизма) чат-бот в Telegram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Windows User</cp:lastModifiedBy>
  <cp:revision>17</cp:revision>
  <dcterms:created xsi:type="dcterms:W3CDTF">2023-09-29T17:43:43Z</dcterms:created>
  <dcterms:modified xsi:type="dcterms:W3CDTF">2023-10-18T12:58:39Z</dcterms:modified>
</cp:coreProperties>
</file>