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nva Sans Bold" charset="0"/>
      <p:regular r:id="rId18"/>
    </p:embeddedFont>
    <p:embeddedFont>
      <p:font typeface="Canva Sans" charset="0"/>
      <p:regular r:id="rId19"/>
    </p:embeddedFont>
    <p:embeddedFont>
      <p:font typeface="Open Sans Italics" charset="0"/>
      <p:regular r:id="rId20"/>
    </p:embeddedFont>
    <p:embeddedFont>
      <p:font typeface="Open Sans" charset="0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Anton Italics" charset="0"/>
      <p:regular r:id="rId26"/>
    </p:embeddedFont>
    <p:embeddedFont>
      <p:font typeface="Open Sans Bold" charset="0"/>
      <p:regular r:id="rId27"/>
    </p:embeddedFont>
    <p:embeddedFont>
      <p:font typeface="Open Sans Medium Italics" charset="0"/>
      <p:regular r:id="rId28"/>
    </p:embeddedFont>
    <p:embeddedFont>
      <p:font typeface="Open Sans Bold Italics" charset="0"/>
      <p:regular r:id="rId29"/>
    </p:embeddedFont>
    <p:embeddedFont>
      <p:font typeface="Canva Sans Bold Italics" charset="0"/>
      <p:regular r:id="rId30"/>
    </p:embeddedFont>
    <p:embeddedFont>
      <p:font typeface="Open Sans Semi-Bold" charset="0"/>
      <p:regular r:id="rId31"/>
    </p:embeddedFont>
    <p:embeddedFont>
      <p:font typeface="Open Sans Semi-Bold Italics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-67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29.png"/><Relationship Id="rId4" Type="http://schemas.openxmlformats.org/officeDocument/2006/relationships/image" Target="../media/image29.sv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953582" y="1999605"/>
            <a:ext cx="2635110" cy="6111085"/>
            <a:chOff x="0" y="0"/>
            <a:chExt cx="406400" cy="9424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1E27">
                    <a:alpha val="100000"/>
                  </a:srgbClr>
                </a:gs>
                <a:gs pos="100000">
                  <a:srgbClr val="48F0E7">
                    <a:alpha val="100000"/>
                  </a:srgbClr>
                </a:gs>
              </a:gsLst>
              <a:lin ang="189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-1492399" y="1999605"/>
            <a:ext cx="4141843" cy="6111085"/>
            <a:chOff x="0" y="0"/>
            <a:chExt cx="638776" cy="9424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8776" cy="942483"/>
            </a:xfrm>
            <a:custGeom>
              <a:avLst/>
              <a:gdLst/>
              <a:ahLst/>
              <a:cxnLst/>
              <a:rect l="l" t="t" r="r" b="b"/>
              <a:pathLst>
                <a:path w="638776" h="942483">
                  <a:moveTo>
                    <a:pt x="203200" y="0"/>
                  </a:moveTo>
                  <a:lnTo>
                    <a:pt x="638776" y="0"/>
                  </a:lnTo>
                  <a:lnTo>
                    <a:pt x="435576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435576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1059" y="-585511"/>
            <a:ext cx="17376481" cy="12097763"/>
            <a:chOff x="0" y="0"/>
            <a:chExt cx="1182576" cy="8233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82576" cy="823327"/>
            </a:xfrm>
            <a:custGeom>
              <a:avLst/>
              <a:gdLst/>
              <a:ahLst/>
              <a:cxnLst/>
              <a:rect l="l" t="t" r="r" b="b"/>
              <a:pathLst>
                <a:path w="1182576" h="823327">
                  <a:moveTo>
                    <a:pt x="203200" y="0"/>
                  </a:moveTo>
                  <a:lnTo>
                    <a:pt x="1182576" y="0"/>
                  </a:lnTo>
                  <a:lnTo>
                    <a:pt x="979376" y="823327"/>
                  </a:lnTo>
                  <a:lnTo>
                    <a:pt x="0" y="823327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t="-11665" r="-28878" b="-11665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15482" y="1399530"/>
            <a:ext cx="12306858" cy="5997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0"/>
              </a:lnSpc>
              <a:spcBef>
                <a:spcPct val="0"/>
              </a:spcBef>
            </a:pPr>
            <a:r>
              <a:rPr lang="en-US" sz="35000" i="1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FITBOX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36080" y="9293851"/>
            <a:ext cx="307563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8771563"/>
            <a:ext cx="6579116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Инновационный проект спортзала в контейнере.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Идеальная синергия комфорта зала и доступности турничков!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495293" y="7183968"/>
            <a:ext cx="7142147" cy="647986"/>
            <a:chOff x="0" y="0"/>
            <a:chExt cx="8973815" cy="8141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973815" cy="814168"/>
            </a:xfrm>
            <a:custGeom>
              <a:avLst/>
              <a:gdLst/>
              <a:ahLst/>
              <a:cxnLst/>
              <a:rect l="l" t="t" r="r" b="b"/>
              <a:pathLst>
                <a:path w="8973815" h="814168">
                  <a:moveTo>
                    <a:pt x="203200" y="0"/>
                  </a:moveTo>
                  <a:lnTo>
                    <a:pt x="8973815" y="0"/>
                  </a:lnTo>
                  <a:lnTo>
                    <a:pt x="8770615" y="814168"/>
                  </a:lnTo>
                  <a:lnTo>
                    <a:pt x="0" y="814168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101600" y="-38100"/>
              <a:ext cx="8770615" cy="8522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656858" y="7289521"/>
            <a:ext cx="6819018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СПОРТЗАЛ У ДОМА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547103" y="-1127326"/>
            <a:ext cx="1503476" cy="3114494"/>
            <a:chOff x="0" y="0"/>
            <a:chExt cx="406400" cy="8418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06400" cy="841869"/>
            </a:xfrm>
            <a:custGeom>
              <a:avLst/>
              <a:gdLst/>
              <a:ahLst/>
              <a:cxnLst/>
              <a:rect l="l" t="t" r="r" b="b"/>
              <a:pathLst>
                <a:path w="406400" h="841869">
                  <a:moveTo>
                    <a:pt x="203200" y="0"/>
                  </a:moveTo>
                  <a:lnTo>
                    <a:pt x="406400" y="0"/>
                  </a:lnTo>
                  <a:lnTo>
                    <a:pt x="203200" y="841869"/>
                  </a:lnTo>
                  <a:lnTo>
                    <a:pt x="0" y="8418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203200" cy="879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64892" y="-143761"/>
            <a:ext cx="11412927" cy="10988076"/>
            <a:chOff x="0" y="0"/>
            <a:chExt cx="1054686" cy="10154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86" cy="1015425"/>
            </a:xfrm>
            <a:custGeom>
              <a:avLst/>
              <a:gdLst/>
              <a:ahLst/>
              <a:cxnLst/>
              <a:rect l="l" t="t" r="r" b="b"/>
              <a:pathLst>
                <a:path w="1054686" h="1015425">
                  <a:moveTo>
                    <a:pt x="203200" y="0"/>
                  </a:moveTo>
                  <a:lnTo>
                    <a:pt x="1054686" y="0"/>
                  </a:lnTo>
                  <a:lnTo>
                    <a:pt x="851486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22253" r="-22253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596018" y="531544"/>
            <a:ext cx="8194780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 i="1" spc="-78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Что такое 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7248476" y="8294687"/>
            <a:ext cx="1503476" cy="3486713"/>
            <a:chOff x="0" y="0"/>
            <a:chExt cx="406400" cy="9424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5877655" y="9535102"/>
            <a:ext cx="1503476" cy="3486713"/>
            <a:chOff x="0" y="0"/>
            <a:chExt cx="406400" cy="9424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1E27">
                    <a:alpha val="100000"/>
                  </a:srgbClr>
                </a:gs>
                <a:gs pos="100000">
                  <a:srgbClr val="48F0E7">
                    <a:alpha val="100000"/>
                  </a:srgbClr>
                </a:gs>
              </a:gsLst>
              <a:lin ang="189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5048883" y="2121965"/>
            <a:ext cx="3803474" cy="1155192"/>
            <a:chOff x="0" y="0"/>
            <a:chExt cx="3103127" cy="9424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03127" cy="942483"/>
            </a:xfrm>
            <a:custGeom>
              <a:avLst/>
              <a:gdLst/>
              <a:ahLst/>
              <a:cxnLst/>
              <a:rect l="l" t="t" r="r" b="b"/>
              <a:pathLst>
                <a:path w="3103127" h="942483">
                  <a:moveTo>
                    <a:pt x="203200" y="0"/>
                  </a:moveTo>
                  <a:lnTo>
                    <a:pt x="3103127" y="0"/>
                  </a:lnTo>
                  <a:lnTo>
                    <a:pt x="2899927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2899927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702618" y="4066274"/>
            <a:ext cx="7290744" cy="571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/>
          </a:p>
          <a:p>
            <a:pPr algn="l">
              <a:lnSpc>
                <a:spcPts val="3359"/>
              </a:lnSpc>
            </a:pPr>
            <a:r>
              <a:rPr lang="en-US" sz="2400" b="1" i="1" u="sng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Фитнес нового поколения</a:t>
            </a:r>
          </a:p>
          <a:p>
            <a:pPr algn="l">
              <a:lnSpc>
                <a:spcPts val="3359"/>
              </a:lnSpc>
            </a:pPr>
            <a:endParaRPr lang="en-US" sz="2400" b="1" i="1" u="sng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Автономный микро-зал в контейнере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Бронирование по часам через приложение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Приватно, современно, доступно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59"/>
              </a:lnSpc>
            </a:pPr>
            <a:r>
              <a:rPr lang="en-US" sz="2400" b="1" i="1" u="sng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Социальная миссия:</a:t>
            </a:r>
          </a:p>
          <a:p>
            <a:pPr algn="l">
              <a:lnSpc>
                <a:spcPts val="3359"/>
              </a:lnSpc>
            </a:pPr>
            <a:endParaRPr lang="en-US" sz="2400" b="1" i="1" u="sng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Делаем спорт доступным для всех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Создаем здоровые сообщества в шаговой доступности</a:t>
            </a:r>
          </a:p>
          <a:p>
            <a:pPr algn="l">
              <a:lnSpc>
                <a:spcPts val="2799"/>
              </a:lnSpc>
            </a:pPr>
            <a:endParaRPr lang="en-US"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799"/>
              </a:lnSpc>
              <a:spcBef>
                <a:spcPct val="0"/>
              </a:spcBef>
            </a:pPr>
            <a:endParaRPr lang="en-US"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637935" y="9306155"/>
            <a:ext cx="3177444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endParaRPr lang="en-US" sz="1800" b="1" i="1">
              <a:solidFill>
                <a:srgbClr val="FFFFFF"/>
              </a:solidFill>
              <a:latin typeface="Open Sans Medium Italics"/>
              <a:ea typeface="Open Sans Medium Italics"/>
              <a:cs typeface="Open Sans Medium Italics"/>
              <a:sym typeface="Open Sans Medium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702618" y="2049397"/>
            <a:ext cx="3025021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i="1">
                <a:solidFill>
                  <a:srgbClr val="FFFFFF"/>
                </a:solidFill>
                <a:latin typeface="Anton Italics"/>
                <a:ea typeface="Anton Italics"/>
                <a:cs typeface="Anton Italics"/>
                <a:sym typeface="Anton Italics"/>
              </a:rPr>
              <a:t>FitBox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66218" y="1429942"/>
            <a:ext cx="6485717" cy="1205901"/>
            <a:chOff x="0" y="0"/>
            <a:chExt cx="3103127" cy="5769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03127" cy="576970"/>
            </a:xfrm>
            <a:custGeom>
              <a:avLst/>
              <a:gdLst/>
              <a:ahLst/>
              <a:cxnLst/>
              <a:rect l="l" t="t" r="r" b="b"/>
              <a:pathLst>
                <a:path w="3103127" h="576970">
                  <a:moveTo>
                    <a:pt x="203200" y="0"/>
                  </a:moveTo>
                  <a:lnTo>
                    <a:pt x="3103127" y="0"/>
                  </a:lnTo>
                  <a:lnTo>
                    <a:pt x="2899927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899927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65762" y="-174995"/>
            <a:ext cx="11412927" cy="10988076"/>
            <a:chOff x="0" y="0"/>
            <a:chExt cx="1054686" cy="10154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4686" cy="1015425"/>
            </a:xfrm>
            <a:custGeom>
              <a:avLst/>
              <a:gdLst/>
              <a:ahLst/>
              <a:cxnLst/>
              <a:rect l="l" t="t" r="r" b="b"/>
              <a:pathLst>
                <a:path w="1054686" h="1015425">
                  <a:moveTo>
                    <a:pt x="203200" y="0"/>
                  </a:moveTo>
                  <a:lnTo>
                    <a:pt x="1054686" y="0"/>
                  </a:lnTo>
                  <a:lnTo>
                    <a:pt x="851486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30526" r="-62696" b="-3371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19499" y="3539760"/>
            <a:ext cx="1067490" cy="758926"/>
            <a:chOff x="0" y="0"/>
            <a:chExt cx="811554" cy="5769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04920" y="6304241"/>
            <a:ext cx="1067490" cy="758926"/>
            <a:chOff x="0" y="0"/>
            <a:chExt cx="811554" cy="5769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4920" y="7717831"/>
            <a:ext cx="1067490" cy="758926"/>
            <a:chOff x="0" y="0"/>
            <a:chExt cx="811554" cy="5769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-10800000">
            <a:off x="12062061" y="1429942"/>
            <a:ext cx="1503476" cy="3486713"/>
            <a:chOff x="0" y="0"/>
            <a:chExt cx="406400" cy="94248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1" name="TextBox 21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504920" y="4890651"/>
            <a:ext cx="1067490" cy="758956"/>
            <a:chOff x="0" y="0"/>
            <a:chExt cx="1423320" cy="1011942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423320" cy="1011942"/>
              <a:chOff x="0" y="0"/>
              <a:chExt cx="811554" cy="576993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1554" cy="576993"/>
              </a:xfrm>
              <a:custGeom>
                <a:avLst/>
                <a:gdLst/>
                <a:ahLst/>
                <a:cxnLst/>
                <a:rect l="l" t="t" r="r" b="b"/>
                <a:pathLst>
                  <a:path w="811554" h="576993">
                    <a:moveTo>
                      <a:pt x="203200" y="0"/>
                    </a:moveTo>
                    <a:lnTo>
                      <a:pt x="811554" y="0"/>
                    </a:lnTo>
                    <a:lnTo>
                      <a:pt x="608354" y="576993"/>
                    </a:lnTo>
                    <a:lnTo>
                      <a:pt x="0" y="576993"/>
                    </a:lnTo>
                    <a:lnTo>
                      <a:pt x="2032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ABAB0">
                      <a:alpha val="100000"/>
                    </a:srgbClr>
                  </a:gs>
                  <a:gs pos="100000">
                    <a:srgbClr val="091E27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101600" y="-38100"/>
                <a:ext cx="608354" cy="6150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43572" y="245560"/>
              <a:ext cx="736175" cy="4829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6"/>
                </a:lnSpc>
                <a:spcBef>
                  <a:spcPct val="0"/>
                </a:spcBef>
              </a:pPr>
              <a:r>
                <a:rPr lang="en-US" sz="2212" b="1">
                  <a:solidFill>
                    <a:srgbClr val="121212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02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860862" y="1239442"/>
            <a:ext cx="9539011" cy="1708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88"/>
              </a:lnSpc>
              <a:spcBef>
                <a:spcPct val="0"/>
              </a:spcBef>
            </a:pPr>
            <a:r>
              <a:rPr lang="en-US" sz="9992" b="1" i="1" spc="-44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ПРОБЛЕМАТИКА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77178" y="3714405"/>
            <a:ext cx="552131" cy="371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62600" y="6478886"/>
            <a:ext cx="552131" cy="37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62600" y="7889281"/>
            <a:ext cx="552131" cy="37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917782" y="3338320"/>
            <a:ext cx="8317188" cy="11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Переполненные фитнес-клубы 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— очереди к тренажёрам, шум и нехватка личного пространства.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Отсутствие приватности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— многим людям некомфортно заниматься на виду у других.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860492" y="6168329"/>
            <a:ext cx="7905705" cy="11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Высокие цены и жёсткие абонементы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— платить за месяц, даже если приходишь пару раз.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Ограниченный график 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— большинство залов закрыты ночью и в ранние утренние часы.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860492" y="7657541"/>
            <a:ext cx="7905705" cy="84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Нет условий для выездных тренеров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— высокая аренда и комиссии.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Сложность для новичков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— нет простых объяснений и визуальных подсказок.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860492" y="4804873"/>
            <a:ext cx="8317188" cy="84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Удаленность спортивных залов</a:t>
            </a: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от мест проживания клиентов.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Многие отмечали, что они готовы были ходить в зал, но удаленность препятствует этому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66218" y="1429942"/>
            <a:ext cx="6485717" cy="1205901"/>
            <a:chOff x="0" y="0"/>
            <a:chExt cx="3103127" cy="5769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03127" cy="576970"/>
            </a:xfrm>
            <a:custGeom>
              <a:avLst/>
              <a:gdLst/>
              <a:ahLst/>
              <a:cxnLst/>
              <a:rect l="l" t="t" r="r" b="b"/>
              <a:pathLst>
                <a:path w="3103127" h="576970">
                  <a:moveTo>
                    <a:pt x="203200" y="0"/>
                  </a:moveTo>
                  <a:lnTo>
                    <a:pt x="3103127" y="0"/>
                  </a:lnTo>
                  <a:lnTo>
                    <a:pt x="2899927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899927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65762" y="-174995"/>
            <a:ext cx="11412927" cy="10988076"/>
            <a:chOff x="0" y="0"/>
            <a:chExt cx="1054686" cy="10154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4686" cy="1015425"/>
            </a:xfrm>
            <a:custGeom>
              <a:avLst/>
              <a:gdLst/>
              <a:ahLst/>
              <a:cxnLst/>
              <a:rect l="l" t="t" r="r" b="b"/>
              <a:pathLst>
                <a:path w="1054686" h="1015425">
                  <a:moveTo>
                    <a:pt x="203200" y="0"/>
                  </a:moveTo>
                  <a:lnTo>
                    <a:pt x="1054686" y="0"/>
                  </a:lnTo>
                  <a:lnTo>
                    <a:pt x="851486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30526" r="-62696" b="-3371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12062061" y="1429942"/>
            <a:ext cx="1503476" cy="3486713"/>
            <a:chOff x="0" y="0"/>
            <a:chExt cx="406400" cy="9424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860862" y="1239442"/>
            <a:ext cx="9539011" cy="1708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88"/>
              </a:lnSpc>
              <a:spcBef>
                <a:spcPct val="0"/>
              </a:spcBef>
            </a:pPr>
            <a:r>
              <a:rPr lang="en-US" sz="9992" b="1" i="1" spc="-44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ПРОБЛЕМАТИКА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9783" y="1784187"/>
            <a:ext cx="13963301" cy="90591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3054" y="7788679"/>
            <a:ext cx="18571054" cy="4051887"/>
            <a:chOff x="0" y="0"/>
            <a:chExt cx="3065480" cy="6688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65480" cy="668835"/>
            </a:xfrm>
            <a:custGeom>
              <a:avLst/>
              <a:gdLst/>
              <a:ahLst/>
              <a:cxnLst/>
              <a:rect l="l" t="t" r="r" b="b"/>
              <a:pathLst>
                <a:path w="3065480" h="668835">
                  <a:moveTo>
                    <a:pt x="0" y="0"/>
                  </a:moveTo>
                  <a:lnTo>
                    <a:pt x="3065480" y="0"/>
                  </a:lnTo>
                  <a:lnTo>
                    <a:pt x="3065480" y="668835"/>
                  </a:lnTo>
                  <a:lnTo>
                    <a:pt x="0" y="668835"/>
                  </a:lnTo>
                  <a:close/>
                </a:path>
              </a:pathLst>
            </a:custGeom>
            <a:blipFill>
              <a:blip r:embed="rId2"/>
              <a:stretch>
                <a:fillRect t="-102681" b="-10268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14034378" y="3198839"/>
            <a:ext cx="830117" cy="1781502"/>
            <a:chOff x="0" y="0"/>
            <a:chExt cx="406400" cy="8721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872169"/>
            </a:xfrm>
            <a:custGeom>
              <a:avLst/>
              <a:gdLst/>
              <a:ahLst/>
              <a:cxnLst/>
              <a:rect l="l" t="t" r="r" b="b"/>
              <a:pathLst>
                <a:path w="406400" h="872169">
                  <a:moveTo>
                    <a:pt x="203200" y="0"/>
                  </a:moveTo>
                  <a:lnTo>
                    <a:pt x="406400" y="0"/>
                  </a:lnTo>
                  <a:lnTo>
                    <a:pt x="203200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03200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4711817" y="3198839"/>
            <a:ext cx="4000144" cy="1781502"/>
            <a:chOff x="0" y="0"/>
            <a:chExt cx="1958349" cy="8721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58349" cy="872169"/>
            </a:xfrm>
            <a:custGeom>
              <a:avLst/>
              <a:gdLst/>
              <a:ahLst/>
              <a:cxnLst/>
              <a:rect l="l" t="t" r="r" b="b"/>
              <a:pathLst>
                <a:path w="1958349" h="872169">
                  <a:moveTo>
                    <a:pt x="203200" y="0"/>
                  </a:moveTo>
                  <a:lnTo>
                    <a:pt x="1958349" y="0"/>
                  </a:lnTo>
                  <a:lnTo>
                    <a:pt x="1755149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1755149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408643" y="1787905"/>
            <a:ext cx="7594371" cy="2806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00"/>
              </a:lnSpc>
            </a:pPr>
            <a:r>
              <a:rPr lang="en-US" sz="10000" b="1" i="1" spc="-58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НАШЕ</a:t>
            </a:r>
          </a:p>
          <a:p>
            <a:pPr algn="l">
              <a:lnSpc>
                <a:spcPts val="10900"/>
              </a:lnSpc>
            </a:pPr>
            <a:r>
              <a:rPr lang="en-US" sz="10000" b="1" i="1" spc="-58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РЕШЕНИЕ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167765" y="1539230"/>
            <a:ext cx="173270" cy="153425"/>
            <a:chOff x="0" y="0"/>
            <a:chExt cx="175449" cy="1553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19499" y="1371150"/>
            <a:ext cx="7121989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Каждый контейнер рассчитан максимум на 1–3 человек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133787" y="2425250"/>
            <a:ext cx="173270" cy="153425"/>
            <a:chOff x="0" y="0"/>
            <a:chExt cx="175449" cy="1553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619499" y="2320035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Полностью закрытое, личное пространство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220422" y="3256430"/>
            <a:ext cx="173270" cy="153425"/>
            <a:chOff x="0" y="0"/>
            <a:chExt cx="175449" cy="15535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619499" y="3151214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Почасовая оплата вместо подписки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220422" y="4089590"/>
            <a:ext cx="173270" cy="153425"/>
            <a:chOff x="0" y="0"/>
            <a:chExt cx="175449" cy="15535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31649" y="3953291"/>
            <a:ext cx="712198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Контейнер легко установить рядом с жилыми кварталами, офисами, парками и т.д</a:t>
            </a:r>
          </a:p>
        </p:txBody>
      </p:sp>
      <p:grpSp>
        <p:nvGrpSpPr>
          <p:cNvPr id="31" name="Group 31"/>
          <p:cNvGrpSpPr/>
          <p:nvPr/>
        </p:nvGrpSpPr>
        <p:grpSpPr>
          <a:xfrm rot="-10800000">
            <a:off x="-283054" y="9258300"/>
            <a:ext cx="1503476" cy="3486713"/>
            <a:chOff x="0" y="0"/>
            <a:chExt cx="406400" cy="94248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1E27">
                    <a:alpha val="100000"/>
                  </a:srgbClr>
                </a:gs>
                <a:gs pos="100000">
                  <a:srgbClr val="48F0E7">
                    <a:alpha val="100000"/>
                  </a:srgbClr>
                </a:gs>
              </a:gsLst>
              <a:lin ang="18900000"/>
            </a:gradFill>
          </p:spPr>
        </p:sp>
        <p:sp>
          <p:nvSpPr>
            <p:cNvPr id="33" name="TextBox 33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-10800000">
            <a:off x="641954" y="9603335"/>
            <a:ext cx="1503476" cy="3486713"/>
            <a:chOff x="0" y="0"/>
            <a:chExt cx="406400" cy="94248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1E27">
                    <a:alpha val="100000"/>
                  </a:srgbClr>
                </a:gs>
                <a:gs pos="100000">
                  <a:srgbClr val="48F0E7">
                    <a:alpha val="100000"/>
                  </a:srgbClr>
                </a:gs>
              </a:gsLst>
              <a:lin ang="18900000"/>
            </a:gradFill>
          </p:spPr>
        </p:sp>
        <p:sp>
          <p:nvSpPr>
            <p:cNvPr id="36" name="TextBox 36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54400" y="5000620"/>
            <a:ext cx="173270" cy="153425"/>
            <a:chOff x="0" y="0"/>
            <a:chExt cx="175449" cy="15535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619499" y="4895405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Залы работают 24/7, доступ через приложение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200788" y="5636554"/>
            <a:ext cx="173270" cy="153425"/>
            <a:chOff x="0" y="0"/>
            <a:chExt cx="175449" cy="15535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631649" y="5555409"/>
            <a:ext cx="712198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Тренеры арендуют контейнер по минимальной комиссии</a:t>
            </a:r>
          </a:p>
        </p:txBody>
      </p:sp>
      <p:sp>
        <p:nvSpPr>
          <p:cNvPr id="45" name="Freeform 45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42977" y="7093817"/>
            <a:ext cx="5109305" cy="4328965"/>
            <a:chOff x="0" y="0"/>
            <a:chExt cx="638776" cy="5412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8776" cy="541216"/>
            </a:xfrm>
            <a:custGeom>
              <a:avLst/>
              <a:gdLst/>
              <a:ahLst/>
              <a:cxnLst/>
              <a:rect l="l" t="t" r="r" b="b"/>
              <a:pathLst>
                <a:path w="638776" h="541216">
                  <a:moveTo>
                    <a:pt x="203200" y="0"/>
                  </a:moveTo>
                  <a:lnTo>
                    <a:pt x="638776" y="0"/>
                  </a:lnTo>
                  <a:lnTo>
                    <a:pt x="435576" y="541216"/>
                  </a:lnTo>
                  <a:lnTo>
                    <a:pt x="0" y="541216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435576" cy="5793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295080" y="1578167"/>
            <a:ext cx="15041130" cy="3565333"/>
            <a:chOff x="0" y="0"/>
            <a:chExt cx="2309712" cy="5474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9712" cy="547492"/>
            </a:xfrm>
            <a:custGeom>
              <a:avLst/>
              <a:gdLst/>
              <a:ahLst/>
              <a:cxnLst/>
              <a:rect l="l" t="t" r="r" b="b"/>
              <a:pathLst>
                <a:path w="2309712" h="547492">
                  <a:moveTo>
                    <a:pt x="0" y="0"/>
                  </a:moveTo>
                  <a:lnTo>
                    <a:pt x="2309712" y="0"/>
                  </a:lnTo>
                  <a:lnTo>
                    <a:pt x="2309712" y="547492"/>
                  </a:lnTo>
                  <a:lnTo>
                    <a:pt x="0" y="547492"/>
                  </a:lnTo>
                  <a:close/>
                </a:path>
              </a:pathLst>
            </a:custGeom>
            <a:blipFill>
              <a:blip r:embed="rId2"/>
              <a:stretch>
                <a:fillRect t="-90667" b="-9066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3686745" y="7093817"/>
            <a:ext cx="3250626" cy="4328965"/>
            <a:chOff x="0" y="0"/>
            <a:chExt cx="406400" cy="5412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6400" cy="541216"/>
            </a:xfrm>
            <a:custGeom>
              <a:avLst/>
              <a:gdLst/>
              <a:ahLst/>
              <a:cxnLst/>
              <a:rect l="l" t="t" r="r" b="b"/>
              <a:pathLst>
                <a:path w="406400" h="541216">
                  <a:moveTo>
                    <a:pt x="203200" y="0"/>
                  </a:moveTo>
                  <a:lnTo>
                    <a:pt x="406400" y="0"/>
                  </a:lnTo>
                  <a:lnTo>
                    <a:pt x="203200" y="541216"/>
                  </a:lnTo>
                  <a:lnTo>
                    <a:pt x="0" y="541216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203200" cy="5793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002065" y="1555634"/>
            <a:ext cx="3336715" cy="7175731"/>
          </a:xfrm>
          <a:custGeom>
            <a:avLst/>
            <a:gdLst/>
            <a:ahLst/>
            <a:cxnLst/>
            <a:rect l="l" t="t" r="r" b="b"/>
            <a:pathLst>
              <a:path w="3336715" h="7175731">
                <a:moveTo>
                  <a:pt x="0" y="0"/>
                </a:moveTo>
                <a:lnTo>
                  <a:pt x="3336715" y="0"/>
                </a:lnTo>
                <a:lnTo>
                  <a:pt x="3336715" y="7175732"/>
                </a:lnTo>
                <a:lnTo>
                  <a:pt x="0" y="7175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637935" y="9306155"/>
            <a:ext cx="3177444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endParaRPr lang="en-US" sz="1800" b="1" i="1">
              <a:solidFill>
                <a:srgbClr val="FFFFFF"/>
              </a:solidFill>
              <a:latin typeface="Open Sans Medium Italics"/>
              <a:ea typeface="Open Sans Medium Italics"/>
              <a:cs typeface="Open Sans Medium Italics"/>
              <a:sym typeface="Open Sans Medium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6461125"/>
            <a:ext cx="6894568" cy="279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99"/>
              </a:lnSpc>
            </a:pPr>
            <a:r>
              <a:rPr lang="en-US" sz="9999" b="1" i="1" spc="-59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НАШ СЕРВИС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89516" y="6208591"/>
            <a:ext cx="6396273" cy="351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Фитнес-контейнер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цифровое приложение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создают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единый сервис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который делает спорт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доступным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гибким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персонализированным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2799"/>
              </a:lnSpc>
            </a:pPr>
            <a:endParaRPr lang="en-US" sz="19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Система работает по принципу “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зал рядом с тобой, доступный в любое время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”.</a:t>
            </a:r>
          </a:p>
          <a:p>
            <a:pPr algn="l">
              <a:lnSpc>
                <a:spcPts val="2799"/>
              </a:lnSpc>
            </a:pPr>
            <a:endParaRPr lang="en-US" sz="19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Пользователь выбирает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локацию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время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оплачивает тренировку и получает </a:t>
            </a: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электронный доступ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(QR-код или Bluetooth-ключ).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98638" y="8420307"/>
            <a:ext cx="1858793" cy="2965110"/>
            <a:chOff x="0" y="0"/>
            <a:chExt cx="546753" cy="8721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6753" cy="872169"/>
            </a:xfrm>
            <a:custGeom>
              <a:avLst/>
              <a:gdLst/>
              <a:ahLst/>
              <a:cxnLst/>
              <a:rect l="l" t="t" r="r" b="b"/>
              <a:pathLst>
                <a:path w="546753" h="872169">
                  <a:moveTo>
                    <a:pt x="203200" y="0"/>
                  </a:moveTo>
                  <a:lnTo>
                    <a:pt x="546753" y="0"/>
                  </a:lnTo>
                  <a:lnTo>
                    <a:pt x="343553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43553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016587" y="8420307"/>
            <a:ext cx="8957101" cy="2965110"/>
            <a:chOff x="0" y="0"/>
            <a:chExt cx="2634677" cy="8721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34677" cy="872169"/>
            </a:xfrm>
            <a:custGeom>
              <a:avLst/>
              <a:gdLst/>
              <a:ahLst/>
              <a:cxnLst/>
              <a:rect l="l" t="t" r="r" b="b"/>
              <a:pathLst>
                <a:path w="2634677" h="872169">
                  <a:moveTo>
                    <a:pt x="203200" y="0"/>
                  </a:moveTo>
                  <a:lnTo>
                    <a:pt x="2634677" y="0"/>
                  </a:lnTo>
                  <a:lnTo>
                    <a:pt x="2431477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431477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6927873" y="714371"/>
            <a:ext cx="2720253" cy="6308542"/>
            <a:chOff x="0" y="0"/>
            <a:chExt cx="406400" cy="9424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-1863003" y="-1165042"/>
            <a:ext cx="2720253" cy="6308542"/>
            <a:chOff x="0" y="0"/>
            <a:chExt cx="406400" cy="9424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736701" y="1940313"/>
            <a:ext cx="1339909" cy="1339909"/>
          </a:xfrm>
          <a:custGeom>
            <a:avLst/>
            <a:gdLst/>
            <a:ahLst/>
            <a:cxnLst/>
            <a:rect l="l" t="t" r="r" b="b"/>
            <a:pathLst>
              <a:path w="1339909" h="1339909">
                <a:moveTo>
                  <a:pt x="0" y="0"/>
                </a:moveTo>
                <a:lnTo>
                  <a:pt x="1339909" y="0"/>
                </a:lnTo>
                <a:lnTo>
                  <a:pt x="1339909" y="1339909"/>
                </a:lnTo>
                <a:lnTo>
                  <a:pt x="0" y="13399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747359" y="1940313"/>
            <a:ext cx="1236738" cy="1236738"/>
          </a:xfrm>
          <a:custGeom>
            <a:avLst/>
            <a:gdLst/>
            <a:ahLst/>
            <a:cxnLst/>
            <a:rect l="l" t="t" r="r" b="b"/>
            <a:pathLst>
              <a:path w="1236738" h="1236738">
                <a:moveTo>
                  <a:pt x="0" y="0"/>
                </a:moveTo>
                <a:lnTo>
                  <a:pt x="1236738" y="0"/>
                </a:lnTo>
                <a:lnTo>
                  <a:pt x="1236738" y="1236738"/>
                </a:lnTo>
                <a:lnTo>
                  <a:pt x="0" y="123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002071" y="4404172"/>
            <a:ext cx="1312089" cy="1236738"/>
          </a:xfrm>
          <a:custGeom>
            <a:avLst/>
            <a:gdLst/>
            <a:ahLst/>
            <a:cxnLst/>
            <a:rect l="l" t="t" r="r" b="b"/>
            <a:pathLst>
              <a:path w="1312089" h="1236738">
                <a:moveTo>
                  <a:pt x="0" y="0"/>
                </a:moveTo>
                <a:lnTo>
                  <a:pt x="1312089" y="0"/>
                </a:lnTo>
                <a:lnTo>
                  <a:pt x="1312089" y="1236738"/>
                </a:lnTo>
                <a:lnTo>
                  <a:pt x="0" y="12367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092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960783" y="4956378"/>
            <a:ext cx="1492769" cy="1514329"/>
          </a:xfrm>
          <a:custGeom>
            <a:avLst/>
            <a:gdLst/>
            <a:ahLst/>
            <a:cxnLst/>
            <a:rect l="l" t="t" r="r" b="b"/>
            <a:pathLst>
              <a:path w="1492769" h="1514329">
                <a:moveTo>
                  <a:pt x="0" y="0"/>
                </a:moveTo>
                <a:lnTo>
                  <a:pt x="1492769" y="0"/>
                </a:lnTo>
                <a:lnTo>
                  <a:pt x="1492769" y="1514329"/>
                </a:lnTo>
                <a:lnTo>
                  <a:pt x="0" y="15143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44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28700" y="7473988"/>
            <a:ext cx="13609235" cy="261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US" sz="9999" b="1" i="1" spc="-57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НАША</a:t>
            </a:r>
          </a:p>
          <a:p>
            <a:pPr algn="l">
              <a:lnSpc>
                <a:spcPts val="10099"/>
              </a:lnSpc>
            </a:pPr>
            <a:r>
              <a:rPr lang="en-US" sz="9999" b="1" i="1" spc="-57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ЦЕЛЕВАЯ АУДИТОРИЯ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1443" y="1350665"/>
            <a:ext cx="5415813" cy="2656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Учёба и работа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Кто?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Студенты 🎓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Фрилансеры и удалёнщики 💻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Молодые специалисты 📈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Тренера 💪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Нужды: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Тишина, концентрация, отсутствие толп.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179077" y="1480632"/>
            <a:ext cx="6276522" cy="23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Предпочитающие приватность</a:t>
            </a:r>
          </a:p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Кто?</a:t>
            </a:r>
          </a:p>
          <a:p>
            <a:pPr marL="410209" lvl="1" indent="-205105" algn="just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Интроверты 🧘‍♂️</a:t>
            </a:r>
          </a:p>
          <a:p>
            <a:pPr marL="410209" lvl="1" indent="-205105" algn="just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Стеснительные люди 🙈</a:t>
            </a:r>
          </a:p>
          <a:p>
            <a:pPr marL="410209" lvl="1" indent="-205105" algn="just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Люди с социальной тревожностью😬</a:t>
            </a:r>
          </a:p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Нужды:</a:t>
            </a:r>
          </a:p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Комфорт, уединение, чтобы «никто не смотрел».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52016" y="4366072"/>
            <a:ext cx="5382784" cy="23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Жители удалённых районов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Кто?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Жители спальных районов 🏘️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Люди без машины 🚶‍♂️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Те, кто устал ездить далеко в зал ⏳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Нужды: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близость, экономия времени.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288279" y="4366072"/>
            <a:ext cx="6941230" cy="2656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Особые пользовательские сценарии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Кто?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Молодые родители (мамы) 👶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Люди с нестандартным графиком 🌙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Туристы / приезжие ✈️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Микро-команды и небольшие бизнесы 👥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Нужды: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Гибкость, инфраструктура, доступные пространства.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66218" y="1429942"/>
            <a:ext cx="6485717" cy="1205901"/>
            <a:chOff x="0" y="0"/>
            <a:chExt cx="3103127" cy="5769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03127" cy="576970"/>
            </a:xfrm>
            <a:custGeom>
              <a:avLst/>
              <a:gdLst/>
              <a:ahLst/>
              <a:cxnLst/>
              <a:rect l="l" t="t" r="r" b="b"/>
              <a:pathLst>
                <a:path w="3103127" h="576970">
                  <a:moveTo>
                    <a:pt x="203200" y="0"/>
                  </a:moveTo>
                  <a:lnTo>
                    <a:pt x="3103127" y="0"/>
                  </a:lnTo>
                  <a:lnTo>
                    <a:pt x="2899927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899927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65762" y="-174995"/>
            <a:ext cx="11412927" cy="10988076"/>
            <a:chOff x="0" y="0"/>
            <a:chExt cx="1054686" cy="10154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4686" cy="1015425"/>
            </a:xfrm>
            <a:custGeom>
              <a:avLst/>
              <a:gdLst/>
              <a:ahLst/>
              <a:cxnLst/>
              <a:rect l="l" t="t" r="r" b="b"/>
              <a:pathLst>
                <a:path w="1054686" h="1015425">
                  <a:moveTo>
                    <a:pt x="203200" y="0"/>
                  </a:moveTo>
                  <a:lnTo>
                    <a:pt x="1054686" y="0"/>
                  </a:lnTo>
                  <a:lnTo>
                    <a:pt x="851486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734078" y="3230502"/>
            <a:ext cx="1067490" cy="758926"/>
            <a:chOff x="0" y="0"/>
            <a:chExt cx="811554" cy="5769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19499" y="5994983"/>
            <a:ext cx="1067490" cy="758926"/>
            <a:chOff x="0" y="0"/>
            <a:chExt cx="811554" cy="5769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19499" y="7630841"/>
            <a:ext cx="1067490" cy="758926"/>
            <a:chOff x="0" y="0"/>
            <a:chExt cx="811554" cy="5769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023373" y="-1356629"/>
            <a:ext cx="10151143" cy="12097763"/>
            <a:chOff x="0" y="0"/>
            <a:chExt cx="690847" cy="8233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0847" cy="823327"/>
            </a:xfrm>
            <a:custGeom>
              <a:avLst/>
              <a:gdLst/>
              <a:ahLst/>
              <a:cxnLst/>
              <a:rect l="l" t="t" r="r" b="b"/>
              <a:pathLst>
                <a:path w="690847" h="823327">
                  <a:moveTo>
                    <a:pt x="203200" y="0"/>
                  </a:moveTo>
                  <a:lnTo>
                    <a:pt x="690847" y="0"/>
                  </a:lnTo>
                  <a:lnTo>
                    <a:pt x="487647" y="823327"/>
                  </a:lnTo>
                  <a:lnTo>
                    <a:pt x="0" y="823327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t="-10693" b="-10693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 rot="-10800000">
            <a:off x="12062061" y="1429942"/>
            <a:ext cx="1503476" cy="3486713"/>
            <a:chOff x="0" y="0"/>
            <a:chExt cx="406400" cy="94248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619499" y="4581394"/>
            <a:ext cx="1067490" cy="758956"/>
            <a:chOff x="0" y="0"/>
            <a:chExt cx="1423320" cy="1011942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423320" cy="1011942"/>
              <a:chOff x="0" y="0"/>
              <a:chExt cx="811554" cy="57699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1554" cy="576993"/>
              </a:xfrm>
              <a:custGeom>
                <a:avLst/>
                <a:gdLst/>
                <a:ahLst/>
                <a:cxnLst/>
                <a:rect l="l" t="t" r="r" b="b"/>
                <a:pathLst>
                  <a:path w="811554" h="576993">
                    <a:moveTo>
                      <a:pt x="203200" y="0"/>
                    </a:moveTo>
                    <a:lnTo>
                      <a:pt x="811554" y="0"/>
                    </a:lnTo>
                    <a:lnTo>
                      <a:pt x="608354" y="576993"/>
                    </a:lnTo>
                    <a:lnTo>
                      <a:pt x="0" y="576993"/>
                    </a:lnTo>
                    <a:lnTo>
                      <a:pt x="2032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ABAB0">
                      <a:alpha val="100000"/>
                    </a:srgbClr>
                  </a:gs>
                  <a:gs pos="100000">
                    <a:srgbClr val="091E27">
                      <a:alpha val="100000"/>
                    </a:srgbClr>
                  </a:gs>
                </a:gsLst>
                <a:lin ang="5400000"/>
              </a:gra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101600" y="-38100"/>
                <a:ext cx="608354" cy="6150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43572" y="245560"/>
              <a:ext cx="736175" cy="4829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6"/>
                </a:lnSpc>
                <a:spcBef>
                  <a:spcPct val="0"/>
                </a:spcBef>
              </a:pPr>
              <a:r>
                <a:rPr lang="en-US" sz="2212" b="1">
                  <a:solidFill>
                    <a:srgbClr val="121212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02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877178" y="1083494"/>
            <a:ext cx="9539011" cy="1708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88"/>
              </a:lnSpc>
              <a:spcBef>
                <a:spcPct val="0"/>
              </a:spcBef>
            </a:pPr>
            <a:r>
              <a:rPr lang="en-US" sz="9992" b="1" i="1" spc="-44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СТЕЙКХОЛДЕРЫ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91757" y="3405147"/>
            <a:ext cx="552131" cy="371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877178" y="6169628"/>
            <a:ext cx="552131" cy="37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77178" y="7802291"/>
            <a:ext cx="552131" cy="37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32361" y="3144724"/>
            <a:ext cx="8317188" cy="84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Пользователи (конечные клиенты)</a:t>
            </a:r>
          </a:p>
          <a:p>
            <a:pPr algn="l">
              <a:lnSpc>
                <a:spcPts val="2266"/>
              </a:lnSpc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Люди, которым нужен удобный, доступный и приватный спортзал.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Они ожидают простоты, гибкости и прозрачного ценообразования.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975071" y="5859072"/>
            <a:ext cx="7905705" cy="141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Инвесторы и партнёры</a:t>
            </a:r>
          </a:p>
          <a:p>
            <a:pPr algn="l">
              <a:lnSpc>
                <a:spcPts val="2266"/>
              </a:lnSpc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Ожидают масштабируемую модель с низкой себестоимостью и быстрым запуском.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Заинтересованы в стабильной загрузке, понятных метриках и прогнозируемом росте.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975071" y="7570551"/>
            <a:ext cx="7905705" cy="141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Локальные администрации / управляющие компании</a:t>
            </a:r>
          </a:p>
          <a:p>
            <a:pPr algn="l">
              <a:lnSpc>
                <a:spcPts val="2266"/>
              </a:lnSpc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Рассматривают проект как инструмент развития городской среды.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Заинтересованы в благоустройстве, повышении активности жителей и снижении нагрузки на общественные спортзалы.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endParaRPr lang="en-US" sz="161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975071" y="4430271"/>
            <a:ext cx="8317188" cy="11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Тренеры (самозанятые и частные специалисты)</a:t>
            </a:r>
          </a:p>
          <a:p>
            <a:pPr algn="l">
              <a:lnSpc>
                <a:spcPts val="2266"/>
              </a:lnSpc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Заинтересованы в аренде пространства с минимальной комиссией.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Нуждаются в безопасной и удобной среде для проведения персональных тренировок.</a:t>
            </a:r>
          </a:p>
        </p:txBody>
      </p:sp>
      <p:grpSp>
        <p:nvGrpSpPr>
          <p:cNvPr id="35" name="Group 35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37" name="TextBox 37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619499" y="8983456"/>
            <a:ext cx="1067490" cy="758926"/>
            <a:chOff x="0" y="0"/>
            <a:chExt cx="811554" cy="57697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1554" cy="576970"/>
            </a:xfrm>
            <a:custGeom>
              <a:avLst/>
              <a:gdLst/>
              <a:ahLst/>
              <a:cxnLst/>
              <a:rect l="l" t="t" r="r" b="b"/>
              <a:pathLst>
                <a:path w="811554" h="576970">
                  <a:moveTo>
                    <a:pt x="203200" y="0"/>
                  </a:moveTo>
                  <a:lnTo>
                    <a:pt x="811554" y="0"/>
                  </a:lnTo>
                  <a:lnTo>
                    <a:pt x="608354" y="576970"/>
                  </a:lnTo>
                  <a:lnTo>
                    <a:pt x="0" y="57697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1" name="TextBox 41"/>
            <p:cNvSpPr txBox="1"/>
            <p:nvPr/>
          </p:nvSpPr>
          <p:spPr>
            <a:xfrm>
              <a:off x="101600" y="-38100"/>
              <a:ext cx="608354" cy="615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877178" y="9154906"/>
            <a:ext cx="552131" cy="371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  <a:spcBef>
                <a:spcPct val="0"/>
              </a:spcBef>
            </a:pPr>
            <a:r>
              <a:rPr lang="en-US" sz="2212" b="1">
                <a:solidFill>
                  <a:srgbClr val="12121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05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975071" y="8923167"/>
            <a:ext cx="7905705" cy="11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"/>
              </a:lnSpc>
            </a:pPr>
            <a:r>
              <a:rPr lang="en-US" sz="1618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Поставщики оборудования и технологий</a:t>
            </a:r>
          </a:p>
          <a:p>
            <a:pPr algn="l">
              <a:lnSpc>
                <a:spcPts val="2266"/>
              </a:lnSpc>
            </a:pPr>
            <a:r>
              <a:rPr lang="en-US" sz="1618" i="1">
                <a:solidFill>
                  <a:srgbClr val="FFFFFF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Поставляют тренажёры, металл-каркасы, IoT-замки и системы безопасности.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r>
              <a:rPr lang="en-US" sz="1618" i="1">
                <a:solidFill>
                  <a:srgbClr val="FFFFFF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Для них важны долгосрочные контракты и надёжный спрос.</a:t>
            </a:r>
          </a:p>
          <a:p>
            <a:pPr algn="l">
              <a:lnSpc>
                <a:spcPts val="2266"/>
              </a:lnSpc>
              <a:spcBef>
                <a:spcPct val="0"/>
              </a:spcBef>
            </a:pPr>
            <a:endParaRPr lang="en-US" sz="1618" i="1">
              <a:solidFill>
                <a:srgbClr val="FFFFFF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9256863" y="1922485"/>
            <a:ext cx="9724409" cy="428036"/>
            <a:chOff x="0" y="0"/>
            <a:chExt cx="19814508" cy="8721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14508" cy="872169"/>
            </a:xfrm>
            <a:custGeom>
              <a:avLst/>
              <a:gdLst/>
              <a:ahLst/>
              <a:cxnLst/>
              <a:rect l="l" t="t" r="r" b="b"/>
              <a:pathLst>
                <a:path w="19814508" h="872169">
                  <a:moveTo>
                    <a:pt x="203200" y="0"/>
                  </a:moveTo>
                  <a:lnTo>
                    <a:pt x="19814508" y="0"/>
                  </a:lnTo>
                  <a:lnTo>
                    <a:pt x="19611308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9611308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34081" y="3631661"/>
            <a:ext cx="173270" cy="153425"/>
            <a:chOff x="0" y="0"/>
            <a:chExt cx="175449" cy="1553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119067" y="3631661"/>
            <a:ext cx="173270" cy="153425"/>
            <a:chOff x="0" y="0"/>
            <a:chExt cx="175449" cy="1553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032432" y="6527516"/>
            <a:ext cx="173270" cy="153425"/>
            <a:chOff x="0" y="0"/>
            <a:chExt cx="175449" cy="1553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-1158632" y="1746550"/>
            <a:ext cx="2570776" cy="3486713"/>
            <a:chOff x="0" y="0"/>
            <a:chExt cx="694898" cy="94248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94898" cy="942483"/>
            </a:xfrm>
            <a:custGeom>
              <a:avLst/>
              <a:gdLst/>
              <a:ahLst/>
              <a:cxnLst/>
              <a:rect l="l" t="t" r="r" b="b"/>
              <a:pathLst>
                <a:path w="694898" h="942483">
                  <a:moveTo>
                    <a:pt x="203200" y="0"/>
                  </a:moveTo>
                  <a:lnTo>
                    <a:pt x="694898" y="0"/>
                  </a:lnTo>
                  <a:lnTo>
                    <a:pt x="491698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491698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-1542076" y="5903506"/>
            <a:ext cx="2570776" cy="3486713"/>
            <a:chOff x="0" y="0"/>
            <a:chExt cx="694898" cy="9424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94898" cy="942483"/>
            </a:xfrm>
            <a:custGeom>
              <a:avLst/>
              <a:gdLst/>
              <a:ahLst/>
              <a:cxnLst/>
              <a:rect l="l" t="t" r="r" b="b"/>
              <a:pathLst>
                <a:path w="694898" h="942483">
                  <a:moveTo>
                    <a:pt x="203200" y="0"/>
                  </a:moveTo>
                  <a:lnTo>
                    <a:pt x="694898" y="0"/>
                  </a:lnTo>
                  <a:lnTo>
                    <a:pt x="491698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491698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951616" y="2970201"/>
            <a:ext cx="6364529" cy="636452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893632" y="4854232"/>
            <a:ext cx="4480498" cy="4480498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962791" y="6992550"/>
            <a:ext cx="2342180" cy="234218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8479916" y="935745"/>
            <a:ext cx="9335463" cy="173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140"/>
              </a:lnSpc>
              <a:spcBef>
                <a:spcPct val="0"/>
              </a:spcBef>
            </a:pPr>
            <a:r>
              <a:rPr lang="en-US" sz="10100" b="1" i="1" spc="-747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РЫНОК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145476" y="3546200"/>
            <a:ext cx="3623737" cy="174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TAM</a:t>
            </a:r>
            <a:r>
              <a:rPr lang="en-US" sz="1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— Общий рынок людей, занимающихся спортом в Санкт-Петербурге (клубы, студии, секции, спорт площадки)</a:t>
            </a: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≈ 240 млрд ₽.</a:t>
            </a:r>
          </a:p>
          <a:p>
            <a:pPr algn="l">
              <a:lnSpc>
                <a:spcPts val="2257"/>
              </a:lnSpc>
              <a:spcBef>
                <a:spcPct val="0"/>
              </a:spcBef>
            </a:pPr>
            <a:endParaRPr lang="en-US" sz="17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4414790" y="3546200"/>
            <a:ext cx="3695997" cy="205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SAM</a:t>
            </a: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— определяем целевую аудиторию от TAM.</a:t>
            </a: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Уровень дохода средний и выше-</a:t>
            </a: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≈50% от TAM.</a:t>
            </a: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Возраст от 18 до 45 лет  ≈90% от TAM.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180 млрд ₽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68178" y="6446865"/>
            <a:ext cx="3642610" cy="1461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SOM— определяем рынок для одной точки.</a:t>
            </a:r>
          </a:p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 одну току приходится 4178 людей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≈ 239 мл. руб.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479916" y="6551857"/>
            <a:ext cx="5114816" cy="263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ВЫВОДЫ</a:t>
            </a:r>
          </a:p>
          <a:p>
            <a:pPr algn="ctr">
              <a:lnSpc>
                <a:spcPts val="2380"/>
              </a:lnSpc>
            </a:pPr>
            <a:endParaRPr lang="en-US" sz="170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Санкт-Питербург — основной рынок: ≈ </a:t>
            </a:r>
            <a:r>
              <a:rPr lang="en-US" sz="1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240 млрд ₽</a:t>
            </a:r>
          </a:p>
          <a:p>
            <a:pPr algn="ctr">
              <a:lnSpc>
                <a:spcPts val="2380"/>
              </a:lnSpc>
            </a:pPr>
            <a:endParaRPr lang="en-US" sz="170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Наш адресуемый сегмент  ≈ </a:t>
            </a:r>
            <a:r>
              <a:rPr lang="en-US" sz="1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180 млрд ₽. </a:t>
            </a:r>
          </a:p>
          <a:p>
            <a:pPr algn="ctr">
              <a:lnSpc>
                <a:spcPts val="2380"/>
              </a:lnSpc>
            </a:pPr>
            <a:endParaRPr lang="en-US" sz="170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 1 точку </a:t>
            </a:r>
            <a:r>
              <a:rPr lang="en-US" sz="1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239 млн. руб.</a:t>
            </a:r>
          </a:p>
          <a:p>
            <a:pPr algn="ctr">
              <a:lnSpc>
                <a:spcPts val="2257"/>
              </a:lnSpc>
            </a:pPr>
            <a:endParaRPr lang="en-US" sz="170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3741415" y="1490204"/>
            <a:ext cx="2774470" cy="860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Потенциал, млрд ₽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962791" y="7770368"/>
            <a:ext cx="234218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SOM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≈ 239 мл. 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57560" y="5870926"/>
            <a:ext cx="234218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≈ 180 млрд. ₽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57560" y="3746986"/>
            <a:ext cx="234218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TAM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≈ 240 млрд. 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48495" y="6908760"/>
            <a:ext cx="19068725" cy="4832737"/>
            <a:chOff x="0" y="0"/>
            <a:chExt cx="2639051" cy="6688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39051" cy="668835"/>
            </a:xfrm>
            <a:custGeom>
              <a:avLst/>
              <a:gdLst/>
              <a:ahLst/>
              <a:cxnLst/>
              <a:rect l="l" t="t" r="r" b="b"/>
              <a:pathLst>
                <a:path w="2639051" h="668835">
                  <a:moveTo>
                    <a:pt x="0" y="0"/>
                  </a:moveTo>
                  <a:lnTo>
                    <a:pt x="2639051" y="0"/>
                  </a:lnTo>
                  <a:lnTo>
                    <a:pt x="2639051" y="668835"/>
                  </a:lnTo>
                  <a:lnTo>
                    <a:pt x="0" y="668835"/>
                  </a:lnTo>
                  <a:close/>
                </a:path>
              </a:pathLst>
            </a:custGeom>
            <a:blipFill>
              <a:blip r:embed="rId2"/>
              <a:stretch>
                <a:fillRect t="-5191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10800000">
            <a:off x="14034378" y="3198839"/>
            <a:ext cx="830117" cy="1781502"/>
            <a:chOff x="0" y="0"/>
            <a:chExt cx="406400" cy="8721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6400" cy="872169"/>
            </a:xfrm>
            <a:custGeom>
              <a:avLst/>
              <a:gdLst/>
              <a:ahLst/>
              <a:cxnLst/>
              <a:rect l="l" t="t" r="r" b="b"/>
              <a:pathLst>
                <a:path w="406400" h="872169">
                  <a:moveTo>
                    <a:pt x="203200" y="0"/>
                  </a:moveTo>
                  <a:lnTo>
                    <a:pt x="406400" y="0"/>
                  </a:lnTo>
                  <a:lnTo>
                    <a:pt x="203200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203200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14711817" y="3198839"/>
            <a:ext cx="4000144" cy="1781502"/>
            <a:chOff x="0" y="0"/>
            <a:chExt cx="1958349" cy="8721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8349" cy="872169"/>
            </a:xfrm>
            <a:custGeom>
              <a:avLst/>
              <a:gdLst/>
              <a:ahLst/>
              <a:cxnLst/>
              <a:rect l="l" t="t" r="r" b="b"/>
              <a:pathLst>
                <a:path w="1958349" h="872169">
                  <a:moveTo>
                    <a:pt x="203200" y="0"/>
                  </a:moveTo>
                  <a:lnTo>
                    <a:pt x="1958349" y="0"/>
                  </a:lnTo>
                  <a:lnTo>
                    <a:pt x="1755149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1755149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7765" y="1539230"/>
            <a:ext cx="173270" cy="153425"/>
            <a:chOff x="0" y="0"/>
            <a:chExt cx="175449" cy="1553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7765" y="2279005"/>
            <a:ext cx="173270" cy="153425"/>
            <a:chOff x="0" y="0"/>
            <a:chExt cx="175449" cy="1553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7765" y="3022980"/>
            <a:ext cx="173270" cy="153425"/>
            <a:chOff x="0" y="0"/>
            <a:chExt cx="175449" cy="1553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67765" y="3766954"/>
            <a:ext cx="173270" cy="153425"/>
            <a:chOff x="0" y="0"/>
            <a:chExt cx="175449" cy="15535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 rot="-10800000">
            <a:off x="-283054" y="9258300"/>
            <a:ext cx="1503476" cy="3486713"/>
            <a:chOff x="0" y="0"/>
            <a:chExt cx="406400" cy="9424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1E27">
                    <a:alpha val="100000"/>
                  </a:srgbClr>
                </a:gs>
                <a:gs pos="100000">
                  <a:srgbClr val="48F0E7">
                    <a:alpha val="100000"/>
                  </a:srgbClr>
                </a:gs>
              </a:gsLst>
              <a:lin ang="18900000"/>
            </a:gradFill>
          </p:spPr>
        </p:sp>
        <p:sp>
          <p:nvSpPr>
            <p:cNvPr id="27" name="TextBox 27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10800000">
            <a:off x="641954" y="9603335"/>
            <a:ext cx="1503476" cy="3486713"/>
            <a:chOff x="0" y="0"/>
            <a:chExt cx="406400" cy="94248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1E27">
                    <a:alpha val="100000"/>
                  </a:srgbClr>
                </a:gs>
                <a:gs pos="100000">
                  <a:srgbClr val="48F0E7">
                    <a:alpha val="100000"/>
                  </a:srgbClr>
                </a:gs>
              </a:gsLst>
              <a:lin ang="18900000"/>
            </a:gradFill>
          </p:spPr>
        </p:sp>
        <p:sp>
          <p:nvSpPr>
            <p:cNvPr id="30" name="TextBox 30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67765" y="4510929"/>
            <a:ext cx="173270" cy="153425"/>
            <a:chOff x="0" y="0"/>
            <a:chExt cx="175449" cy="1553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33787" y="5254903"/>
            <a:ext cx="173270" cy="153425"/>
            <a:chOff x="0" y="0"/>
            <a:chExt cx="175449" cy="15535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75449" cy="155354"/>
            </a:xfrm>
            <a:custGeom>
              <a:avLst/>
              <a:gdLst/>
              <a:ahLst/>
              <a:cxnLst/>
              <a:rect l="l" t="t" r="r" b="b"/>
              <a:pathLst>
                <a:path w="175449" h="155354">
                  <a:moveTo>
                    <a:pt x="0" y="0"/>
                  </a:moveTo>
                  <a:lnTo>
                    <a:pt x="175449" y="0"/>
                  </a:lnTo>
                  <a:lnTo>
                    <a:pt x="175449" y="155354"/>
                  </a:lnTo>
                  <a:lnTo>
                    <a:pt x="0" y="155354"/>
                  </a:lnTo>
                  <a:close/>
                </a:path>
              </a:pathLst>
            </a:custGeom>
            <a:solidFill>
              <a:srgbClr val="0ABAB0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175449" cy="183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408643" y="1787905"/>
            <a:ext cx="7594371" cy="2806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00"/>
              </a:lnSpc>
            </a:pPr>
            <a:r>
              <a:rPr lang="en-US" sz="10000" b="1" i="1" spc="-58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ПОТЕНЦИАЛ</a:t>
            </a:r>
          </a:p>
          <a:p>
            <a:pPr algn="l">
              <a:lnSpc>
                <a:spcPts val="10900"/>
              </a:lnSpc>
            </a:pPr>
            <a:r>
              <a:rPr lang="en-US" sz="10000" b="1" i="1" spc="-58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РАЗВИТИЯ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38590" y="1417505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Масштабирование по городам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38590" y="2157280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Создание сети модульных спортзалов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38590" y="2897055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Партнёрства с бизнесом и девелоперами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538590" y="3636830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Легкость масштабирования за счет франчайзинга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538590" y="4376605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Адаптивность формата модулей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538590" y="5116380"/>
            <a:ext cx="712198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Интеграция с городскими инициативами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674892" y="1249366"/>
            <a:ext cx="9005426" cy="1717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0"/>
              </a:lnSpc>
              <a:spcBef>
                <a:spcPct val="0"/>
              </a:spcBef>
            </a:pPr>
            <a:r>
              <a:rPr lang="en-US" sz="10000" b="1" i="1" spc="-32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АНАЛОГИ</a:t>
            </a:r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2126523" y="1646422"/>
            <a:ext cx="6161477" cy="1339782"/>
            <a:chOff x="0" y="0"/>
            <a:chExt cx="4010989" cy="8721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10989" cy="872169"/>
            </a:xfrm>
            <a:custGeom>
              <a:avLst/>
              <a:gdLst/>
              <a:ahLst/>
              <a:cxnLst/>
              <a:rect l="l" t="t" r="r" b="b"/>
              <a:pathLst>
                <a:path w="4010989" h="872169">
                  <a:moveTo>
                    <a:pt x="203200" y="0"/>
                  </a:moveTo>
                  <a:lnTo>
                    <a:pt x="4010989" y="0"/>
                  </a:lnTo>
                  <a:lnTo>
                    <a:pt x="3807789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101600" y="-38100"/>
              <a:ext cx="3807789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347" y="1646422"/>
            <a:ext cx="6161477" cy="1339782"/>
            <a:chOff x="0" y="0"/>
            <a:chExt cx="4010989" cy="87216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10989" cy="872169"/>
            </a:xfrm>
            <a:custGeom>
              <a:avLst/>
              <a:gdLst/>
              <a:ahLst/>
              <a:cxnLst/>
              <a:rect l="l" t="t" r="r" b="b"/>
              <a:pathLst>
                <a:path w="4010989" h="872169">
                  <a:moveTo>
                    <a:pt x="203200" y="0"/>
                  </a:moveTo>
                  <a:lnTo>
                    <a:pt x="4010989" y="0"/>
                  </a:lnTo>
                  <a:lnTo>
                    <a:pt x="3807789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3807789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3888084"/>
            <a:ext cx="5616103" cy="3486713"/>
            <a:chOff x="0" y="0"/>
            <a:chExt cx="1635561" cy="10154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35561" cy="1015425"/>
            </a:xfrm>
            <a:custGeom>
              <a:avLst/>
              <a:gdLst/>
              <a:ahLst/>
              <a:cxnLst/>
              <a:rect l="l" t="t" r="r" b="b"/>
              <a:pathLst>
                <a:path w="1635561" h="1015425">
                  <a:moveTo>
                    <a:pt x="203200" y="0"/>
                  </a:moveTo>
                  <a:lnTo>
                    <a:pt x="1635561" y="0"/>
                  </a:lnTo>
                  <a:lnTo>
                    <a:pt x="1432361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t="-3757" b="-3757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6106573" y="6367145"/>
            <a:ext cx="5616103" cy="3486713"/>
            <a:chOff x="0" y="0"/>
            <a:chExt cx="1635561" cy="10154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35561" cy="1015425"/>
            </a:xfrm>
            <a:custGeom>
              <a:avLst/>
              <a:gdLst/>
              <a:ahLst/>
              <a:cxnLst/>
              <a:rect l="l" t="t" r="r" b="b"/>
              <a:pathLst>
                <a:path w="1635561" h="1015425">
                  <a:moveTo>
                    <a:pt x="203200" y="0"/>
                  </a:moveTo>
                  <a:lnTo>
                    <a:pt x="1635561" y="0"/>
                  </a:lnTo>
                  <a:lnTo>
                    <a:pt x="1432361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3"/>
              <a:stretch>
                <a:fillRect l="-5806" r="-5806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1722676" y="3400143"/>
            <a:ext cx="5616103" cy="3486713"/>
            <a:chOff x="0" y="0"/>
            <a:chExt cx="1635561" cy="10154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35561" cy="1015425"/>
            </a:xfrm>
            <a:custGeom>
              <a:avLst/>
              <a:gdLst/>
              <a:ahLst/>
              <a:cxnLst/>
              <a:rect l="l" t="t" r="r" b="b"/>
              <a:pathLst>
                <a:path w="1635561" h="1015425">
                  <a:moveTo>
                    <a:pt x="203200" y="0"/>
                  </a:moveTo>
                  <a:lnTo>
                    <a:pt x="1635561" y="0"/>
                  </a:lnTo>
                  <a:lnTo>
                    <a:pt x="1432361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t="-3656" b="-3656"/>
              </a:stretch>
            </a:blipFill>
          </p:spPr>
        </p:sp>
      </p:grpSp>
      <p:sp>
        <p:nvSpPr>
          <p:cNvPr id="18" name="AutoShape 18"/>
          <p:cNvSpPr/>
          <p:nvPr/>
        </p:nvSpPr>
        <p:spPr>
          <a:xfrm flipV="1">
            <a:off x="1028700" y="9459507"/>
            <a:ext cx="4795430" cy="0"/>
          </a:xfrm>
          <a:prstGeom prst="line">
            <a:avLst/>
          </a:prstGeom>
          <a:ln w="19050" cap="flat">
            <a:solidFill>
              <a:srgbClr val="0ABA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7112019" y="3907134"/>
            <a:ext cx="4795430" cy="0"/>
          </a:xfrm>
          <a:prstGeom prst="line">
            <a:avLst/>
          </a:prstGeom>
          <a:ln w="19050" cap="flat">
            <a:solidFill>
              <a:srgbClr val="0ABA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1477461" y="8763563"/>
            <a:ext cx="5129603" cy="0"/>
          </a:xfrm>
          <a:prstGeom prst="line">
            <a:avLst/>
          </a:prstGeom>
          <a:ln w="19050" cap="flat">
            <a:solidFill>
              <a:srgbClr val="0ABA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14637935" y="9306155"/>
            <a:ext cx="3177444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endParaRPr lang="en-US" sz="1800" b="1" i="1">
              <a:solidFill>
                <a:srgbClr val="FFFFFF"/>
              </a:solidFill>
              <a:latin typeface="Open Sans Medium Italics"/>
              <a:ea typeface="Open Sans Medium Italics"/>
              <a:cs typeface="Open Sans Medium Italics"/>
              <a:sym typeface="Open Sans Medium Itali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86746" y="7564982"/>
            <a:ext cx="5299078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BeaverFit – Container Gyms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(США)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&gt;3000 контейнеров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Ориентир на частных клиентов, армию и кампусы университетов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95821" y="4129405"/>
            <a:ext cx="5630702" cy="199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PT “Pods” (Великобритания)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Запущен в 2021 г.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&gt;100 точек по Великобритании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≈200 000 юзеров.  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Стоимость сессии ~£16/час за час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18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2512348" y="6992548"/>
            <a:ext cx="4036760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Gym Pod (Сингапур)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Запущен в 2018 г.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&gt;50 модульных залов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≈120 000 юзеров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Стоимость сессии ~US$9‑11 за час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6775663" y="40675"/>
            <a:ext cx="3284984" cy="421465"/>
            <a:chOff x="0" y="0"/>
            <a:chExt cx="7345902" cy="9424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 b="1"/>
            </a:p>
          </p:txBody>
        </p:sp>
      </p:grpSp>
      <p:sp>
        <p:nvSpPr>
          <p:cNvPr id="5" name="Freeform 5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428333"/>
              </p:ext>
            </p:extLst>
          </p:nvPr>
        </p:nvGraphicFramePr>
        <p:xfrm>
          <a:off x="2722959" y="1066800"/>
          <a:ext cx="14038416" cy="9052279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005488"/>
                <a:gridCol w="2005488"/>
                <a:gridCol w="2005488"/>
                <a:gridCol w="2005488"/>
                <a:gridCol w="2005488"/>
                <a:gridCol w="2005488"/>
                <a:gridCol w="2005488"/>
              </a:tblGrid>
              <a:tr h="888012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Критерий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err="1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FitBox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Сетевые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клубы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Локальные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залы 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Авто-залы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24/7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Уличные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площадки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Аренда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залов</a:t>
                      </a:r>
                    </a:p>
                  </a:txBody>
                  <a:tcPr marL="61254" marR="61254" marT="0" marB="0"/>
                </a:tc>
              </a:tr>
              <a:tr h="637192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en-US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24/7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8732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Полная </a:t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приватность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≈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63288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От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400 руб.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44557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Рядом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с домом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44557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Оборудование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≈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37227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Чистота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≈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≈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≈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8732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С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другом без доплат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8732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Через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приложение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8732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Душ/раздевалка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≈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8732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Почасовая </a:t>
                      </a:r>
                      <a:r>
                        <a:rPr lang="ru-RU" sz="1800" dirty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оплата</a:t>
                      </a: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  <a:tr h="744557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Всепогодность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❌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/>
                      </a:r>
                      <a:b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</a:br>
                      <a:r>
                        <a:rPr lang="ru-RU" sz="1800" dirty="0" smtClean="0">
                          <a:effectLst/>
                          <a:latin typeface="Open Sans" charset="0"/>
                          <a:ea typeface="Open Sans" charset="0"/>
                          <a:cs typeface="Open Sans" charset="0"/>
                        </a:rPr>
                        <a:t>✅</a:t>
                      </a:r>
                      <a:endParaRPr lang="ru-RU" sz="1800" dirty="0">
                        <a:effectLst/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1254" marR="61254" marT="0" marB="0"/>
                </a:tc>
              </a:tr>
            </a:tbl>
          </a:graphicData>
        </a:graphic>
      </p:graphicFrame>
      <p:grpSp>
        <p:nvGrpSpPr>
          <p:cNvPr id="9" name="Group 2"/>
          <p:cNvGrpSpPr/>
          <p:nvPr/>
        </p:nvGrpSpPr>
        <p:grpSpPr>
          <a:xfrm rot="-10800000">
            <a:off x="17491180" y="9410700"/>
            <a:ext cx="3284984" cy="421465"/>
            <a:chOff x="0" y="0"/>
            <a:chExt cx="7345902" cy="942483"/>
          </a:xfrm>
        </p:grpSpPr>
        <p:sp>
          <p:nvSpPr>
            <p:cNvPr id="10" name="Freeform 3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1" name="TextBox 4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 b="1"/>
            </a:p>
          </p:txBody>
        </p:sp>
      </p:grpSp>
      <p:grpSp>
        <p:nvGrpSpPr>
          <p:cNvPr id="12" name="Group 22"/>
          <p:cNvGrpSpPr/>
          <p:nvPr/>
        </p:nvGrpSpPr>
        <p:grpSpPr>
          <a:xfrm rot="-10800000">
            <a:off x="-1360127" y="1955891"/>
            <a:ext cx="2720253" cy="6308542"/>
            <a:chOff x="0" y="0"/>
            <a:chExt cx="406400" cy="942483"/>
          </a:xfrm>
        </p:grpSpPr>
        <p:sp>
          <p:nvSpPr>
            <p:cNvPr id="13" name="Freeform 23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4" name="TextBox 24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4572000" y="-571500"/>
            <a:ext cx="5943600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0"/>
              </a:lnSpc>
              <a:spcBef>
                <a:spcPct val="0"/>
              </a:spcBef>
            </a:pPr>
            <a:r>
              <a:rPr lang="ru-RU" sz="8000" b="1" i="1" spc="-680" dirty="0" smtClean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Конкуренты</a:t>
            </a:r>
            <a:endParaRPr lang="en-US" sz="8000" b="1" i="1" spc="-680" dirty="0">
              <a:solidFill>
                <a:srgbClr val="FFFFFF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98638" y="8420307"/>
            <a:ext cx="1858793" cy="2965110"/>
            <a:chOff x="0" y="0"/>
            <a:chExt cx="546753" cy="8721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6753" cy="872169"/>
            </a:xfrm>
            <a:custGeom>
              <a:avLst/>
              <a:gdLst/>
              <a:ahLst/>
              <a:cxnLst/>
              <a:rect l="l" t="t" r="r" b="b"/>
              <a:pathLst>
                <a:path w="546753" h="872169">
                  <a:moveTo>
                    <a:pt x="203200" y="0"/>
                  </a:moveTo>
                  <a:lnTo>
                    <a:pt x="546753" y="0"/>
                  </a:lnTo>
                  <a:lnTo>
                    <a:pt x="343553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43553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016587" y="8420307"/>
            <a:ext cx="8957101" cy="2965110"/>
            <a:chOff x="0" y="0"/>
            <a:chExt cx="2634677" cy="8721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34677" cy="872169"/>
            </a:xfrm>
            <a:custGeom>
              <a:avLst/>
              <a:gdLst/>
              <a:ahLst/>
              <a:cxnLst/>
              <a:rect l="l" t="t" r="r" b="b"/>
              <a:pathLst>
                <a:path w="2634677" h="872169">
                  <a:moveTo>
                    <a:pt x="203200" y="0"/>
                  </a:moveTo>
                  <a:lnTo>
                    <a:pt x="2634677" y="0"/>
                  </a:lnTo>
                  <a:lnTo>
                    <a:pt x="2431477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431477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7033601" y="870164"/>
            <a:ext cx="2720253" cy="6308542"/>
            <a:chOff x="0" y="0"/>
            <a:chExt cx="406400" cy="9424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-1863003" y="-1165042"/>
            <a:ext cx="2720253" cy="6308542"/>
            <a:chOff x="0" y="0"/>
            <a:chExt cx="406400" cy="9424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461963" y="1337466"/>
            <a:ext cx="3582625" cy="2686969"/>
            <a:chOff x="0" y="0"/>
            <a:chExt cx="812800" cy="6096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3"/>
              <a:stretch>
                <a:fillRect t="-65364" b="-123705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461963" y="4606044"/>
            <a:ext cx="3582625" cy="2686969"/>
            <a:chOff x="0" y="0"/>
            <a:chExt cx="812800" cy="609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t="-4379" b="-31910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6042005" y="1337466"/>
            <a:ext cx="3582625" cy="2686969"/>
            <a:chOff x="0" y="0"/>
            <a:chExt cx="812800" cy="6096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5"/>
              <a:stretch>
                <a:fillRect l="-3380" r="-338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6977563" y="4491737"/>
            <a:ext cx="3582625" cy="2686969"/>
            <a:chOff x="0" y="0"/>
            <a:chExt cx="812800" cy="6096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6"/>
              <a:stretch>
                <a:fillRect t="-94534" b="-9453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2336624" y="1337466"/>
            <a:ext cx="3582625" cy="2686969"/>
            <a:chOff x="0" y="0"/>
            <a:chExt cx="812800" cy="6096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7"/>
              <a:stretch>
                <a:fillRect t="-85454" b="-103810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0795241" y="4491737"/>
            <a:ext cx="3582625" cy="2686969"/>
            <a:chOff x="0" y="0"/>
            <a:chExt cx="812800" cy="6096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8"/>
              <a:stretch>
                <a:fillRect t="-38740" b="-38740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461963" y="7778788"/>
            <a:ext cx="13609235" cy="2613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US" sz="9999" b="1" i="1" spc="-57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НАША</a:t>
            </a:r>
          </a:p>
          <a:p>
            <a:pPr algn="l">
              <a:lnSpc>
                <a:spcPts val="10099"/>
              </a:lnSpc>
            </a:pPr>
            <a:r>
              <a:rPr lang="en-US" sz="9999" b="1" i="1" spc="-57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КОМАНДА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165480" y="1308509"/>
            <a:ext cx="2291951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Алексей Матюхин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Разработка чертежа и 3D модели зала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IT отдел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748455" y="1308509"/>
            <a:ext cx="2881433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Александр Нестеров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Капитан команды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Спикер, разработка презентации проекта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IT/ЭК. отделы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165480" y="4629467"/>
            <a:ext cx="2812083" cy="132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Дмитрий Самойленко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Разработка дизайна и логотипа проекта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IT отдел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01388" y="7254913"/>
            <a:ext cx="2881433" cy="199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Евгений Саркисов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Анализ доп. источников дохода, разработка бизнес плана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ЭК. отдел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377867" y="4453637"/>
            <a:ext cx="2881433" cy="199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Алексей Каринов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Анализ рынка, тенденций, разработка эк. модели бизнеса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ЭК. отдел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919249" y="1299366"/>
            <a:ext cx="2881433" cy="23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Георгий Колоюов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Автор идеи, юридические консультации,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администрация </a:t>
            </a:r>
          </a:p>
          <a:p>
            <a:pPr algn="l">
              <a:lnSpc>
                <a:spcPts val="2659"/>
              </a:lnSpc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соц. сетей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ЭК. отдел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98638" y="8420307"/>
            <a:ext cx="1858793" cy="2965110"/>
            <a:chOff x="0" y="0"/>
            <a:chExt cx="546753" cy="8721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6753" cy="872169"/>
            </a:xfrm>
            <a:custGeom>
              <a:avLst/>
              <a:gdLst/>
              <a:ahLst/>
              <a:cxnLst/>
              <a:rect l="l" t="t" r="r" b="b"/>
              <a:pathLst>
                <a:path w="546753" h="872169">
                  <a:moveTo>
                    <a:pt x="203200" y="0"/>
                  </a:moveTo>
                  <a:lnTo>
                    <a:pt x="546753" y="0"/>
                  </a:lnTo>
                  <a:lnTo>
                    <a:pt x="343553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343553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016587" y="8420307"/>
            <a:ext cx="8957101" cy="2965110"/>
            <a:chOff x="0" y="0"/>
            <a:chExt cx="2634677" cy="8721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34677" cy="872169"/>
            </a:xfrm>
            <a:custGeom>
              <a:avLst/>
              <a:gdLst/>
              <a:ahLst/>
              <a:cxnLst/>
              <a:rect l="l" t="t" r="r" b="b"/>
              <a:pathLst>
                <a:path w="2634677" h="872169">
                  <a:moveTo>
                    <a:pt x="203200" y="0"/>
                  </a:moveTo>
                  <a:lnTo>
                    <a:pt x="2634677" y="0"/>
                  </a:lnTo>
                  <a:lnTo>
                    <a:pt x="2431477" y="872169"/>
                  </a:lnTo>
                  <a:lnTo>
                    <a:pt x="0" y="872169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431477" cy="910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660306" y="1870403"/>
            <a:ext cx="4021287" cy="3486713"/>
            <a:chOff x="0" y="0"/>
            <a:chExt cx="1171107" cy="10154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1107" cy="1015425"/>
            </a:xfrm>
            <a:custGeom>
              <a:avLst/>
              <a:gdLst/>
              <a:ahLst/>
              <a:cxnLst/>
              <a:rect l="l" t="t" r="r" b="b"/>
              <a:pathLst>
                <a:path w="1171107" h="1015425">
                  <a:moveTo>
                    <a:pt x="203200" y="0"/>
                  </a:moveTo>
                  <a:lnTo>
                    <a:pt x="1171107" y="0"/>
                  </a:lnTo>
                  <a:lnTo>
                    <a:pt x="967907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18182" r="-18182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9296206" y="3125819"/>
            <a:ext cx="4021287" cy="3486713"/>
            <a:chOff x="0" y="0"/>
            <a:chExt cx="1171107" cy="10154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71107" cy="1015425"/>
            </a:xfrm>
            <a:custGeom>
              <a:avLst/>
              <a:gdLst/>
              <a:ahLst/>
              <a:cxnLst/>
              <a:rect l="l" t="t" r="r" b="b"/>
              <a:pathLst>
                <a:path w="1171107" h="1015425">
                  <a:moveTo>
                    <a:pt x="203200" y="0"/>
                  </a:moveTo>
                  <a:lnTo>
                    <a:pt x="1171107" y="0"/>
                  </a:lnTo>
                  <a:lnTo>
                    <a:pt x="967907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3"/>
              <a:stretch>
                <a:fillRect t="-7665" b="-7665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3317493" y="1870403"/>
            <a:ext cx="4021287" cy="3486713"/>
            <a:chOff x="0" y="0"/>
            <a:chExt cx="1171107" cy="10154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71107" cy="1015425"/>
            </a:xfrm>
            <a:custGeom>
              <a:avLst/>
              <a:gdLst/>
              <a:ahLst/>
              <a:cxnLst/>
              <a:rect l="l" t="t" r="r" b="b"/>
              <a:pathLst>
                <a:path w="1171107" h="1015425">
                  <a:moveTo>
                    <a:pt x="203200" y="0"/>
                  </a:moveTo>
                  <a:lnTo>
                    <a:pt x="1171107" y="0"/>
                  </a:lnTo>
                  <a:lnTo>
                    <a:pt x="967907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l="-4137" r="-4137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693947" y="3144869"/>
            <a:ext cx="4021287" cy="3486713"/>
            <a:chOff x="0" y="0"/>
            <a:chExt cx="1171107" cy="10154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71107" cy="1015425"/>
            </a:xfrm>
            <a:custGeom>
              <a:avLst/>
              <a:gdLst/>
              <a:ahLst/>
              <a:cxnLst/>
              <a:rect l="l" t="t" r="r" b="b"/>
              <a:pathLst>
                <a:path w="1171107" h="1015425">
                  <a:moveTo>
                    <a:pt x="203200" y="0"/>
                  </a:moveTo>
                  <a:lnTo>
                    <a:pt x="1171107" y="0"/>
                  </a:lnTo>
                  <a:lnTo>
                    <a:pt x="967907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5"/>
              <a:stretch>
                <a:fillRect l="-10633" r="-10633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 rot="-10800000">
            <a:off x="17033601" y="870164"/>
            <a:ext cx="2720253" cy="6308542"/>
            <a:chOff x="0" y="0"/>
            <a:chExt cx="406400" cy="94248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1" name="TextBox 21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-10800000">
            <a:off x="-1863003" y="-1165042"/>
            <a:ext cx="2720253" cy="6308542"/>
            <a:chOff x="0" y="0"/>
            <a:chExt cx="406400" cy="9424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8700" y="7473988"/>
            <a:ext cx="13609235" cy="261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US" sz="9999" b="1" i="1" spc="-579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ПОТЕНЦИАЛЬНЫЕ ПАРТНЕРЫ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80911" y="5792420"/>
            <a:ext cx="226022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МЕТРО FITNES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369432" y="2315231"/>
            <a:ext cx="226022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ЯНДЕКС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784218" y="5792420"/>
            <a:ext cx="226022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 i="1">
                <a:solidFill>
                  <a:srgbClr val="FFFFFF"/>
                </a:solidFill>
                <a:latin typeface="Open Sans Semi-Bold Italics"/>
                <a:ea typeface="Open Sans Semi-Bold Italics"/>
                <a:cs typeface="Open Sans Semi-Bold Italics"/>
                <a:sym typeface="Open Sans Semi-Bold Italics"/>
              </a:rPr>
              <a:t>REBRL FITNESS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95600" y="2315231"/>
            <a:ext cx="2592353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СПОРТМАСТЕР</a:t>
            </a:r>
          </a:p>
        </p:txBody>
      </p:sp>
      <p:sp>
        <p:nvSpPr>
          <p:cNvPr id="31" name="Freeform 31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200400" y="1814308"/>
            <a:ext cx="20878160" cy="2908476"/>
            <a:chOff x="0" y="0"/>
            <a:chExt cx="3206044" cy="4466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06044" cy="446625"/>
            </a:xfrm>
            <a:custGeom>
              <a:avLst/>
              <a:gdLst/>
              <a:ahLst/>
              <a:cxnLst/>
              <a:rect l="l" t="t" r="r" b="b"/>
              <a:pathLst>
                <a:path w="3206044" h="446625">
                  <a:moveTo>
                    <a:pt x="0" y="0"/>
                  </a:moveTo>
                  <a:lnTo>
                    <a:pt x="3206044" y="0"/>
                  </a:lnTo>
                  <a:lnTo>
                    <a:pt x="3206044" y="446625"/>
                  </a:lnTo>
                  <a:lnTo>
                    <a:pt x="0" y="446625"/>
                  </a:lnTo>
                  <a:close/>
                </a:path>
              </a:pathLst>
            </a:custGeom>
            <a:blipFill>
              <a:blip r:embed="rId2"/>
              <a:stretch>
                <a:fillRect t="-189354" b="-18935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11583965" y="4258037"/>
            <a:ext cx="7115981" cy="816801"/>
            <a:chOff x="0" y="0"/>
            <a:chExt cx="10330200" cy="11857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30200" cy="1185742"/>
            </a:xfrm>
            <a:custGeom>
              <a:avLst/>
              <a:gdLst/>
              <a:ahLst/>
              <a:cxnLst/>
              <a:rect l="l" t="t" r="r" b="b"/>
              <a:pathLst>
                <a:path w="10330200" h="1185742">
                  <a:moveTo>
                    <a:pt x="203200" y="0"/>
                  </a:moveTo>
                  <a:lnTo>
                    <a:pt x="10330200" y="0"/>
                  </a:lnTo>
                  <a:lnTo>
                    <a:pt x="10127000" y="1185742"/>
                  </a:lnTo>
                  <a:lnTo>
                    <a:pt x="0" y="1185742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10127000" cy="1223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311981" y="6475592"/>
            <a:ext cx="302215" cy="302215"/>
          </a:xfrm>
          <a:custGeom>
            <a:avLst/>
            <a:gdLst/>
            <a:ahLst/>
            <a:cxnLst/>
            <a:rect l="l" t="t" r="r" b="b"/>
            <a:pathLst>
              <a:path w="302215" h="302215">
                <a:moveTo>
                  <a:pt x="0" y="0"/>
                </a:moveTo>
                <a:lnTo>
                  <a:pt x="302215" y="0"/>
                </a:lnTo>
                <a:lnTo>
                  <a:pt x="302215" y="302216"/>
                </a:lnTo>
                <a:lnTo>
                  <a:pt x="0" y="3022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311981" y="7175872"/>
            <a:ext cx="302215" cy="302215"/>
          </a:xfrm>
          <a:custGeom>
            <a:avLst/>
            <a:gdLst/>
            <a:ahLst/>
            <a:cxnLst/>
            <a:rect l="l" t="t" r="r" b="b"/>
            <a:pathLst>
              <a:path w="302215" h="302215">
                <a:moveTo>
                  <a:pt x="0" y="0"/>
                </a:moveTo>
                <a:lnTo>
                  <a:pt x="302215" y="0"/>
                </a:lnTo>
                <a:lnTo>
                  <a:pt x="302215" y="302215"/>
                </a:lnTo>
                <a:lnTo>
                  <a:pt x="0" y="3022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311981" y="7872912"/>
            <a:ext cx="302215" cy="302215"/>
          </a:xfrm>
          <a:custGeom>
            <a:avLst/>
            <a:gdLst/>
            <a:ahLst/>
            <a:cxnLst/>
            <a:rect l="l" t="t" r="r" b="b"/>
            <a:pathLst>
              <a:path w="302215" h="302215">
                <a:moveTo>
                  <a:pt x="0" y="0"/>
                </a:moveTo>
                <a:lnTo>
                  <a:pt x="302215" y="0"/>
                </a:lnTo>
                <a:lnTo>
                  <a:pt x="302215" y="302216"/>
                </a:lnTo>
                <a:lnTo>
                  <a:pt x="0" y="3022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H="1" flipV="1">
            <a:off x="1431194" y="6103568"/>
            <a:ext cx="0" cy="2768600"/>
          </a:xfrm>
          <a:prstGeom prst="line">
            <a:avLst/>
          </a:prstGeom>
          <a:ln w="38100" cap="flat">
            <a:solidFill>
              <a:srgbClr val="0ABA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2228" y="3456597"/>
            <a:ext cx="14259506" cy="1717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0"/>
              </a:lnSpc>
              <a:spcBef>
                <a:spcPct val="0"/>
              </a:spcBef>
            </a:pPr>
            <a:r>
              <a:rPr lang="en-US" sz="10000" b="1" i="1" spc="-680" dirty="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СВЯЖИТЕСЬ С НАМИ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9499" y="6065468"/>
            <a:ext cx="5101734" cy="280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Мы открыты к сотрудничеству, партнёрству и предложениям.</a:t>
            </a:r>
          </a:p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Если вы хотите установить фитнес-контейнер в своём городе или стать частью сети — свяжитесь с нами.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Для предложений по партнёрству, франшизе и инвестициям — обращайтесь напрямую по контактам.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60035" y="6383305"/>
            <a:ext cx="3005249" cy="553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160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+79500169999</a:t>
            </a:r>
          </a:p>
          <a:p>
            <a:pPr algn="l">
              <a:lnSpc>
                <a:spcPts val="2246"/>
              </a:lnSpc>
              <a:spcBef>
                <a:spcPct val="0"/>
              </a:spcBef>
            </a:pPr>
            <a:r>
              <a:rPr lang="en-US" sz="160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+79811129807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60035" y="7177482"/>
            <a:ext cx="3005249" cy="2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  <a:spcBef>
                <a:spcPct val="0"/>
              </a:spcBef>
            </a:pPr>
            <a:r>
              <a:rPr lang="en-US" sz="160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https://t.me/wolfsofsadovaya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60035" y="7733105"/>
            <a:ext cx="3005249" cy="553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160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jenya.sarkisovv@yandex.ru</a:t>
            </a:r>
          </a:p>
          <a:p>
            <a:pPr algn="l">
              <a:lnSpc>
                <a:spcPts val="2246"/>
              </a:lnSpc>
              <a:spcBef>
                <a:spcPct val="0"/>
              </a:spcBef>
            </a:pPr>
            <a:r>
              <a:rPr lang="en-US" sz="160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nesterov.sa2015@yandex.ru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24196" y="-160869"/>
            <a:ext cx="15073873" cy="11458023"/>
            <a:chOff x="0" y="0"/>
            <a:chExt cx="1335866" cy="10154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5866" cy="1015425"/>
            </a:xfrm>
            <a:custGeom>
              <a:avLst/>
              <a:gdLst/>
              <a:ahLst/>
              <a:cxnLst/>
              <a:rect l="l" t="t" r="r" b="b"/>
              <a:pathLst>
                <a:path w="1335866" h="1015425">
                  <a:moveTo>
                    <a:pt x="203200" y="0"/>
                  </a:moveTo>
                  <a:lnTo>
                    <a:pt x="1335866" y="0"/>
                  </a:lnTo>
                  <a:lnTo>
                    <a:pt x="1132666" y="1015425"/>
                  </a:lnTo>
                  <a:lnTo>
                    <a:pt x="0" y="1015425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7259" r="-725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7338780" y="9258300"/>
            <a:ext cx="3284984" cy="421465"/>
            <a:chOff x="0" y="0"/>
            <a:chExt cx="7345902" cy="9424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5901" cy="942483"/>
            </a:xfrm>
            <a:custGeom>
              <a:avLst/>
              <a:gdLst/>
              <a:ahLst/>
              <a:cxnLst/>
              <a:rect l="l" t="t" r="r" b="b"/>
              <a:pathLst>
                <a:path w="7345901" h="942483">
                  <a:moveTo>
                    <a:pt x="203200" y="0"/>
                  </a:moveTo>
                  <a:lnTo>
                    <a:pt x="7345901" y="0"/>
                  </a:lnTo>
                  <a:lnTo>
                    <a:pt x="714270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7142702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637935" y="9306155"/>
            <a:ext cx="3177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 i="1">
                <a:solidFill>
                  <a:srgbClr val="FFFFFF"/>
                </a:solidFill>
                <a:latin typeface="Open Sans Medium Italics"/>
                <a:ea typeface="Open Sans Medium Italics"/>
                <a:cs typeface="Open Sans Medium Italics"/>
                <a:sym typeface="Open Sans Medium Italics"/>
              </a:rPr>
              <a:t>IBI &amp; ITMO colaboration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76789" y="3045737"/>
            <a:ext cx="6969458" cy="2917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000"/>
              </a:lnSpc>
            </a:pPr>
            <a:r>
              <a:rPr lang="en-US" sz="10000" b="1" i="1" spc="-79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СПАСИБО ЗА </a:t>
            </a:r>
          </a:p>
          <a:p>
            <a:pPr algn="just">
              <a:lnSpc>
                <a:spcPts val="5000"/>
              </a:lnSpc>
            </a:pPr>
            <a:r>
              <a:rPr lang="en-US" sz="10000" b="1" i="1" spc="-790">
                <a:solidFill>
                  <a:srgbClr val="FFFF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ВНИМАНИЕ!</a:t>
            </a:r>
          </a:p>
        </p:txBody>
      </p:sp>
      <p:grpSp>
        <p:nvGrpSpPr>
          <p:cNvPr id="9" name="Group 9"/>
          <p:cNvGrpSpPr/>
          <p:nvPr/>
        </p:nvGrpSpPr>
        <p:grpSpPr>
          <a:xfrm rot="-10800000">
            <a:off x="9822861" y="8543643"/>
            <a:ext cx="1503476" cy="3486713"/>
            <a:chOff x="0" y="0"/>
            <a:chExt cx="406400" cy="9424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942483"/>
            </a:xfrm>
            <a:custGeom>
              <a:avLst/>
              <a:gdLst/>
              <a:ahLst/>
              <a:cxnLst/>
              <a:rect l="l" t="t" r="r" b="b"/>
              <a:pathLst>
                <a:path w="406400" h="942483">
                  <a:moveTo>
                    <a:pt x="203200" y="0"/>
                  </a:moveTo>
                  <a:lnTo>
                    <a:pt x="406400" y="0"/>
                  </a:lnTo>
                  <a:lnTo>
                    <a:pt x="203200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203200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673644" y="3433150"/>
            <a:ext cx="4150433" cy="3486713"/>
            <a:chOff x="0" y="0"/>
            <a:chExt cx="1121891" cy="9424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21891" cy="942483"/>
            </a:xfrm>
            <a:custGeom>
              <a:avLst/>
              <a:gdLst/>
              <a:ahLst/>
              <a:cxnLst/>
              <a:rect l="l" t="t" r="r" b="b"/>
              <a:pathLst>
                <a:path w="1121891" h="942483">
                  <a:moveTo>
                    <a:pt x="203200" y="0"/>
                  </a:moveTo>
                  <a:lnTo>
                    <a:pt x="1121891" y="0"/>
                  </a:lnTo>
                  <a:lnTo>
                    <a:pt x="918691" y="942483"/>
                  </a:lnTo>
                  <a:lnTo>
                    <a:pt x="0" y="942483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ABAB0">
                    <a:alpha val="100000"/>
                  </a:srgbClr>
                </a:gs>
                <a:gs pos="100000">
                  <a:srgbClr val="091E27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101600" y="-38100"/>
              <a:ext cx="918691" cy="98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126537" y="5414253"/>
            <a:ext cx="552705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379"/>
              </a:lnSpc>
              <a:spcBef>
                <a:spcPct val="0"/>
              </a:spcBef>
            </a:pPr>
            <a:r>
              <a:rPr lang="ru-RU" sz="2800" b="1" i="1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 вами была команда </a:t>
            </a:r>
            <a:r>
              <a:rPr lang="en-US" sz="2800" b="1" i="1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FITBOX</a:t>
            </a:r>
            <a:r>
              <a:rPr lang="en-US" sz="28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lang="en-US" sz="28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374058" y="462140"/>
            <a:ext cx="864749" cy="566560"/>
          </a:xfrm>
          <a:custGeom>
            <a:avLst/>
            <a:gdLst/>
            <a:ahLst/>
            <a:cxnLst/>
            <a:rect l="l" t="t" r="r" b="b"/>
            <a:pathLst>
              <a:path w="864749" h="566560">
                <a:moveTo>
                  <a:pt x="0" y="0"/>
                </a:moveTo>
                <a:lnTo>
                  <a:pt x="864749" y="0"/>
                </a:lnTo>
                <a:lnTo>
                  <a:pt x="864749" y="566560"/>
                </a:lnTo>
                <a:lnTo>
                  <a:pt x="0" y="56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972</Words>
  <Application>Microsoft Office PowerPoint</Application>
  <PresentationFormat>Произвольный</PresentationFormat>
  <Paragraphs>294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Canva Sans Bold</vt:lpstr>
      <vt:lpstr>Canva Sans</vt:lpstr>
      <vt:lpstr>Open Sans Italics</vt:lpstr>
      <vt:lpstr>Open Sans</vt:lpstr>
      <vt:lpstr>Calibri</vt:lpstr>
      <vt:lpstr>Anton Italics</vt:lpstr>
      <vt:lpstr>Open Sans Bold</vt:lpstr>
      <vt:lpstr>Open Sans Medium Italics</vt:lpstr>
      <vt:lpstr>Open Sans Bold Italics</vt:lpstr>
      <vt:lpstr>Canva Sans Bold Italics</vt:lpstr>
      <vt:lpstr>Open Sans Semi-Bold</vt:lpstr>
      <vt:lpstr>Open Sans Semi-Bold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 and Black Geometric Modern Gym Presentation Template</dc:title>
  <cp:lastModifiedBy>nesterov.sa2015@yandex.ru</cp:lastModifiedBy>
  <cp:revision>3</cp:revision>
  <dcterms:created xsi:type="dcterms:W3CDTF">2006-08-16T00:00:00Z</dcterms:created>
  <dcterms:modified xsi:type="dcterms:W3CDTF">2025-11-20T15:11:37Z</dcterms:modified>
  <dc:identifier>DAG38P0wrbM</dc:identifier>
</cp:coreProperties>
</file>