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  <p:embeddedFont>
      <p:font typeface="Helvetica Neue" panose="020B0604020202020204" charset="0"/>
      <p:regular r:id="rId17"/>
      <p:bold r:id="rId18"/>
      <p:italic r:id="rId19"/>
      <p:boldItalic r:id="rId20"/>
    </p:embeddedFont>
    <p:embeddedFont>
      <p:font typeface="Raleway SemiBold" pitchFamily="2" charset="-52"/>
      <p:bold r:id="rId21"/>
      <p:boldItalic r:id="rId22"/>
    </p:embeddedFont>
    <p:embeddedFont>
      <p:font typeface="Roboto" panose="02000000000000000000" pitchFamily="2" charset="0"/>
      <p:regular r:id="rId23"/>
      <p:bold r:id="rId24"/>
      <p:italic r:id="rId25"/>
      <p:boldItalic r:id="rId2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93">
          <p15:clr>
            <a:srgbClr val="A4A3A4"/>
          </p15:clr>
        </p15:guide>
        <p15:guide id="3" orient="horz" pos="1502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7" roundtripDataSignature="AMtx7mgzSnKnlWKpmHjGFNnafXmIr2WGv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C2D7844-07CF-4CA9-AE60-A79063F31DFD}">
  <a:tblStyle styleId="{6C2D7844-07CF-4CA9-AE60-A79063F31DFD}" styleName="Table_0"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1H>
      <a:tcTxStyle/>
      <a:tcStyle>
        <a:tcBdr/>
      </a:tcStyle>
    </a:band1H>
    <a:band2H>
      <a:tcTxStyle b="off" i="off"/>
      <a:tcStyle>
        <a:tcBdr/>
        <a:fill>
          <a:solidFill>
            <a:srgbClr val="FFFFFF"/>
          </a:solidFill>
        </a:fill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 b="on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691" y="58"/>
      </p:cViewPr>
      <p:guideLst>
        <p:guide orient="horz" pos="2160"/>
        <p:guide pos="393"/>
        <p:guide orient="horz" pos="150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font" Target="fonts/font14.fntdata"/><Relationship Id="rId3" Type="http://schemas.openxmlformats.org/officeDocument/2006/relationships/slide" Target="slides/slide2.xml"/><Relationship Id="rId21" Type="http://schemas.openxmlformats.org/officeDocument/2006/relationships/font" Target="fonts/font9.fntdata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5" Type="http://schemas.openxmlformats.org/officeDocument/2006/relationships/font" Target="fonts/font13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2.fntdata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font" Target="fonts/font11.fntdata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font" Target="fonts/font10.fntdata"/><Relationship Id="rId27" Type="http://customschemas.google.com/relationships/presentationmetadata" Target="metadata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1" name="Google Shape;101;p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28b5a42706e_0_0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" name="Google Shape;114;g28b5a42706e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28b5a42706e_0_27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" name="Google Shape;129;g28b5a42706e_0_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28b5a42706e_0_14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" name="Google Shape;144;g28b5a42706e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28b5a42706e_0_46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9" name="Google Shape;159;g28b5a42706e_0_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28b770874cd_0_3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4" name="Google Shape;174;g28b770874cd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28b770874cd_0_19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9" name="Google Shape;189;g28b770874cd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3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04" name="Google Shape;20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28b770874cd_0_37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9" name="Google Shape;219;g28b770874cd_0_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10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4" name="Google Shape;234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2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1" name="Google Shape;11;p12"/>
          <p:cNvSpPr txBox="1">
            <a:spLocks noGrp="1"/>
          </p:cNvSpPr>
          <p:nvPr>
            <p:ph type="body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1pPr>
            <a:lvl2pPr marL="914400" lvl="1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2pPr>
            <a:lvl3pPr marL="1371600" lvl="2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3pPr>
            <a:lvl4pPr marL="1828800" lvl="3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4pPr>
            <a:lvl5pPr marL="2286000" lvl="4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" name="Google Shape;12;p12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tx">
  <p:cSld name="TITLE_AND_BODY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" name="Google Shape;16;p13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>
  <p:cSld name="Заголовок раздела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4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4"/>
          <p:cNvSpPr txBox="1">
            <a:spLocks noGrp="1"/>
          </p:cNvSpPr>
          <p:nvPr>
            <p:ph type="body" idx="1"/>
          </p:nvPr>
        </p:nvSpPr>
        <p:spPr>
          <a:xfrm>
            <a:off x="831850" y="4589462"/>
            <a:ext cx="10515600" cy="15001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14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>
  <p:cSld name="Два объекта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5"/>
          <p:cNvSpPr txBox="1"/>
          <p:nvPr/>
        </p:nvSpPr>
        <p:spPr>
          <a:xfrm>
            <a:off x="510703" y="1925952"/>
            <a:ext cx="6518934" cy="701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</a:pPr>
            <a:r>
              <a:rPr lang="en-US" sz="48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ЗАГОЛОВОК СЛАЙДА</a:t>
            </a:r>
            <a:endParaRPr/>
          </a:p>
        </p:txBody>
      </p:sp>
      <p:sp>
        <p:nvSpPr>
          <p:cNvPr id="23" name="Google Shape;23;p15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гласящая примерно следующее: представители современных социальных резервов призваны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к ответу! </a:t>
            </a:r>
            <a:endParaRPr sz="1200" b="0" i="0" u="none" strike="noStrike" cap="none">
              <a:solidFill>
                <a:srgbClr val="888888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В целом, конечно, базовый вектор развития позволяет выполнить важные задания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по разработке системы обучения кадров, соответствующей насущным потребностям </a:t>
            </a:r>
            <a:endParaRPr/>
          </a:p>
        </p:txBody>
      </p:sp>
      <p:sp>
        <p:nvSpPr>
          <p:cNvPr id="24" name="Google Shape;24;p15"/>
          <p:cNvSpPr txBox="1"/>
          <p:nvPr/>
        </p:nvSpPr>
        <p:spPr>
          <a:xfrm>
            <a:off x="6944993" y="3175193"/>
            <a:ext cx="4345769" cy="11582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600"/>
              <a:buFont typeface="Arial"/>
              <a:buChar char="•"/>
            </a:pPr>
            <a:r>
              <a:rPr lang="en-US" sz="16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Плюсы</a:t>
            </a:r>
            <a:endParaRPr sz="12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600"/>
              <a:buFont typeface="Arial"/>
              <a:buChar char="•"/>
            </a:pPr>
            <a:r>
              <a:rPr lang="en-US" sz="16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Минусы</a:t>
            </a:r>
            <a:endParaRPr sz="12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600"/>
              <a:buFont typeface="Arial"/>
              <a:buChar char="•"/>
            </a:pPr>
            <a:r>
              <a:rPr lang="en-US" sz="16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Сомнительные моменты</a:t>
            </a:r>
            <a:endParaRPr/>
          </a:p>
        </p:txBody>
      </p:sp>
      <p:sp>
        <p:nvSpPr>
          <p:cNvPr id="25" name="Google Shape;25;p15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pSp>
        <p:nvGrpSpPr>
          <p:cNvPr id="26" name="Google Shape;26;p15"/>
          <p:cNvGrpSpPr/>
          <p:nvPr/>
        </p:nvGrpSpPr>
        <p:grpSpPr>
          <a:xfrm>
            <a:off x="9488631" y="6157384"/>
            <a:ext cx="2343183" cy="705156"/>
            <a:chOff x="-2" y="-2"/>
            <a:chExt cx="2343182" cy="705155"/>
          </a:xfrm>
        </p:grpSpPr>
        <p:sp>
          <p:nvSpPr>
            <p:cNvPr id="27" name="Google Shape;27;p15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8" name="Google Shape;28;p15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Arial"/>
                <a:buNone/>
              </a:pPr>
              <a:r>
                <a:rPr lang="en-US" sz="16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ДОКЛАДА</a:t>
              </a:r>
              <a:endParaRPr/>
            </a:p>
          </p:txBody>
        </p:sp>
      </p:grpSp>
      <p:pic>
        <p:nvPicPr>
          <p:cNvPr id="29" name="Google Shape;29;p15" descr="Рисунок 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0" name="Google Shape;30;p15"/>
          <p:cNvGrpSpPr/>
          <p:nvPr/>
        </p:nvGrpSpPr>
        <p:grpSpPr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31" name="Google Shape;31;p15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2" name="Google Shape;32;p15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3</a:t>
              </a:r>
              <a:endParaRPr/>
            </a:p>
          </p:txBody>
        </p:sp>
      </p:grpSp>
      <p:grpSp>
        <p:nvGrpSpPr>
          <p:cNvPr id="33" name="Google Shape;33;p15"/>
          <p:cNvGrpSpPr/>
          <p:nvPr/>
        </p:nvGrpSpPr>
        <p:grpSpPr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34" name="Google Shape;34;p15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5" name="Google Shape;35;p15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РАЗДЕЛА</a:t>
              </a:r>
              <a:endParaRPr/>
            </a:p>
          </p:txBody>
        </p:sp>
      </p:grpSp>
      <p:sp>
        <p:nvSpPr>
          <p:cNvPr id="36" name="Google Shape;36;p15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>
  <p:cSld name="Сравнение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6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9" name="Google Shape;39;p16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</a:pPr>
            <a:r>
              <a:rPr lang="en-US" sz="48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ЗАГОЛОВОК СЛАЙДА</a:t>
            </a:r>
            <a:endParaRPr/>
          </a:p>
        </p:txBody>
      </p:sp>
      <p:pic>
        <p:nvPicPr>
          <p:cNvPr id="40" name="Google Shape;40;p16" descr="Рисунок 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sp>
        <p:nvSpPr>
          <p:cNvPr id="41" name="Google Shape;41;p16"/>
          <p:cNvSpPr txBox="1"/>
          <p:nvPr/>
        </p:nvSpPr>
        <p:spPr>
          <a:xfrm>
            <a:off x="6249911" y="227512"/>
            <a:ext cx="759795" cy="1615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</a:pPr>
            <a:r>
              <a:rPr lang="en-US" sz="1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42" name="Google Shape;42;p16"/>
          <p:cNvSpPr txBox="1"/>
          <p:nvPr/>
        </p:nvSpPr>
        <p:spPr>
          <a:xfrm>
            <a:off x="6141718" y="3165168"/>
            <a:ext cx="759795" cy="1615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</a:pPr>
            <a:r>
              <a:rPr lang="en-US" sz="1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/>
          </a:p>
        </p:txBody>
      </p:sp>
      <p:sp>
        <p:nvSpPr>
          <p:cNvPr id="43" name="Google Shape;43;p16"/>
          <p:cNvSpPr txBox="1"/>
          <p:nvPr/>
        </p:nvSpPr>
        <p:spPr>
          <a:xfrm>
            <a:off x="9319724" y="1625929"/>
            <a:ext cx="759794" cy="1615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</a:pPr>
            <a:r>
              <a:rPr lang="en-US" sz="1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  <p:sp>
        <p:nvSpPr>
          <p:cNvPr id="44" name="Google Shape;44;p16"/>
          <p:cNvSpPr txBox="1"/>
          <p:nvPr/>
        </p:nvSpPr>
        <p:spPr>
          <a:xfrm>
            <a:off x="9832523" y="4088596"/>
            <a:ext cx="759794" cy="1615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</a:pPr>
            <a:r>
              <a:rPr lang="en-US" sz="1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/>
          </a:p>
        </p:txBody>
      </p:sp>
      <p:sp>
        <p:nvSpPr>
          <p:cNvPr id="45" name="Google Shape;45;p16"/>
          <p:cNvSpPr txBox="1"/>
          <p:nvPr/>
        </p:nvSpPr>
        <p:spPr>
          <a:xfrm>
            <a:off x="6207392" y="4738556"/>
            <a:ext cx="1565011" cy="774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</a:t>
            </a:r>
            <a:endParaRPr/>
          </a:p>
        </p:txBody>
      </p:sp>
      <p:sp>
        <p:nvSpPr>
          <p:cNvPr id="46" name="Google Shape;46;p16"/>
          <p:cNvSpPr txBox="1"/>
          <p:nvPr/>
        </p:nvSpPr>
        <p:spPr>
          <a:xfrm>
            <a:off x="6297379" y="1736275"/>
            <a:ext cx="1565012" cy="774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</a:t>
            </a:r>
            <a:endParaRPr/>
          </a:p>
        </p:txBody>
      </p:sp>
      <p:sp>
        <p:nvSpPr>
          <p:cNvPr id="47" name="Google Shape;47;p16"/>
          <p:cNvSpPr txBox="1"/>
          <p:nvPr/>
        </p:nvSpPr>
        <p:spPr>
          <a:xfrm>
            <a:off x="9353136" y="3153597"/>
            <a:ext cx="1565011" cy="774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</a:t>
            </a:r>
            <a:endParaRPr/>
          </a:p>
        </p:txBody>
      </p:sp>
      <p:sp>
        <p:nvSpPr>
          <p:cNvPr id="48" name="Google Shape;48;p16"/>
          <p:cNvSpPr txBox="1"/>
          <p:nvPr/>
        </p:nvSpPr>
        <p:spPr>
          <a:xfrm>
            <a:off x="9901276" y="5614599"/>
            <a:ext cx="1565011" cy="774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</a:t>
            </a:r>
            <a:endParaRPr/>
          </a:p>
        </p:txBody>
      </p:sp>
      <p:sp>
        <p:nvSpPr>
          <p:cNvPr id="49" name="Google Shape;49;p16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50" name="Google Shape;50;p16" descr="Рисунок 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1" name="Google Shape;51;p16"/>
          <p:cNvGrpSpPr/>
          <p:nvPr/>
        </p:nvGrpSpPr>
        <p:grpSpPr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52" name="Google Shape;52;p16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53" name="Google Shape;53;p16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6</a:t>
              </a:r>
              <a:endParaRPr/>
            </a:p>
          </p:txBody>
        </p:sp>
      </p:grpSp>
      <p:grpSp>
        <p:nvGrpSpPr>
          <p:cNvPr id="54" name="Google Shape;54;p16"/>
          <p:cNvGrpSpPr/>
          <p:nvPr/>
        </p:nvGrpSpPr>
        <p:grpSpPr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55" name="Google Shape;55;p16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56" name="Google Shape;56;p16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РАЗДЕЛА</a:t>
              </a:r>
              <a:endParaRPr/>
            </a:p>
          </p:txBody>
        </p:sp>
      </p:grpSp>
      <p:sp>
        <p:nvSpPr>
          <p:cNvPr id="57" name="Google Shape;57;p16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гласящая примерно следующее: представители современных социальных резервов призваны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к ответу! </a:t>
            </a:r>
            <a:endParaRPr sz="1200" b="0" i="0" u="none" strike="noStrike" cap="none">
              <a:solidFill>
                <a:srgbClr val="888888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В целом, конечно, базовый вектор развития позволяет выполнить важные задания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по разработке системы обучения кадров, соответствующей насущным потребностям </a:t>
            </a:r>
            <a:endParaRPr/>
          </a:p>
        </p:txBody>
      </p:sp>
      <p:sp>
        <p:nvSpPr>
          <p:cNvPr id="58" name="Google Shape;58;p16"/>
          <p:cNvSpPr/>
          <p:nvPr/>
        </p:nvSpPr>
        <p:spPr>
          <a:xfrm>
            <a:off x="7111999" y="1187053"/>
            <a:ext cx="2162014" cy="1323928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w="63500" cap="flat" cmpd="sng">
            <a:solidFill>
              <a:srgbClr val="FCAF17"/>
            </a:solidFill>
            <a:prstDash val="solid"/>
            <a:miter lim="8000"/>
            <a:headEnd type="none" w="sm" len="sm"/>
            <a:tailEnd type="triangle" w="med" len="med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9" name="Google Shape;59;p16"/>
          <p:cNvSpPr/>
          <p:nvPr/>
        </p:nvSpPr>
        <p:spPr>
          <a:xfrm flipH="1">
            <a:off x="7298266" y="2878664"/>
            <a:ext cx="1828805" cy="1066804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w="63500" cap="flat" cmpd="sng">
            <a:solidFill>
              <a:srgbClr val="FCAF17"/>
            </a:solidFill>
            <a:prstDash val="solid"/>
            <a:miter lim="8000"/>
            <a:headEnd type="none" w="sm" len="sm"/>
            <a:tailEnd type="triangle" w="med" len="med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0" name="Google Shape;60;p16"/>
          <p:cNvSpPr/>
          <p:nvPr/>
        </p:nvSpPr>
        <p:spPr>
          <a:xfrm>
            <a:off x="7298266" y="4347023"/>
            <a:ext cx="2319867" cy="822570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w="63500" cap="flat" cmpd="sng">
            <a:solidFill>
              <a:srgbClr val="FCAF17"/>
            </a:solidFill>
            <a:prstDash val="solid"/>
            <a:miter lim="8000"/>
            <a:headEnd type="none" w="sm" len="sm"/>
            <a:tailEnd type="triangle" w="med" len="med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1" name="Google Shape;61;p16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>
  <p:cSld name="Только заголовок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7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 fontScale="92500"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7200"/>
              <a:buFont typeface="Arial"/>
              <a:buNone/>
            </a:pPr>
            <a:r>
              <a:rPr lang="en-US" sz="72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НАЗВАНИЕ  РАЗДЕЛА</a:t>
            </a:r>
            <a:endParaRPr/>
          </a:p>
        </p:txBody>
      </p:sp>
      <p:sp>
        <p:nvSpPr>
          <p:cNvPr id="64" name="Google Shape;64;p17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>
  <p:cSld name="Пустой слайд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8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>
  <p:cSld name="Объект с подписью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9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9" name="Google Shape;69;p19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</a:pPr>
            <a:r>
              <a:rPr lang="en-US" sz="48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ЗАГОЛОВОК СЛАЙДА</a:t>
            </a:r>
            <a:endParaRPr/>
          </a:p>
        </p:txBody>
      </p:sp>
      <p:pic>
        <p:nvPicPr>
          <p:cNvPr id="70" name="Google Shape;70;p19" descr="Рисунок 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71" name="Google Shape;71;p19"/>
          <p:cNvGraphicFramePr/>
          <p:nvPr/>
        </p:nvGraphicFramePr>
        <p:xfrm>
          <a:off x="623887" y="1633920"/>
          <a:ext cx="3000000" cy="3000000"/>
        </p:xfrm>
        <a:graphic>
          <a:graphicData uri="http://schemas.openxmlformats.org/drawingml/2006/table">
            <a:tbl>
              <a:tblPr firstRow="1">
                <a:noFill/>
                <a:tableStyleId>{6C2D7844-07CF-4CA9-AE60-A79063F31DFD}</a:tableStyleId>
              </a:tblPr>
              <a:tblGrid>
                <a:gridCol w="17854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54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54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54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854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854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R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72" name="Google Shape;72;p19"/>
          <p:cNvGrpSpPr/>
          <p:nvPr/>
        </p:nvGrpSpPr>
        <p:grpSpPr>
          <a:xfrm>
            <a:off x="9488631" y="6157384"/>
            <a:ext cx="2343183" cy="705156"/>
            <a:chOff x="-2" y="-2"/>
            <a:chExt cx="2343182" cy="705155"/>
          </a:xfrm>
        </p:grpSpPr>
        <p:sp>
          <p:nvSpPr>
            <p:cNvPr id="73" name="Google Shape;73;p19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4" name="Google Shape;74;p19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Arial"/>
                <a:buNone/>
              </a:pPr>
              <a:r>
                <a:rPr lang="en-US" sz="16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ДОКЛАДА</a:t>
              </a:r>
              <a:endParaRPr/>
            </a:p>
          </p:txBody>
        </p:sp>
      </p:grpSp>
      <p:grpSp>
        <p:nvGrpSpPr>
          <p:cNvPr id="75" name="Google Shape;75;p19"/>
          <p:cNvGrpSpPr/>
          <p:nvPr/>
        </p:nvGrpSpPr>
        <p:grpSpPr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76" name="Google Shape;76;p19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7" name="Google Shape;77;p19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4</a:t>
              </a:r>
              <a:endParaRPr/>
            </a:p>
          </p:txBody>
        </p:sp>
      </p:grpSp>
      <p:grpSp>
        <p:nvGrpSpPr>
          <p:cNvPr id="78" name="Google Shape;78;p19"/>
          <p:cNvGrpSpPr/>
          <p:nvPr/>
        </p:nvGrpSpPr>
        <p:grpSpPr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79" name="Google Shape;79;p19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0" name="Google Shape;80;p19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РАЗДЕЛА</a:t>
              </a:r>
              <a:endParaRPr/>
            </a:p>
          </p:txBody>
        </p:sp>
      </p:grpSp>
      <p:sp>
        <p:nvSpPr>
          <p:cNvPr id="81" name="Google Shape;81;p19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>
  <p:cSld name="Рисунок с подписью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Google Shape;83;p20" descr="2022-11-09 02.38.22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948067" y="-3"/>
            <a:ext cx="4880971" cy="6858004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20" descr="Рисунок 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20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</a:pPr>
            <a:r>
              <a:rPr lang="en-US" sz="48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ЗАГОЛОВОК СЛАЙДА</a:t>
            </a:r>
            <a:endParaRPr/>
          </a:p>
        </p:txBody>
      </p:sp>
      <p:sp>
        <p:nvSpPr>
          <p:cNvPr id="86" name="Google Shape;86;p20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87" name="Google Shape;87;p20" descr="Рисунок 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8" name="Google Shape;88;p20"/>
          <p:cNvGrpSpPr/>
          <p:nvPr/>
        </p:nvGrpSpPr>
        <p:grpSpPr>
          <a:xfrm>
            <a:off x="9488631" y="6157384"/>
            <a:ext cx="2343183" cy="705156"/>
            <a:chOff x="-2" y="-2"/>
            <a:chExt cx="2343182" cy="705155"/>
          </a:xfrm>
        </p:grpSpPr>
        <p:sp>
          <p:nvSpPr>
            <p:cNvPr id="89" name="Google Shape;89;p20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0" name="Google Shape;90;p20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Arial"/>
                <a:buNone/>
              </a:pPr>
              <a:r>
                <a:rPr lang="en-US" sz="16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ДОКЛАДА</a:t>
              </a:r>
              <a:endParaRPr/>
            </a:p>
          </p:txBody>
        </p:sp>
      </p:grpSp>
      <p:grpSp>
        <p:nvGrpSpPr>
          <p:cNvPr id="91" name="Google Shape;91;p20"/>
          <p:cNvGrpSpPr/>
          <p:nvPr/>
        </p:nvGrpSpPr>
        <p:grpSpPr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92" name="Google Shape;92;p20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3" name="Google Shape;93;p20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7</a:t>
              </a:r>
              <a:endParaRPr/>
            </a:p>
          </p:txBody>
        </p:sp>
      </p:grpSp>
      <p:grpSp>
        <p:nvGrpSpPr>
          <p:cNvPr id="94" name="Google Shape;94;p20"/>
          <p:cNvGrpSpPr/>
          <p:nvPr/>
        </p:nvGrpSpPr>
        <p:grpSpPr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95" name="Google Shape;95;p20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6" name="Google Shape;96;p20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РАЗДЕЛА</a:t>
              </a:r>
              <a:endParaRPr/>
            </a:p>
          </p:txBody>
        </p:sp>
      </p:grpSp>
      <p:sp>
        <p:nvSpPr>
          <p:cNvPr id="97" name="Google Shape;97;p20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гласящая примерно следующее: представители современных социальных резервов призваны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к ответу! </a:t>
            </a:r>
            <a:endParaRPr sz="1200" b="0" i="0" u="none" strike="noStrike" cap="none">
              <a:solidFill>
                <a:srgbClr val="888888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В целом, конечно, базовый вектор развития позволяет выполнить важные задания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по разработке системы обучения кадров, соответствующей насущным потребностям </a:t>
            </a:r>
            <a:endParaRPr/>
          </a:p>
        </p:txBody>
      </p:sp>
      <p:sp>
        <p:nvSpPr>
          <p:cNvPr id="98" name="Google Shape;98;p20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p1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1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hyperlink" Target="mailto:iwanova.sofi@yandex.ru" TargetMode="Externa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"/>
          <p:cNvSpPr/>
          <p:nvPr/>
        </p:nvSpPr>
        <p:spPr>
          <a:xfrm>
            <a:off x="6102320" y="2345381"/>
            <a:ext cx="6122342" cy="4529333"/>
          </a:xfrm>
          <a:prstGeom prst="rect">
            <a:avLst/>
          </a:prstGeom>
          <a:solidFill>
            <a:srgbClr val="FFAC00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4" name="Google Shape;104;p1"/>
          <p:cNvSpPr/>
          <p:nvPr/>
        </p:nvSpPr>
        <p:spPr>
          <a:xfrm>
            <a:off x="6103137" y="-2"/>
            <a:ext cx="6121526" cy="2345384"/>
          </a:xfrm>
          <a:prstGeom prst="rect">
            <a:avLst/>
          </a:prstGeom>
          <a:solidFill>
            <a:srgbClr val="9F00FF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5" name="Google Shape;105;p1"/>
          <p:cNvSpPr/>
          <p:nvPr/>
        </p:nvSpPr>
        <p:spPr>
          <a:xfrm>
            <a:off x="6101107" y="5359336"/>
            <a:ext cx="6121528" cy="1514425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800"/>
              <a:buFont typeface="Helvetica Neue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6" name="Google Shape;106;p1"/>
          <p:cNvSpPr txBox="1"/>
          <p:nvPr/>
        </p:nvSpPr>
        <p:spPr>
          <a:xfrm>
            <a:off x="589159" y="1230069"/>
            <a:ext cx="4831212" cy="45293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000"/>
              <a:buFont typeface="Arial"/>
              <a:buNone/>
            </a:pPr>
            <a:r>
              <a:rPr lang="en-US" sz="4000" b="0" i="0" u="none" strike="noStrike" cap="none" dirty="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FASHANCE</a:t>
            </a:r>
            <a:endParaRPr sz="4000" dirty="0">
              <a:solidFill>
                <a:srgbClr val="8F00FF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300"/>
              <a:buFont typeface="Arial"/>
              <a:buNone/>
            </a:pPr>
            <a:r>
              <a:rPr lang="ru-RU" sz="2300" b="0" i="0" u="none" strike="noStrike" cap="none" dirty="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Магазин одежды для танцев</a:t>
            </a:r>
            <a:endParaRPr sz="69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2300"/>
              <a:buFont typeface="Arial"/>
              <a:buNone/>
            </a:pPr>
            <a:endParaRPr dirty="0"/>
          </a:p>
        </p:txBody>
      </p:sp>
      <p:sp>
        <p:nvSpPr>
          <p:cNvPr id="107" name="Google Shape;107;p1"/>
          <p:cNvSpPr/>
          <p:nvPr/>
        </p:nvSpPr>
        <p:spPr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5D8E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08" name="Google Shape;108;p1" descr="Рисунок 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127729" y="-9876106"/>
            <a:ext cx="4128544" cy="5806100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1"/>
          <p:cNvSpPr/>
          <p:nvPr/>
        </p:nvSpPr>
        <p:spPr>
          <a:xfrm>
            <a:off x="8818526" y="2349045"/>
            <a:ext cx="3404109" cy="4529333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BB3C1"/>
              </a:buClr>
              <a:buSzPts val="1800"/>
              <a:buFont typeface="Helvetica Neue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10" name="Google Shape;110;p1" descr="Изображение выглядит как небо, человек, оранжевый, проигрыватель&#10;&#10;Автоматически созданное описание"/>
          <p:cNvPicPr preferRelativeResize="0"/>
          <p:nvPr/>
        </p:nvPicPr>
        <p:blipFill rotWithShape="1">
          <a:blip r:embed="rId4">
            <a:alphaModFix/>
          </a:blip>
          <a:srcRect l="1404" t="160" b="6860"/>
          <a:stretch/>
        </p:blipFill>
        <p:spPr>
          <a:xfrm>
            <a:off x="8818526" y="2349916"/>
            <a:ext cx="3406182" cy="451628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233902" y="123825"/>
            <a:ext cx="2678848" cy="20474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6" name="Google Shape;116;g28b5a42706e_0_0"/>
          <p:cNvGrpSpPr/>
          <p:nvPr/>
        </p:nvGrpSpPr>
        <p:grpSpPr>
          <a:xfrm>
            <a:off x="-18522" y="6358526"/>
            <a:ext cx="542400" cy="506700"/>
            <a:chOff x="-1" y="0"/>
            <a:chExt cx="542400" cy="506700"/>
          </a:xfrm>
        </p:grpSpPr>
        <p:sp>
          <p:nvSpPr>
            <p:cNvPr id="117" name="Google Shape;117;g28b5a42706e_0_0"/>
            <p:cNvSpPr/>
            <p:nvPr/>
          </p:nvSpPr>
          <p:spPr>
            <a:xfrm>
              <a:off x="-1" y="0"/>
              <a:ext cx="542400" cy="5067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8" name="Google Shape;118;g28b5a42706e_0_0"/>
            <p:cNvSpPr txBox="1"/>
            <p:nvPr/>
          </p:nvSpPr>
          <p:spPr>
            <a:xfrm>
              <a:off x="37054" y="153867"/>
              <a:ext cx="468000" cy="199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lang="en-US" sz="1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2</a:t>
              </a:r>
              <a:endParaRPr/>
            </a:p>
          </p:txBody>
        </p:sp>
      </p:grpSp>
      <p:sp>
        <p:nvSpPr>
          <p:cNvPr id="119" name="Google Shape;119;g28b5a42706e_0_0"/>
          <p:cNvSpPr txBox="1"/>
          <p:nvPr/>
        </p:nvSpPr>
        <p:spPr>
          <a:xfrm>
            <a:off x="314255" y="106001"/>
            <a:ext cx="6519000" cy="71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100" b="1">
                <a:solidFill>
                  <a:schemeClr val="dk1"/>
                </a:solidFill>
              </a:rPr>
              <a:t>ПРОБЛЕМА</a:t>
            </a:r>
            <a:endParaRPr sz="2100" b="1">
              <a:solidFill>
                <a:schemeClr val="dk1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1600">
              <a:solidFill>
                <a:schemeClr val="dk1"/>
              </a:solidFill>
            </a:endParaRPr>
          </a:p>
        </p:txBody>
      </p:sp>
      <p:grpSp>
        <p:nvGrpSpPr>
          <p:cNvPr id="120" name="Google Shape;120;g28b5a42706e_0_0"/>
          <p:cNvGrpSpPr/>
          <p:nvPr/>
        </p:nvGrpSpPr>
        <p:grpSpPr>
          <a:xfrm>
            <a:off x="0" y="692501"/>
            <a:ext cx="2624940" cy="97200"/>
            <a:chOff x="0" y="692501"/>
            <a:chExt cx="2624940" cy="97200"/>
          </a:xfrm>
        </p:grpSpPr>
        <p:sp>
          <p:nvSpPr>
            <p:cNvPr id="121" name="Google Shape;121;g28b5a42706e_0_0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2" name="Google Shape;122;g28b5a42706e_0_0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3" name="Google Shape;123;g28b5a42706e_0_0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4" name="Google Shape;124;g28b5a42706e_0_0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5" name="Google Shape;125;g28b5a42706e_0_0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126" name="Google Shape;126;g28b5a42706e_0_0"/>
          <p:cNvSpPr txBox="1"/>
          <p:nvPr/>
        </p:nvSpPr>
        <p:spPr>
          <a:xfrm>
            <a:off x="436525" y="1076725"/>
            <a:ext cx="11075700" cy="48782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05000"/>
              </a:lnSpc>
              <a:spcBef>
                <a:spcPts val="0"/>
              </a:spcBef>
              <a:spcAft>
                <a:spcPts val="1200"/>
              </a:spcAft>
              <a:buSzPts val="2340"/>
              <a:buNone/>
            </a:pPr>
            <a:r>
              <a:rPr lang="ru-RU" sz="2000" b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Roboto" panose="02000000000000000000" pitchFamily="2" charset="0"/>
              </a:rPr>
              <a:t>Проблема большинства как профессиональных, так и начинающих танцоров в нехватке специализированной одежды для танцев, так как на маркетплейсах сложно подобрать нужный размер и фасон, а торговых точек в Казани недостаточно, чтобы удовлетворить спрос потребителей.</a:t>
            </a:r>
          </a:p>
          <a:p>
            <a:pPr marL="0" lvl="0" indent="0" algn="l" rtl="0">
              <a:lnSpc>
                <a:spcPct val="105000"/>
              </a:lnSpc>
              <a:spcBef>
                <a:spcPts val="0"/>
              </a:spcBef>
              <a:spcAft>
                <a:spcPts val="1200"/>
              </a:spcAft>
              <a:buSzPts val="2340"/>
              <a:buNone/>
            </a:pPr>
            <a:r>
              <a:rPr lang="ru-RU" sz="2000" b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Roboto" panose="02000000000000000000" pitchFamily="2" charset="0"/>
              </a:rPr>
              <a:t>Людям неудобно заказывать на маркетплейсах, так как одежда чаще всего приходит не в том виде, как ожидалось: не того размера, плохого качества, другой ткани и т.д. Также за возврат некоторых товаров может взиматься отдельная плата, что тоже отталкивает потребителей покупать одежду на данных платформах.</a:t>
            </a:r>
          </a:p>
          <a:p>
            <a:pPr marL="0" lvl="0" indent="0" algn="l" rtl="0">
              <a:lnSpc>
                <a:spcPct val="105000"/>
              </a:lnSpc>
              <a:spcBef>
                <a:spcPts val="0"/>
              </a:spcBef>
              <a:spcAft>
                <a:spcPts val="1200"/>
              </a:spcAft>
              <a:buSzPts val="2340"/>
              <a:buNone/>
            </a:pPr>
            <a:b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Roboto" panose="02000000000000000000" pitchFamily="2" charset="0"/>
              </a:rPr>
              <a:t>К</a:t>
            </a:r>
            <a:r>
              <a:rPr lang="ru-RU" sz="2000" b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Roboto" panose="02000000000000000000" pitchFamily="2" charset="0"/>
              </a:rPr>
              <a:t>роме того, в Казани недостаточно торговых точек по продаже именно танцевальной формы, чтобы покупатели могли прийти в магазин и выбрать нужный товар, не сталкиваясь со всеми вышеперечисленными проблемами.</a:t>
            </a:r>
            <a:endParaRPr lang="ru-RU" altLang="en-US" sz="2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300" i="1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1" name="Google Shape;131;g28b5a42706e_0_27"/>
          <p:cNvGrpSpPr/>
          <p:nvPr/>
        </p:nvGrpSpPr>
        <p:grpSpPr>
          <a:xfrm>
            <a:off x="-18522" y="6358526"/>
            <a:ext cx="542400" cy="506700"/>
            <a:chOff x="-1" y="0"/>
            <a:chExt cx="542400" cy="506700"/>
          </a:xfrm>
        </p:grpSpPr>
        <p:sp>
          <p:nvSpPr>
            <p:cNvPr id="132" name="Google Shape;132;g28b5a42706e_0_27"/>
            <p:cNvSpPr/>
            <p:nvPr/>
          </p:nvSpPr>
          <p:spPr>
            <a:xfrm>
              <a:off x="-1" y="0"/>
              <a:ext cx="542400" cy="5067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3" name="Google Shape;133;g28b5a42706e_0_27"/>
            <p:cNvSpPr txBox="1"/>
            <p:nvPr/>
          </p:nvSpPr>
          <p:spPr>
            <a:xfrm>
              <a:off x="37054" y="153867"/>
              <a:ext cx="468000" cy="199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lang="en-US" sz="1200">
                  <a:solidFill>
                    <a:srgbClr val="FFFFFF"/>
                  </a:solidFill>
                </a:rPr>
                <a:t>3</a:t>
              </a:r>
              <a:endParaRPr/>
            </a:p>
          </p:txBody>
        </p:sp>
      </p:grpSp>
      <p:sp>
        <p:nvSpPr>
          <p:cNvPr id="134" name="Google Shape;134;g28b5a42706e_0_27"/>
          <p:cNvSpPr txBox="1"/>
          <p:nvPr/>
        </p:nvSpPr>
        <p:spPr>
          <a:xfrm>
            <a:off x="314255" y="106001"/>
            <a:ext cx="65190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100" b="1">
                <a:solidFill>
                  <a:schemeClr val="dk1"/>
                </a:solidFill>
              </a:rPr>
              <a:t>РЕШЕНИЕ</a:t>
            </a:r>
            <a:endParaRPr sz="1600">
              <a:solidFill>
                <a:schemeClr val="dk1"/>
              </a:solidFill>
            </a:endParaRPr>
          </a:p>
        </p:txBody>
      </p:sp>
      <p:grpSp>
        <p:nvGrpSpPr>
          <p:cNvPr id="135" name="Google Shape;135;g28b5a42706e_0_27"/>
          <p:cNvGrpSpPr/>
          <p:nvPr/>
        </p:nvGrpSpPr>
        <p:grpSpPr>
          <a:xfrm>
            <a:off x="0" y="692501"/>
            <a:ext cx="2624940" cy="97200"/>
            <a:chOff x="0" y="692501"/>
            <a:chExt cx="2624940" cy="97200"/>
          </a:xfrm>
        </p:grpSpPr>
        <p:sp>
          <p:nvSpPr>
            <p:cNvPr id="136" name="Google Shape;136;g28b5a42706e_0_27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7" name="Google Shape;137;g28b5a42706e_0_27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8" name="Google Shape;138;g28b5a42706e_0_27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9" name="Google Shape;139;g28b5a42706e_0_27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0" name="Google Shape;140;g28b5a42706e_0_27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141" name="Google Shape;141;g28b5a42706e_0_27"/>
          <p:cNvSpPr txBox="1"/>
          <p:nvPr/>
        </p:nvSpPr>
        <p:spPr>
          <a:xfrm>
            <a:off x="314255" y="910890"/>
            <a:ext cx="11518245" cy="53552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39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ru-RU" dirty="0"/>
              <a:t>Наша продукция - удобная и эластичная одежда для танцоров, поможет решить проблему отсутствия качественной одежды и магазинов в следующих аспектах:</a:t>
            </a:r>
            <a:br>
              <a:rPr lang="ru-RU" dirty="0"/>
            </a:br>
            <a:r>
              <a:rPr lang="ru-RU" dirty="0"/>
              <a:t> </a:t>
            </a:r>
            <a:br>
              <a:rPr lang="ru-RU" dirty="0"/>
            </a:br>
            <a:r>
              <a:rPr lang="ru-RU" dirty="0"/>
              <a:t>1. Качество и комфорт</a:t>
            </a:r>
            <a:br>
              <a:rPr lang="ru-RU" dirty="0"/>
            </a:br>
            <a:r>
              <a:rPr lang="ru-RU" dirty="0"/>
              <a:t>Наша одежда предлагает высокое качество и непревзойденный комфорт, позволяя танцорам чувствовать себя уверенно и свободно во время тренировок и выступлений.</a:t>
            </a:r>
            <a:br>
              <a:rPr lang="ru-RU" dirty="0"/>
            </a:br>
            <a:r>
              <a:rPr lang="ru-RU" dirty="0"/>
              <a:t> </a:t>
            </a:r>
            <a:br>
              <a:rPr lang="ru-RU" dirty="0"/>
            </a:br>
            <a:r>
              <a:rPr lang="ru-RU" dirty="0"/>
              <a:t>2. Гибкость и эластичность</a:t>
            </a:r>
            <a:br>
              <a:rPr lang="ru-RU" dirty="0"/>
            </a:br>
            <a:r>
              <a:rPr lang="ru-RU" dirty="0"/>
              <a:t>Наша продукция обеспечивает максимальную гибкость и эластичность, позволяя танцорам выполнять сложные движения без ограничений.</a:t>
            </a:r>
            <a:br>
              <a:rPr lang="ru-RU" dirty="0"/>
            </a:br>
            <a:r>
              <a:rPr lang="ru-RU" dirty="0"/>
              <a:t> </a:t>
            </a:r>
            <a:br>
              <a:rPr lang="ru-RU" dirty="0"/>
            </a:br>
            <a:r>
              <a:rPr lang="ru-RU" dirty="0"/>
              <a:t>3. Разнообразие стилей</a:t>
            </a:r>
            <a:br>
              <a:rPr lang="ru-RU" dirty="0"/>
            </a:br>
            <a:r>
              <a:rPr lang="ru-RU" dirty="0"/>
              <a:t>Наша линейка продукции включает широкий спектр стилей и дизайна, чтобы удовлетворить потребности различных видов танцев и вкусы наших клиентов.</a:t>
            </a:r>
            <a:br>
              <a:rPr lang="ru-RU" dirty="0"/>
            </a:br>
            <a:r>
              <a:rPr lang="ru-RU" dirty="0"/>
              <a:t> </a:t>
            </a:r>
            <a:br>
              <a:rPr lang="ru-RU" dirty="0"/>
            </a:br>
            <a:r>
              <a:rPr lang="ru-RU" dirty="0"/>
              <a:t>4. Доступность через онлайн и офлайн магазины</a:t>
            </a:r>
            <a:br>
              <a:rPr lang="ru-RU" dirty="0"/>
            </a:br>
            <a:r>
              <a:rPr lang="ru-RU" dirty="0"/>
              <a:t>Мы предлагаем изделия через разные форматы, обеспечивая широкий доступ к нашей продукции для танцоров в разных регионах, где может быть ограничен доступ к качественной танцевальной одежде.</a:t>
            </a:r>
            <a:br>
              <a:rPr lang="ru-RU" dirty="0"/>
            </a:br>
            <a:r>
              <a:rPr lang="ru-RU" dirty="0"/>
              <a:t> </a:t>
            </a:r>
            <a:br>
              <a:rPr lang="ru-RU" dirty="0"/>
            </a:br>
            <a:r>
              <a:rPr lang="ru-RU" dirty="0"/>
              <a:t>5. Возможность быстрой покупки и примерки одежды.</a:t>
            </a:r>
            <a:br>
              <a:rPr lang="ru-RU" dirty="0"/>
            </a:br>
            <a:r>
              <a:rPr lang="ru-RU" dirty="0"/>
              <a:t> </a:t>
            </a:r>
            <a:br>
              <a:rPr lang="ru-RU" dirty="0"/>
            </a:br>
            <a:r>
              <a:rPr lang="ru-RU" dirty="0"/>
              <a:t>Общий итог — наши товары и услуги не только предлагают высокое качество и комфорт, но также удовлетворяют потребность в разнообразии стилей и доступности, обеспечивая решение основной проблемы ограниченного доступа к качественной одежде для танцоров.</a:t>
            </a:r>
            <a:endParaRPr lang="ru-RU" dirty="0">
              <a:solidFill>
                <a:schemeClr val="tx1">
                  <a:lumMod val="95000"/>
                  <a:lumOff val="5000"/>
                </a:schemeClr>
              </a:solidFill>
              <a:latin typeface="Raleway SemiBold" pitchFamily="2" charset="-5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6" name="Google Shape;146;g28b5a42706e_0_14"/>
          <p:cNvGrpSpPr/>
          <p:nvPr/>
        </p:nvGrpSpPr>
        <p:grpSpPr>
          <a:xfrm>
            <a:off x="-18522" y="6358526"/>
            <a:ext cx="542400" cy="506700"/>
            <a:chOff x="-1" y="0"/>
            <a:chExt cx="542400" cy="506700"/>
          </a:xfrm>
        </p:grpSpPr>
        <p:sp>
          <p:nvSpPr>
            <p:cNvPr id="147" name="Google Shape;147;g28b5a42706e_0_14"/>
            <p:cNvSpPr/>
            <p:nvPr/>
          </p:nvSpPr>
          <p:spPr>
            <a:xfrm>
              <a:off x="-1" y="0"/>
              <a:ext cx="542400" cy="5067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8" name="Google Shape;148;g28b5a42706e_0_14"/>
            <p:cNvSpPr txBox="1"/>
            <p:nvPr/>
          </p:nvSpPr>
          <p:spPr>
            <a:xfrm>
              <a:off x="37054" y="153867"/>
              <a:ext cx="468000" cy="199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lang="en-US" sz="1200">
                  <a:solidFill>
                    <a:srgbClr val="FFFFFF"/>
                  </a:solidFill>
                </a:rPr>
                <a:t>4</a:t>
              </a:r>
              <a:endParaRPr/>
            </a:p>
          </p:txBody>
        </p:sp>
      </p:grpSp>
      <p:sp>
        <p:nvSpPr>
          <p:cNvPr id="149" name="Google Shape;149;g28b5a42706e_0_14"/>
          <p:cNvSpPr txBox="1"/>
          <p:nvPr/>
        </p:nvSpPr>
        <p:spPr>
          <a:xfrm>
            <a:off x="314255" y="106001"/>
            <a:ext cx="65190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100" b="1">
                <a:solidFill>
                  <a:schemeClr val="dk1"/>
                </a:solidFill>
              </a:rPr>
              <a:t>РЫНОК</a:t>
            </a:r>
            <a:endParaRPr sz="1600">
              <a:solidFill>
                <a:schemeClr val="dk1"/>
              </a:solidFill>
            </a:endParaRPr>
          </a:p>
        </p:txBody>
      </p:sp>
      <p:grpSp>
        <p:nvGrpSpPr>
          <p:cNvPr id="150" name="Google Shape;150;g28b5a42706e_0_14"/>
          <p:cNvGrpSpPr/>
          <p:nvPr/>
        </p:nvGrpSpPr>
        <p:grpSpPr>
          <a:xfrm>
            <a:off x="0" y="692501"/>
            <a:ext cx="2624940" cy="97200"/>
            <a:chOff x="0" y="692501"/>
            <a:chExt cx="2624940" cy="97200"/>
          </a:xfrm>
        </p:grpSpPr>
        <p:sp>
          <p:nvSpPr>
            <p:cNvPr id="151" name="Google Shape;151;g28b5a42706e_0_14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2" name="Google Shape;152;g28b5a42706e_0_14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3" name="Google Shape;153;g28b5a42706e_0_14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4" name="Google Shape;154;g28b5a42706e_0_14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5" name="Google Shape;155;g28b5a42706e_0_14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156" name="Google Shape;156;g28b5a42706e_0_14"/>
          <p:cNvSpPr txBox="1"/>
          <p:nvPr/>
        </p:nvSpPr>
        <p:spPr>
          <a:xfrm>
            <a:off x="388000" y="1290125"/>
            <a:ext cx="11463900" cy="14157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Мы работаем на рынке B2B, B2C.</a:t>
            </a:r>
            <a:br>
              <a:rPr lang="ru-RU" sz="1600" dirty="0"/>
            </a:br>
            <a:r>
              <a:rPr lang="ru-RU" sz="1600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Наша ЦА - не менее 100 человек в день</a:t>
            </a:r>
            <a:br>
              <a:rPr lang="ru-RU" sz="1600" dirty="0"/>
            </a:br>
            <a:r>
              <a:rPr lang="ru-RU" sz="1600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Наше решение будет стоить не менее 2,5 млн рублей</a:t>
            </a:r>
            <a:br>
              <a:rPr lang="ru-RU" sz="1600" dirty="0"/>
            </a:br>
            <a:r>
              <a:rPr lang="ru-RU" sz="1600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Сегменты А, B и C: А - 70%, В - 10%, C - 20%</a:t>
            </a:r>
            <a:br>
              <a:rPr lang="ru-RU" sz="1600" dirty="0"/>
            </a:br>
            <a:r>
              <a:rPr lang="ru-RU" sz="1600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Предположительно вложения окупятся за первый год работы</a:t>
            </a:r>
            <a:endParaRPr lang="ru-RU" sz="1600" i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1" name="Google Shape;161;g28b5a42706e_0_46"/>
          <p:cNvGrpSpPr/>
          <p:nvPr/>
        </p:nvGrpSpPr>
        <p:grpSpPr>
          <a:xfrm>
            <a:off x="-18522" y="6358526"/>
            <a:ext cx="542400" cy="506700"/>
            <a:chOff x="-1" y="0"/>
            <a:chExt cx="542400" cy="506700"/>
          </a:xfrm>
        </p:grpSpPr>
        <p:sp>
          <p:nvSpPr>
            <p:cNvPr id="162" name="Google Shape;162;g28b5a42706e_0_46"/>
            <p:cNvSpPr/>
            <p:nvPr/>
          </p:nvSpPr>
          <p:spPr>
            <a:xfrm>
              <a:off x="-1" y="0"/>
              <a:ext cx="542400" cy="5067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63" name="Google Shape;163;g28b5a42706e_0_46"/>
            <p:cNvSpPr txBox="1"/>
            <p:nvPr/>
          </p:nvSpPr>
          <p:spPr>
            <a:xfrm>
              <a:off x="37054" y="153867"/>
              <a:ext cx="468000" cy="199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lang="en-US" sz="1200">
                  <a:solidFill>
                    <a:srgbClr val="FFFFFF"/>
                  </a:solidFill>
                </a:rPr>
                <a:t>5</a:t>
              </a:r>
              <a:endParaRPr/>
            </a:p>
          </p:txBody>
        </p:sp>
      </p:grpSp>
      <p:sp>
        <p:nvSpPr>
          <p:cNvPr id="164" name="Google Shape;164;g28b5a42706e_0_46"/>
          <p:cNvSpPr txBox="1"/>
          <p:nvPr/>
        </p:nvSpPr>
        <p:spPr>
          <a:xfrm>
            <a:off x="314255" y="106001"/>
            <a:ext cx="65190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100" b="1">
                <a:solidFill>
                  <a:schemeClr val="dk1"/>
                </a:solidFill>
              </a:rPr>
              <a:t>КОНКУРЕНТНЫЙ АНАЛИЗ </a:t>
            </a:r>
            <a:endParaRPr sz="2100" b="1">
              <a:solidFill>
                <a:schemeClr val="dk1"/>
              </a:solidFill>
            </a:endParaRPr>
          </a:p>
        </p:txBody>
      </p:sp>
      <p:grpSp>
        <p:nvGrpSpPr>
          <p:cNvPr id="165" name="Google Shape;165;g28b5a42706e_0_46"/>
          <p:cNvGrpSpPr/>
          <p:nvPr/>
        </p:nvGrpSpPr>
        <p:grpSpPr>
          <a:xfrm>
            <a:off x="0" y="692501"/>
            <a:ext cx="2624940" cy="97200"/>
            <a:chOff x="0" y="692501"/>
            <a:chExt cx="2624940" cy="97200"/>
          </a:xfrm>
        </p:grpSpPr>
        <p:sp>
          <p:nvSpPr>
            <p:cNvPr id="166" name="Google Shape;166;g28b5a42706e_0_46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67" name="Google Shape;167;g28b5a42706e_0_46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68" name="Google Shape;168;g28b5a42706e_0_46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69" name="Google Shape;169;g28b5a42706e_0_46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70" name="Google Shape;170;g28b5a42706e_0_46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171" name="Google Shape;171;g28b5a42706e_0_46"/>
          <p:cNvSpPr txBox="1"/>
          <p:nvPr/>
        </p:nvSpPr>
        <p:spPr>
          <a:xfrm>
            <a:off x="388000" y="1290125"/>
            <a:ext cx="11463900" cy="6411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endParaRPr sz="2300" i="1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FD1149F7-6C7C-48FB-B8FD-E286A5F5E76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1283328"/>
              </p:ext>
            </p:extLst>
          </p:nvPr>
        </p:nvGraphicFramePr>
        <p:xfrm>
          <a:off x="185738" y="861053"/>
          <a:ext cx="11820524" cy="5420540"/>
        </p:xfrm>
        <a:graphic>
          <a:graphicData uri="http://schemas.openxmlformats.org/drawingml/2006/table">
            <a:tbl>
              <a:tblPr>
                <a:tableStyleId>{6C2D7844-07CF-4CA9-AE60-A79063F31DFD}</a:tableStyleId>
              </a:tblPr>
              <a:tblGrid>
                <a:gridCol w="1832128">
                  <a:extLst>
                    <a:ext uri="{9D8B030D-6E8A-4147-A177-3AD203B41FA5}">
                      <a16:colId xmlns:a16="http://schemas.microsoft.com/office/drawing/2014/main" val="2981085067"/>
                    </a:ext>
                  </a:extLst>
                </a:gridCol>
                <a:gridCol w="4040513">
                  <a:extLst>
                    <a:ext uri="{9D8B030D-6E8A-4147-A177-3AD203B41FA5}">
                      <a16:colId xmlns:a16="http://schemas.microsoft.com/office/drawing/2014/main" val="1388685578"/>
                    </a:ext>
                  </a:extLst>
                </a:gridCol>
                <a:gridCol w="2931122">
                  <a:extLst>
                    <a:ext uri="{9D8B030D-6E8A-4147-A177-3AD203B41FA5}">
                      <a16:colId xmlns:a16="http://schemas.microsoft.com/office/drawing/2014/main" val="497282714"/>
                    </a:ext>
                  </a:extLst>
                </a:gridCol>
                <a:gridCol w="3016761">
                  <a:extLst>
                    <a:ext uri="{9D8B030D-6E8A-4147-A177-3AD203B41FA5}">
                      <a16:colId xmlns:a16="http://schemas.microsoft.com/office/drawing/2014/main" val="2020537542"/>
                    </a:ext>
                  </a:extLst>
                </a:gridCol>
              </a:tblGrid>
              <a:tr h="212121">
                <a:tc gridSpan="4"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>
                          <a:effectLst/>
                        </a:rPr>
                        <a:t>Конкурентный анализ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49" marR="5849" marT="5849" marB="0" anchor="b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8372418"/>
                  </a:ext>
                </a:extLst>
              </a:tr>
              <a:tr h="252051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</a:rPr>
                        <a:t>Критерии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49" marR="5849" marT="5849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</a:rPr>
                        <a:t>Магазин одежды для танцев «FASHANCE».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49" marR="5849" marT="5849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</a:rPr>
                        <a:t>Московский магазин </a:t>
                      </a:r>
                      <a:r>
                        <a:rPr lang="en-US" sz="1200" u="none" strike="noStrike" dirty="0" err="1">
                          <a:effectLst/>
                        </a:rPr>
                        <a:t>fuegodanceshop</a:t>
                      </a:r>
                      <a:r>
                        <a:rPr lang="en-US" sz="1200" u="none" strike="noStrike" dirty="0">
                          <a:effectLst/>
                        </a:rPr>
                        <a:t>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49" marR="5849" marT="5849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</a:rPr>
                        <a:t>Казанский магазин </a:t>
                      </a:r>
                      <a:r>
                        <a:rPr lang="ru-RU" sz="1200" u="none" strike="noStrike" dirty="0" err="1">
                          <a:effectLst/>
                        </a:rPr>
                        <a:t>pro.fit_brand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49" marR="5849" marT="5849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00397374"/>
                  </a:ext>
                </a:extLst>
              </a:tr>
              <a:tr h="729999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</a:rPr>
                        <a:t>Дизайн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49" marR="5849" marT="5849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</a:rPr>
                        <a:t>1. Уникальный дизайн: Разработка эксклюзивных коллекций, которые отличаются от стандартных моделей, позволяет привлечь внимание клиентов и укрепить позиции на рынке.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49" marR="5849" marT="5849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</a:rPr>
                        <a:t>Классический, обычный дизайн для танцевальных костюмов нарядов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49" marR="5849" marT="5849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</a:rPr>
                        <a:t>Классический, при желании можно подобрать под себя дизайн, но эта продукция будет дороже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49" marR="5849" marT="5849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54103340"/>
                  </a:ext>
                </a:extLst>
              </a:tr>
              <a:tr h="1092515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</a:rPr>
                        <a:t>Качество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49" marR="5849" marT="5849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</a:rPr>
                        <a:t>2. Высокое качество материалов: Использование инновационных тканей и материалов, обеспечивающих комфорт и долговечность изделий, повышает ценность продукции и удовлетворяет требования более взыскательных потребителей.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49" marR="5849" marT="5849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</a:rPr>
                        <a:t>Среднее, непонятно из какой ткани сделано и кожа через неё плохо дышит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49" marR="5849" marT="5849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</a:rPr>
                        <a:t>Хорошее, можно выбрать ткань самостоятельно для индивидуального пошива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49" marR="5849" marT="5849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23957330"/>
                  </a:ext>
                </a:extLst>
              </a:tr>
              <a:tr h="911257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</a:rPr>
                        <a:t>Ассортимент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49" marR="5849" marT="5849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</a:rPr>
                        <a:t>3. Широкий ассортимент: Наличие большого выбора моделей, размеров и стилей позволяет удовлетворить потребности различных категорий клиентов и обеспечивает более гибкую стратегию ценообразования.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49" marR="5849" marT="5849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</a:rPr>
                        <a:t>Небольшой ассортимент товара, однотипные модели одежды, маленький размерный ряд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49" marR="5849" marT="5849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</a:rPr>
                        <a:t>Небольшой размерный ряд, однотипные наряды, маленький выбор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49" marR="5849" marT="5849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83959462"/>
                  </a:ext>
                </a:extLst>
              </a:tr>
              <a:tr h="1273772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</a:rPr>
                        <a:t>Используемые технологии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49" marR="5849" marT="5849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</a:rPr>
                        <a:t>4. Технологичные решения: Применение передовых технологий в пошиве и отделке позволяет сократить затраты на производство, улучшить качество и создать продукцию с более высокой степенью индивидуализации.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49" marR="5849" marT="5849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</a:rPr>
                        <a:t>Если в нескольких соцсетях, но плохо </a:t>
                      </a:r>
                      <a:r>
                        <a:rPr lang="ru-RU" sz="1200" u="none" strike="noStrike" dirty="0" err="1">
                          <a:effectLst/>
                        </a:rPr>
                        <a:t>клиентоориентированный</a:t>
                      </a:r>
                      <a:r>
                        <a:rPr lang="ru-RU" sz="1200" u="none" strike="noStrike" dirty="0">
                          <a:effectLst/>
                        </a:rPr>
                        <a:t>. Так как нельзя посмотреть состав ткани и долго отвечают на вопросы покупателей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49" marR="5849" marT="5849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</a:rPr>
                        <a:t>Для индивидуального пошива в большей степени используются передовые технологии, которые упрощают пошив индивидуальной одежды, но так ка это одежда шьётся под заказ её производство занимает больше времени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49" marR="5849" marT="5849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8630344"/>
                  </a:ext>
                </a:extLst>
              </a:tr>
              <a:tr h="911257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</a:rPr>
                        <a:t>Цена/качество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49" marR="5849" marT="5849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</a:rPr>
                        <a:t>5. Соотношение цены и качества: Предложение товаров с оптимальным сочетанием цены и качества позволяет выделиться на фоне конкурентов и привлечь клиентов своими выгодными предложениями.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49" marR="5849" marT="5849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</a:rPr>
                        <a:t>Средняя цена продукции 2000-2500 на данную продукцию с имеющимся качеством цена великовата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49" marR="5849" marT="5849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</a:rPr>
                        <a:t>За счёт индивидуального пошива одежды качество продукции будет хорошее, но из-за этого цена увеличивается почти вдвое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49" marR="5849" marT="5849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498455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6" name="Google Shape;176;g28b770874cd_0_3"/>
          <p:cNvGrpSpPr/>
          <p:nvPr/>
        </p:nvGrpSpPr>
        <p:grpSpPr>
          <a:xfrm>
            <a:off x="-18522" y="6358526"/>
            <a:ext cx="542400" cy="506700"/>
            <a:chOff x="-1" y="0"/>
            <a:chExt cx="542400" cy="506700"/>
          </a:xfrm>
        </p:grpSpPr>
        <p:sp>
          <p:nvSpPr>
            <p:cNvPr id="177" name="Google Shape;177;g28b770874cd_0_3"/>
            <p:cNvSpPr/>
            <p:nvPr/>
          </p:nvSpPr>
          <p:spPr>
            <a:xfrm>
              <a:off x="-1" y="0"/>
              <a:ext cx="542400" cy="5067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78" name="Google Shape;178;g28b770874cd_0_3"/>
            <p:cNvSpPr txBox="1"/>
            <p:nvPr/>
          </p:nvSpPr>
          <p:spPr>
            <a:xfrm>
              <a:off x="37054" y="153867"/>
              <a:ext cx="468000" cy="199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lang="en-US" sz="1200">
                  <a:solidFill>
                    <a:srgbClr val="FFFFFF"/>
                  </a:solidFill>
                </a:rPr>
                <a:t>6</a:t>
              </a:r>
              <a:endParaRPr/>
            </a:p>
          </p:txBody>
        </p:sp>
      </p:grpSp>
      <p:sp>
        <p:nvSpPr>
          <p:cNvPr id="179" name="Google Shape;179;g28b770874cd_0_3"/>
          <p:cNvSpPr txBox="1"/>
          <p:nvPr/>
        </p:nvSpPr>
        <p:spPr>
          <a:xfrm>
            <a:off x="314255" y="106001"/>
            <a:ext cx="65190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100" b="1">
                <a:solidFill>
                  <a:schemeClr val="dk1"/>
                </a:solidFill>
              </a:rPr>
              <a:t>БИЗНЕС-МОДЕЛЬ </a:t>
            </a:r>
            <a:endParaRPr sz="2100" b="1">
              <a:solidFill>
                <a:schemeClr val="dk1"/>
              </a:solidFill>
            </a:endParaRPr>
          </a:p>
        </p:txBody>
      </p:sp>
      <p:grpSp>
        <p:nvGrpSpPr>
          <p:cNvPr id="180" name="Google Shape;180;g28b770874cd_0_3"/>
          <p:cNvGrpSpPr/>
          <p:nvPr/>
        </p:nvGrpSpPr>
        <p:grpSpPr>
          <a:xfrm>
            <a:off x="0" y="692501"/>
            <a:ext cx="2624940" cy="97200"/>
            <a:chOff x="0" y="692501"/>
            <a:chExt cx="2624940" cy="97200"/>
          </a:xfrm>
        </p:grpSpPr>
        <p:sp>
          <p:nvSpPr>
            <p:cNvPr id="181" name="Google Shape;181;g28b770874cd_0_3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82" name="Google Shape;182;g28b770874cd_0_3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83" name="Google Shape;183;g28b770874cd_0_3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84" name="Google Shape;184;g28b770874cd_0_3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85" name="Google Shape;185;g28b770874cd_0_3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186" name="Google Shape;186;g28b770874cd_0_3"/>
          <p:cNvSpPr txBox="1"/>
          <p:nvPr/>
        </p:nvSpPr>
        <p:spPr>
          <a:xfrm>
            <a:off x="336583" y="762142"/>
            <a:ext cx="11518834" cy="56733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Ключевые ресурсы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Исследования и разработка: Разработка и инновационные исследования в области текстиля и моды для создания уникальных дизайнов.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Производственные мощности: Современное оборудование и технологии для проектирования и создания высококачественной одежды.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Маркетинговые и продажные каналы: Планирование и стратегии для продвижения продукции через различные каналы связи и продаж.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Ключевые процессы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Разработка коллекций: Создание и тестирование новых моделей для обеспечения комфорта и стиля.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Производство: Процессы пошива и сборки удобной и эластичной одежды для танцоров с использованием передовых технологий.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Статьи затрат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Затраты на разработку: Финансирование дизайна и тестирования новых тканей и материалов.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Производственные расходы: Оплата труда, оборудование, и сырье для создания продукции.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      Каналы сбыта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Онлайн-продажи: Продажа продукции через собственный интернет-магазин, а также через партнерские платформы и танцевальные сообщества.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Оффлайн розничные точки: Сотрудничество с магазинами и специализированными точками продаж.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Взаимоотношения с клиентами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Прямая связь: Обратная связь от клиентов, как профессиональных танцоров, так и любителей танцев, для постоянного улучшения продукции и удовлетворения их потребностей.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Способы монетизации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Продажи: Прямые продажи одежды, а также абонементов или участия в клубе или программе обучения.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Партнеры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Дистрибьюторы: Сотрудничество с танцевальными студиями, фитнес-центрами, и специализированными розничными точками.</a:t>
            </a:r>
            <a:endParaRPr i="1" dirty="0">
              <a:solidFill>
                <a:schemeClr val="dk1"/>
              </a:solidFill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  <a:sym typeface="Times New Roma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1" name="Google Shape;191;g28b770874cd_0_19"/>
          <p:cNvGrpSpPr/>
          <p:nvPr/>
        </p:nvGrpSpPr>
        <p:grpSpPr>
          <a:xfrm>
            <a:off x="-18522" y="6358526"/>
            <a:ext cx="542400" cy="506700"/>
            <a:chOff x="-1" y="0"/>
            <a:chExt cx="542400" cy="506700"/>
          </a:xfrm>
        </p:grpSpPr>
        <p:sp>
          <p:nvSpPr>
            <p:cNvPr id="192" name="Google Shape;192;g28b770874cd_0_19"/>
            <p:cNvSpPr/>
            <p:nvPr/>
          </p:nvSpPr>
          <p:spPr>
            <a:xfrm>
              <a:off x="-1" y="0"/>
              <a:ext cx="542400" cy="5067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93" name="Google Shape;193;g28b770874cd_0_19"/>
            <p:cNvSpPr txBox="1"/>
            <p:nvPr/>
          </p:nvSpPr>
          <p:spPr>
            <a:xfrm>
              <a:off x="37054" y="153867"/>
              <a:ext cx="468000" cy="199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lang="en-US" sz="1200">
                  <a:solidFill>
                    <a:srgbClr val="FFFFFF"/>
                  </a:solidFill>
                </a:rPr>
                <a:t>7</a:t>
              </a:r>
              <a:endParaRPr/>
            </a:p>
          </p:txBody>
        </p:sp>
      </p:grpSp>
      <p:sp>
        <p:nvSpPr>
          <p:cNvPr id="194" name="Google Shape;194;g28b770874cd_0_19"/>
          <p:cNvSpPr txBox="1"/>
          <p:nvPr/>
        </p:nvSpPr>
        <p:spPr>
          <a:xfrm>
            <a:off x="314255" y="106001"/>
            <a:ext cx="65190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100" b="1">
                <a:solidFill>
                  <a:schemeClr val="dk1"/>
                </a:solidFill>
              </a:rPr>
              <a:t>ПОТРЕБНОСТЬ В ИНВЕСТИЦИЯХ </a:t>
            </a:r>
            <a:endParaRPr sz="2100" b="1">
              <a:solidFill>
                <a:schemeClr val="dk1"/>
              </a:solidFill>
            </a:endParaRPr>
          </a:p>
        </p:txBody>
      </p:sp>
      <p:grpSp>
        <p:nvGrpSpPr>
          <p:cNvPr id="195" name="Google Shape;195;g28b770874cd_0_19"/>
          <p:cNvGrpSpPr/>
          <p:nvPr/>
        </p:nvGrpSpPr>
        <p:grpSpPr>
          <a:xfrm>
            <a:off x="0" y="692501"/>
            <a:ext cx="2624940" cy="97200"/>
            <a:chOff x="0" y="692501"/>
            <a:chExt cx="2624940" cy="97200"/>
          </a:xfrm>
        </p:grpSpPr>
        <p:sp>
          <p:nvSpPr>
            <p:cNvPr id="196" name="Google Shape;196;g28b770874cd_0_19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97" name="Google Shape;197;g28b770874cd_0_19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98" name="Google Shape;198;g28b770874cd_0_19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99" name="Google Shape;199;g28b770874cd_0_19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00" name="Google Shape;200;g28b770874cd_0_19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201" name="Google Shape;201;g28b770874cd_0_19"/>
          <p:cNvSpPr txBox="1"/>
          <p:nvPr/>
        </p:nvSpPr>
        <p:spPr>
          <a:xfrm>
            <a:off x="364050" y="960701"/>
            <a:ext cx="11463900" cy="14054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ru-RU" sz="1600" dirty="0"/>
              <a:t>Для открытия магазина одежды для танцоров потребуются инвестиции на аренду или покупку помещения, закупку товара, оформление магазина и рекламу. Размер инвестиций будет зависеть от размера магазина и его местоположения.</a:t>
            </a:r>
            <a:endParaRPr lang="ru-RU" sz="1600" i="1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>
              <a:spcBef>
                <a:spcPts val="800"/>
              </a:spcBef>
            </a:pP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6" name="Google Shape;206;p3"/>
          <p:cNvGrpSpPr/>
          <p:nvPr/>
        </p:nvGrpSpPr>
        <p:grpSpPr>
          <a:xfrm>
            <a:off x="-18522" y="6358526"/>
            <a:ext cx="542262" cy="506843"/>
            <a:chOff x="-1" y="0"/>
            <a:chExt cx="542260" cy="506841"/>
          </a:xfrm>
        </p:grpSpPr>
        <p:sp>
          <p:nvSpPr>
            <p:cNvPr id="207" name="Google Shape;207;p3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08" name="Google Shape;208;p3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lang="en-US" sz="1200">
                  <a:solidFill>
                    <a:srgbClr val="FFFFFF"/>
                  </a:solidFill>
                </a:rPr>
                <a:t>8</a:t>
              </a:r>
              <a:endPara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09" name="Google Shape;209;p3"/>
          <p:cNvSpPr txBox="1"/>
          <p:nvPr/>
        </p:nvSpPr>
        <p:spPr>
          <a:xfrm>
            <a:off x="268555" y="201551"/>
            <a:ext cx="65190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2100" b="1">
                <a:solidFill>
                  <a:schemeClr val="dk1"/>
                </a:solidFill>
              </a:rPr>
              <a:t>КОМАНДА ПРОЕКТА</a:t>
            </a:r>
            <a:endParaRPr sz="2100" b="1" i="0" u="none" strike="noStrike" cap="none">
              <a:solidFill>
                <a:schemeClr val="dk1"/>
              </a:solidFill>
            </a:endParaRPr>
          </a:p>
        </p:txBody>
      </p:sp>
      <p:grpSp>
        <p:nvGrpSpPr>
          <p:cNvPr id="210" name="Google Shape;210;p3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211" name="Google Shape;211;p3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12" name="Google Shape;212;p3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13" name="Google Shape;213;p3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14" name="Google Shape;214;p3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15" name="Google Shape;215;p3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524FC74-2BE5-4A04-89E1-FBA5FAC3BB0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4567" t="28863" r="11684" b="48708"/>
          <a:stretch/>
        </p:blipFill>
        <p:spPr>
          <a:xfrm>
            <a:off x="525693" y="833115"/>
            <a:ext cx="11140614" cy="2204834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D0D68C0-88BE-4B86-8995-B9F8B074202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4567" t="57279" r="11682" b="20681"/>
          <a:stretch/>
        </p:blipFill>
        <p:spPr>
          <a:xfrm>
            <a:off x="427394" y="3767294"/>
            <a:ext cx="11337211" cy="2204835"/>
          </a:xfrm>
          <a:prstGeom prst="rect">
            <a:avLst/>
          </a:prstGeom>
        </p:spPr>
      </p:pic>
      <p:sp>
        <p:nvSpPr>
          <p:cNvPr id="24" name="Google Shape;201;g28b770874cd_0_19">
            <a:extLst>
              <a:ext uri="{FF2B5EF4-FFF2-40B4-BE49-F238E27FC236}">
                <a16:creationId xmlns:a16="http://schemas.microsoft.com/office/drawing/2014/main" id="{420EB937-75F8-4AB3-A47E-580046AAA938}"/>
              </a:ext>
            </a:extLst>
          </p:cNvPr>
          <p:cNvSpPr txBox="1"/>
          <p:nvPr/>
        </p:nvSpPr>
        <p:spPr>
          <a:xfrm>
            <a:off x="673166" y="2914611"/>
            <a:ext cx="2486462" cy="13844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22860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i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Аскарова Наргиза</a:t>
            </a:r>
          </a:p>
          <a:p>
            <a:pPr marL="22860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i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Дизайнер и креативный директор</a:t>
            </a:r>
            <a:endParaRPr i="1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endParaRPr sz="2300" i="1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5" name="Google Shape;201;g28b770874cd_0_19">
            <a:extLst>
              <a:ext uri="{FF2B5EF4-FFF2-40B4-BE49-F238E27FC236}">
                <a16:creationId xmlns:a16="http://schemas.microsoft.com/office/drawing/2014/main" id="{CEAB68CB-4520-4E97-8D06-139649D87CC1}"/>
              </a:ext>
            </a:extLst>
          </p:cNvPr>
          <p:cNvSpPr txBox="1"/>
          <p:nvPr/>
        </p:nvSpPr>
        <p:spPr>
          <a:xfrm>
            <a:off x="3405400" y="2914611"/>
            <a:ext cx="2090057" cy="6801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22860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i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Игнатьева Мария </a:t>
            </a:r>
          </a:p>
          <a:p>
            <a:pPr marL="22860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i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Бизнес-аналитик</a:t>
            </a:r>
            <a:endParaRPr i="1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6" name="Google Shape;201;g28b770874cd_0_19">
            <a:extLst>
              <a:ext uri="{FF2B5EF4-FFF2-40B4-BE49-F238E27FC236}">
                <a16:creationId xmlns:a16="http://schemas.microsoft.com/office/drawing/2014/main" id="{28AAD2E9-B688-4246-B29B-D814466A7B66}"/>
              </a:ext>
            </a:extLst>
          </p:cNvPr>
          <p:cNvSpPr txBox="1"/>
          <p:nvPr/>
        </p:nvSpPr>
        <p:spPr>
          <a:xfrm>
            <a:off x="6161313" y="2884389"/>
            <a:ext cx="2000637" cy="1136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22860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i="1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Фахртдинова</a:t>
            </a:r>
            <a:r>
              <a:rPr lang="ru-RU" i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Элина</a:t>
            </a:r>
          </a:p>
          <a:p>
            <a:pPr marL="22860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i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Администратор</a:t>
            </a:r>
            <a:endParaRPr i="1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endParaRPr sz="2300" i="1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7" name="Google Shape;201;g28b770874cd_0_19">
            <a:extLst>
              <a:ext uri="{FF2B5EF4-FFF2-40B4-BE49-F238E27FC236}">
                <a16:creationId xmlns:a16="http://schemas.microsoft.com/office/drawing/2014/main" id="{707C93CE-8366-4D40-A65B-BB2621C8CF52}"/>
              </a:ext>
            </a:extLst>
          </p:cNvPr>
          <p:cNvSpPr txBox="1"/>
          <p:nvPr/>
        </p:nvSpPr>
        <p:spPr>
          <a:xfrm>
            <a:off x="8878567" y="2914611"/>
            <a:ext cx="2019298" cy="1136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22860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i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Широкова Наталья</a:t>
            </a:r>
          </a:p>
          <a:p>
            <a:pPr marL="22860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i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Бизнес-аналитик</a:t>
            </a:r>
            <a:endParaRPr i="1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endParaRPr sz="2300" i="1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8" name="Google Shape;201;g28b770874cd_0_19">
            <a:extLst>
              <a:ext uri="{FF2B5EF4-FFF2-40B4-BE49-F238E27FC236}">
                <a16:creationId xmlns:a16="http://schemas.microsoft.com/office/drawing/2014/main" id="{86292765-9D80-447D-9243-87376C8A7C3E}"/>
              </a:ext>
            </a:extLst>
          </p:cNvPr>
          <p:cNvSpPr txBox="1"/>
          <p:nvPr/>
        </p:nvSpPr>
        <p:spPr>
          <a:xfrm>
            <a:off x="1967629" y="5917116"/>
            <a:ext cx="2800702" cy="1136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22860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i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Иванова Софья</a:t>
            </a:r>
          </a:p>
          <a:p>
            <a:pPr marL="22860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i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Менеджер проекта и дизайнер</a:t>
            </a:r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endParaRPr sz="2300" i="1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" name="Google Shape;201;g28b770874cd_0_19">
            <a:extLst>
              <a:ext uri="{FF2B5EF4-FFF2-40B4-BE49-F238E27FC236}">
                <a16:creationId xmlns:a16="http://schemas.microsoft.com/office/drawing/2014/main" id="{8F9364C2-D780-477F-8C2E-62DE944964CE}"/>
              </a:ext>
            </a:extLst>
          </p:cNvPr>
          <p:cNvSpPr txBox="1"/>
          <p:nvPr/>
        </p:nvSpPr>
        <p:spPr>
          <a:xfrm>
            <a:off x="4795771" y="5917117"/>
            <a:ext cx="2029495" cy="1136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22860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i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Петрова Екатерина</a:t>
            </a:r>
          </a:p>
          <a:p>
            <a:pPr marL="22860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i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Бизнес-аналитик</a:t>
            </a:r>
            <a:endParaRPr i="1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endParaRPr sz="2300" i="1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0" name="Google Shape;201;g28b770874cd_0_19">
            <a:extLst>
              <a:ext uri="{FF2B5EF4-FFF2-40B4-BE49-F238E27FC236}">
                <a16:creationId xmlns:a16="http://schemas.microsoft.com/office/drawing/2014/main" id="{DF292FE1-2BF3-4F84-8E39-C1010C120CE7}"/>
              </a:ext>
            </a:extLst>
          </p:cNvPr>
          <p:cNvSpPr txBox="1"/>
          <p:nvPr/>
        </p:nvSpPr>
        <p:spPr>
          <a:xfrm>
            <a:off x="7557676" y="5917117"/>
            <a:ext cx="1656270" cy="1136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22860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i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Рязанова Дарья</a:t>
            </a:r>
          </a:p>
          <a:p>
            <a:pPr marL="22860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i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Дизайнер</a:t>
            </a:r>
            <a:endParaRPr i="1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endParaRPr sz="2300" i="1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1" name="Google Shape;221;g28b770874cd_0_37"/>
          <p:cNvGrpSpPr/>
          <p:nvPr/>
        </p:nvGrpSpPr>
        <p:grpSpPr>
          <a:xfrm>
            <a:off x="-18522" y="6358526"/>
            <a:ext cx="542400" cy="506700"/>
            <a:chOff x="-1" y="0"/>
            <a:chExt cx="542400" cy="506700"/>
          </a:xfrm>
        </p:grpSpPr>
        <p:sp>
          <p:nvSpPr>
            <p:cNvPr id="222" name="Google Shape;222;g28b770874cd_0_37"/>
            <p:cNvSpPr/>
            <p:nvPr/>
          </p:nvSpPr>
          <p:spPr>
            <a:xfrm>
              <a:off x="-1" y="0"/>
              <a:ext cx="542400" cy="5067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23" name="Google Shape;223;g28b770874cd_0_37"/>
            <p:cNvSpPr txBox="1"/>
            <p:nvPr/>
          </p:nvSpPr>
          <p:spPr>
            <a:xfrm>
              <a:off x="37054" y="153867"/>
              <a:ext cx="468000" cy="199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lang="en-US" sz="1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9</a:t>
              </a:r>
              <a:endPara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24" name="Google Shape;224;g28b770874cd_0_37"/>
          <p:cNvSpPr txBox="1"/>
          <p:nvPr/>
        </p:nvSpPr>
        <p:spPr>
          <a:xfrm>
            <a:off x="268555" y="201551"/>
            <a:ext cx="65190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2100" b="1">
                <a:solidFill>
                  <a:schemeClr val="dk1"/>
                </a:solidFill>
              </a:rPr>
              <a:t>ДОРОЖНАЯ КАРТА ПРОЕКТА</a:t>
            </a:r>
            <a:endParaRPr sz="2100" b="1" i="0" u="none" strike="noStrike" cap="none">
              <a:solidFill>
                <a:schemeClr val="dk1"/>
              </a:solidFill>
            </a:endParaRPr>
          </a:p>
        </p:txBody>
      </p:sp>
      <p:grpSp>
        <p:nvGrpSpPr>
          <p:cNvPr id="225" name="Google Shape;225;g28b770874cd_0_37"/>
          <p:cNvGrpSpPr/>
          <p:nvPr/>
        </p:nvGrpSpPr>
        <p:grpSpPr>
          <a:xfrm>
            <a:off x="0" y="692501"/>
            <a:ext cx="2624940" cy="97200"/>
            <a:chOff x="0" y="692501"/>
            <a:chExt cx="2624940" cy="97200"/>
          </a:xfrm>
        </p:grpSpPr>
        <p:sp>
          <p:nvSpPr>
            <p:cNvPr id="226" name="Google Shape;226;g28b770874cd_0_37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27" name="Google Shape;227;g28b770874cd_0_37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28" name="Google Shape;228;g28b770874cd_0_37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29" name="Google Shape;229;g28b770874cd_0_37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30" name="Google Shape;230;g28b770874cd_0_37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231" name="Google Shape;231;g28b770874cd_0_37"/>
          <p:cNvSpPr txBox="1"/>
          <p:nvPr/>
        </p:nvSpPr>
        <p:spPr>
          <a:xfrm>
            <a:off x="421218" y="943334"/>
            <a:ext cx="11505600" cy="711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ru-RU" sz="2400" b="1" cap="small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план дальнейшего развития стартап-проекта</a:t>
            </a: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63358A7D-564D-49E9-968B-BE98C7D7AC8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3493303"/>
              </p:ext>
            </p:extLst>
          </p:nvPr>
        </p:nvGraphicFramePr>
        <p:xfrm>
          <a:off x="486532" y="1555037"/>
          <a:ext cx="7285867" cy="4649856"/>
        </p:xfrm>
        <a:graphic>
          <a:graphicData uri="http://schemas.openxmlformats.org/drawingml/2006/table">
            <a:tbl>
              <a:tblPr>
                <a:tableStyleId>{6C2D7844-07CF-4CA9-AE60-A79063F31DFD}</a:tableStyleId>
              </a:tblPr>
              <a:tblGrid>
                <a:gridCol w="774267">
                  <a:extLst>
                    <a:ext uri="{9D8B030D-6E8A-4147-A177-3AD203B41FA5}">
                      <a16:colId xmlns:a16="http://schemas.microsoft.com/office/drawing/2014/main" val="3247482046"/>
                    </a:ext>
                  </a:extLst>
                </a:gridCol>
                <a:gridCol w="3718856">
                  <a:extLst>
                    <a:ext uri="{9D8B030D-6E8A-4147-A177-3AD203B41FA5}">
                      <a16:colId xmlns:a16="http://schemas.microsoft.com/office/drawing/2014/main" val="609905680"/>
                    </a:ext>
                  </a:extLst>
                </a:gridCol>
                <a:gridCol w="1349998">
                  <a:extLst>
                    <a:ext uri="{9D8B030D-6E8A-4147-A177-3AD203B41FA5}">
                      <a16:colId xmlns:a16="http://schemas.microsoft.com/office/drawing/2014/main" val="2815569738"/>
                    </a:ext>
                  </a:extLst>
                </a:gridCol>
                <a:gridCol w="1442746">
                  <a:extLst>
                    <a:ext uri="{9D8B030D-6E8A-4147-A177-3AD203B41FA5}">
                      <a16:colId xmlns:a16="http://schemas.microsoft.com/office/drawing/2014/main" val="3400301500"/>
                    </a:ext>
                  </a:extLst>
                </a:gridCol>
              </a:tblGrid>
              <a:tr h="85445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</a:rPr>
                        <a:t>№ Этапа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</a:rPr>
                        <a:t>Название этапа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effectLst/>
                        </a:rPr>
                        <a:t>Длительность этапа (в месяцах)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effectLst/>
                        </a:rPr>
                        <a:t>Бюджет этапа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effectLst/>
                        </a:rPr>
                        <a:t>(в руб.)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62058272"/>
                  </a:ext>
                </a:extLst>
              </a:tr>
              <a:tr h="6863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effectLst/>
                        </a:rPr>
                        <a:t>1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</a:rPr>
                        <a:t>Оформление документов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effectLst/>
                        </a:rPr>
                        <a:t>месяц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effectLst/>
                        </a:rPr>
                        <a:t>1000 рублей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84642269"/>
                  </a:ext>
                </a:extLst>
              </a:tr>
              <a:tr h="99387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effectLst/>
                        </a:rPr>
                        <a:t>2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</a:rPr>
                        <a:t>Помещение (аренда помещения под магазин, аренда под производство и склад, подготовка помещения)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effectLst/>
                        </a:rPr>
                        <a:t>2 месяца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effectLst/>
                        </a:rPr>
                        <a:t>250000 рублей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68137774"/>
                  </a:ext>
                </a:extLst>
              </a:tr>
              <a:tr h="6863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effectLst/>
                        </a:rPr>
                        <a:t>3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</a:rPr>
                        <a:t>Оборудование, производство наших товаров на 2 месяца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</a:rPr>
                        <a:t>4 месяца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</a:rPr>
                        <a:t>2000000 рублей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69930505"/>
                  </a:ext>
                </a:extLst>
              </a:tr>
              <a:tr h="74262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effectLst/>
                        </a:rPr>
                        <a:t>4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effectLst/>
                        </a:rPr>
                        <a:t>Персонал (сдельная зарплата от 25000 в зависимости от произведенной продукции)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</a:rPr>
                        <a:t>2 месяца 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</a:rPr>
                        <a:t>200000 рублей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05720744"/>
                  </a:ext>
                </a:extLst>
              </a:tr>
              <a:tr h="6863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effectLst/>
                        </a:rPr>
                        <a:t>5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</a:rPr>
                        <a:t>Реклама, поиск клиентов и биржа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effectLst/>
                        </a:rPr>
                        <a:t>месяц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</a:rPr>
                        <a:t>80000 рублей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807812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10"/>
          <p:cNvSpPr/>
          <p:nvPr/>
        </p:nvSpPr>
        <p:spPr>
          <a:xfrm>
            <a:off x="6103137" y="1742787"/>
            <a:ext cx="6121524" cy="5131928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F00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7" name="Google Shape;237;p10"/>
          <p:cNvSpPr/>
          <p:nvPr/>
        </p:nvSpPr>
        <p:spPr>
          <a:xfrm>
            <a:off x="6103137" y="-6261"/>
            <a:ext cx="6121526" cy="1800326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8" name="Google Shape;238;p10"/>
          <p:cNvSpPr/>
          <p:nvPr/>
        </p:nvSpPr>
        <p:spPr>
          <a:xfrm>
            <a:off x="6102381" y="5347906"/>
            <a:ext cx="2372738" cy="1515887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9" name="Google Shape;239;p10"/>
          <p:cNvSpPr/>
          <p:nvPr/>
        </p:nvSpPr>
        <p:spPr>
          <a:xfrm>
            <a:off x="8355782" y="-12041"/>
            <a:ext cx="3868878" cy="1811885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DDAE3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40" name="Google Shape;240;p10" descr="Рисунок 24"/>
          <p:cNvPicPr preferRelativeResize="0"/>
          <p:nvPr/>
        </p:nvPicPr>
        <p:blipFill rotWithShape="1">
          <a:blip r:embed="rId3">
            <a:alphaModFix/>
          </a:blip>
          <a:srcRect b="5188"/>
          <a:stretch/>
        </p:blipFill>
        <p:spPr>
          <a:xfrm>
            <a:off x="8806690" y="2300578"/>
            <a:ext cx="3417972" cy="4557422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p10" descr="image2.png"/>
          <p:cNvPicPr preferRelativeResize="0"/>
          <p:nvPr/>
        </p:nvPicPr>
        <p:blipFill rotWithShape="1">
          <a:blip r:embed="rId4">
            <a:alphaModFix/>
          </a:blip>
          <a:srcRect t="720" b="5620"/>
          <a:stretch/>
        </p:blipFill>
        <p:spPr>
          <a:xfrm>
            <a:off x="8362274" y="1788748"/>
            <a:ext cx="3862389" cy="5087332"/>
          </a:xfrm>
          <a:prstGeom prst="rect">
            <a:avLst/>
          </a:prstGeom>
          <a:noFill/>
          <a:ln>
            <a:noFill/>
          </a:ln>
        </p:spPr>
      </p:pic>
      <p:sp>
        <p:nvSpPr>
          <p:cNvPr id="242" name="Google Shape;242;p10"/>
          <p:cNvSpPr txBox="1"/>
          <p:nvPr/>
        </p:nvSpPr>
        <p:spPr>
          <a:xfrm>
            <a:off x="532009" y="995119"/>
            <a:ext cx="5085020" cy="45293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6900"/>
              <a:buFont typeface="Arial"/>
              <a:buNone/>
            </a:pPr>
            <a:r>
              <a:rPr lang="en-US" sz="6900" b="0" i="0" u="none" strike="noStrike" cap="none" dirty="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СПАСИБО</a:t>
            </a:r>
            <a:r>
              <a:rPr lang="en-US" sz="7200" b="0" i="0" u="none" strike="noStrike" cap="none" dirty="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!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300"/>
              <a:buFont typeface="Arial"/>
              <a:buNone/>
            </a:pPr>
            <a:r>
              <a:rPr lang="en-US" sz="2300" b="0" i="0" u="none" strike="noStrike" cap="none" dirty="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КОНТАКТЫ</a:t>
            </a:r>
            <a:r>
              <a:rPr lang="ru-RU" sz="2300" b="0" i="0" u="none" strike="noStrike" cap="none" dirty="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 ЛИДЕРА</a:t>
            </a:r>
            <a:endParaRPr sz="1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2300"/>
              <a:buFont typeface="Arial"/>
              <a:buNone/>
            </a:pPr>
            <a:r>
              <a:rPr lang="ru-RU" sz="2300" dirty="0">
                <a:solidFill>
                  <a:srgbClr val="1B1B1B"/>
                </a:solidFill>
              </a:rPr>
              <a:t>Иванова Софья Юрьевна</a:t>
            </a: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2300"/>
              <a:buFont typeface="Arial"/>
              <a:buNone/>
            </a:pPr>
            <a:r>
              <a:rPr lang="ru-RU" sz="2300" dirty="0">
                <a:solidFill>
                  <a:srgbClr val="1B1B1B"/>
                </a:solidFill>
              </a:rPr>
              <a:t>Контактный номер: 8-952-026-72-34</a:t>
            </a: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2300"/>
              <a:buFont typeface="Arial"/>
              <a:buNone/>
            </a:pPr>
            <a:r>
              <a:rPr lang="ru-RU" sz="2300" dirty="0">
                <a:solidFill>
                  <a:srgbClr val="1B1B1B"/>
                </a:solidFill>
              </a:rPr>
              <a:t>Почта: </a:t>
            </a:r>
            <a:r>
              <a:rPr lang="en-US" sz="2300" dirty="0" err="1">
                <a:solidFill>
                  <a:srgbClr val="1B1B1B"/>
                </a:solidFill>
                <a:hlinkClick r:id="rId5"/>
              </a:rPr>
              <a:t>iwanova</a:t>
            </a:r>
            <a:r>
              <a:rPr lang="ru-RU" sz="2300" dirty="0">
                <a:solidFill>
                  <a:srgbClr val="1B1B1B"/>
                </a:solidFill>
                <a:hlinkClick r:id="rId5"/>
              </a:rPr>
              <a:t>.</a:t>
            </a:r>
            <a:r>
              <a:rPr lang="en-US" sz="2300" dirty="0" err="1">
                <a:solidFill>
                  <a:srgbClr val="1B1B1B"/>
                </a:solidFill>
                <a:hlinkClick r:id="rId5"/>
              </a:rPr>
              <a:t>sofi@yandex</a:t>
            </a:r>
            <a:r>
              <a:rPr lang="ru-RU" sz="2300" dirty="0">
                <a:solidFill>
                  <a:srgbClr val="1B1B1B"/>
                </a:solidFill>
                <a:hlinkClick r:id="rId5"/>
              </a:rPr>
              <a:t>.</a:t>
            </a:r>
            <a:r>
              <a:rPr lang="en-US" sz="2300" dirty="0" err="1">
                <a:solidFill>
                  <a:srgbClr val="1B1B1B"/>
                </a:solidFill>
                <a:hlinkClick r:id="rId5"/>
              </a:rPr>
              <a:t>ru</a:t>
            </a:r>
            <a:endParaRPr lang="en-US" sz="2300" dirty="0">
              <a:solidFill>
                <a:srgbClr val="1B1B1B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2300"/>
              <a:buFont typeface="Arial"/>
              <a:buNone/>
            </a:pPr>
            <a:r>
              <a:rPr lang="en-US" sz="2300" dirty="0">
                <a:solidFill>
                  <a:srgbClr val="1B1B1B"/>
                </a:solidFill>
              </a:rPr>
              <a:t>ID</a:t>
            </a:r>
            <a:r>
              <a:rPr lang="ru-RU" sz="2300" dirty="0">
                <a:solidFill>
                  <a:srgbClr val="1B1B1B"/>
                </a:solidFill>
              </a:rPr>
              <a:t>: 4994355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90</TotalTime>
  <Words>1141</Words>
  <Application>Microsoft Office PowerPoint</Application>
  <PresentationFormat>Широкоэкранный</PresentationFormat>
  <Paragraphs>98</Paragraphs>
  <Slides>10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7" baseType="lpstr">
      <vt:lpstr>Arial</vt:lpstr>
      <vt:lpstr>Helvetica Neue</vt:lpstr>
      <vt:lpstr>Raleway SemiBold</vt:lpstr>
      <vt:lpstr>Times New Roman</vt:lpstr>
      <vt:lpstr>Roboto</vt:lpstr>
      <vt:lpstr>Calibri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Dashalove800@mail.ru</cp:lastModifiedBy>
  <cp:revision>15</cp:revision>
  <dcterms:modified xsi:type="dcterms:W3CDTF">2023-12-05T15:41:44Z</dcterms:modified>
</cp:coreProperties>
</file>