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16"/>
  </p:notesMasterIdLst>
  <p:sldIdLst>
    <p:sldId id="258" r:id="rId2"/>
    <p:sldId id="259" r:id="rId3"/>
    <p:sldId id="279" r:id="rId4"/>
    <p:sldId id="274" r:id="rId5"/>
    <p:sldId id="260" r:id="rId6"/>
    <p:sldId id="280" r:id="rId7"/>
    <p:sldId id="261" r:id="rId8"/>
    <p:sldId id="275" r:id="rId9"/>
    <p:sldId id="262" r:id="rId10"/>
    <p:sldId id="283" r:id="rId11"/>
    <p:sldId id="276" r:id="rId12"/>
    <p:sldId id="282" r:id="rId13"/>
    <p:sldId id="281" r:id="rId14"/>
    <p:sldId id="264" r:id="rId15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'[Эффективность сорбции.xlsx]Лист1'!$C$27</c:f>
              <c:strCache>
                <c:ptCount val="1"/>
                <c:pt idx="0">
                  <c:v>Сырье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46-40E1-BF0B-4EB3AA1A9B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446-40E1-BF0B-4EB3AA1A9B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446-40E1-BF0B-4EB3AA1A9B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446-40E1-BF0B-4EB3AA1A9B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446-40E1-BF0B-4EB3AA1A9B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446-40E1-BF0B-4EB3AA1A9BC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446-40E1-BF0B-4EB3AA1A9BCB}"/>
                </c:ext>
              </c:extLst>
            </c:dLbl>
            <c:dLbl>
              <c:idx val="1"/>
              <c:layout>
                <c:manualLayout>
                  <c:x val="0.14015316129682948"/>
                  <c:y val="-5.177462627485015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446-40E1-BF0B-4EB3AA1A9BC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446-40E1-BF0B-4EB3AA1A9BC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446-40E1-BF0B-4EB3AA1A9BC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446-40E1-BF0B-4EB3AA1A9BC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6446-40E1-BF0B-4EB3AA1A9B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'[Эффективность сорбции.xlsx]Лист1'!$B$28:$B$33</c:f>
              <c:strCache>
                <c:ptCount val="6"/>
                <c:pt idx="0">
                  <c:v>Древесный уголь</c:v>
                </c:pt>
                <c:pt idx="1">
                  <c:v>Бурый  уголь</c:v>
                </c:pt>
                <c:pt idx="2">
                  <c:v>Каменный уголь</c:v>
                </c:pt>
                <c:pt idx="3">
                  <c:v>Торф</c:v>
                </c:pt>
                <c:pt idx="4">
                  <c:v>Фруктовая косточка</c:v>
                </c:pt>
                <c:pt idx="5">
                  <c:v>Скорлупа кокоса</c:v>
                </c:pt>
              </c:strCache>
            </c:strRef>
          </c:cat>
          <c:val>
            <c:numRef>
              <c:f>'[Эффективность сорбции.xlsx]Лист1'!$C$28:$C$33</c:f>
              <c:numCache>
                <c:formatCode>General</c:formatCode>
                <c:ptCount val="6"/>
                <c:pt idx="0">
                  <c:v>7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46-40E1-BF0B-4EB3AA1A9BC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CEBA2-2547-4589-B043-4283B8323A8E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6DA788C3-A6E1-420A-9B26-2C9A12E68A9C}">
      <dgm:prSet phldrT="[Текст]"/>
      <dgm:spPr/>
      <dgm:t>
        <a:bodyPr/>
        <a:lstStyle/>
        <a:p>
          <a:r>
            <a:rPr lang="ru-RU" dirty="0" smtClean="0"/>
            <a:t>Низкие физико-химические показатели сорбентов </a:t>
          </a:r>
          <a:endParaRPr lang="ru-RU" dirty="0"/>
        </a:p>
      </dgm:t>
    </dgm:pt>
    <dgm:pt modelId="{4222BC84-2248-473B-9FC2-57202692220A}" type="parTrans" cxnId="{00C0A87F-A8A7-445B-B703-2342E3AC5719}">
      <dgm:prSet/>
      <dgm:spPr/>
      <dgm:t>
        <a:bodyPr/>
        <a:lstStyle/>
        <a:p>
          <a:endParaRPr lang="ru-RU"/>
        </a:p>
      </dgm:t>
    </dgm:pt>
    <dgm:pt modelId="{13D1890E-0CCD-4A3D-ABDC-AFDFC8F997BE}" type="sibTrans" cxnId="{00C0A87F-A8A7-445B-B703-2342E3AC5719}">
      <dgm:prSet/>
      <dgm:spPr/>
      <dgm:t>
        <a:bodyPr/>
        <a:lstStyle/>
        <a:p>
          <a:endParaRPr lang="ru-RU"/>
        </a:p>
      </dgm:t>
    </dgm:pt>
    <dgm:pt modelId="{0AF738E5-855C-4A4C-87B4-CB15DC2E3E7D}">
      <dgm:prSet phldrT="[Текст]"/>
      <dgm:spPr/>
      <dgm:t>
        <a:bodyPr/>
        <a:lstStyle/>
        <a:p>
          <a:r>
            <a:rPr lang="ru-RU" smtClean="0"/>
            <a:t>Повышение физико-химических характеристик сорбента</a:t>
          </a:r>
          <a:endParaRPr lang="ru-RU" dirty="0"/>
        </a:p>
      </dgm:t>
    </dgm:pt>
    <dgm:pt modelId="{695373F4-BB5B-459F-AE3B-796BC626AFDB}" type="parTrans" cxnId="{40F75E1C-501D-4BEC-9EC3-2E4067D6489D}">
      <dgm:prSet/>
      <dgm:spPr/>
      <dgm:t>
        <a:bodyPr/>
        <a:lstStyle/>
        <a:p>
          <a:endParaRPr lang="ru-RU"/>
        </a:p>
      </dgm:t>
    </dgm:pt>
    <dgm:pt modelId="{8AF1E511-9BF1-4897-B2C5-F7420679FE6B}" type="sibTrans" cxnId="{40F75E1C-501D-4BEC-9EC3-2E4067D6489D}">
      <dgm:prSet/>
      <dgm:spPr/>
      <dgm:t>
        <a:bodyPr/>
        <a:lstStyle/>
        <a:p>
          <a:endParaRPr lang="ru-RU"/>
        </a:p>
      </dgm:t>
    </dgm:pt>
    <dgm:pt modelId="{E5E6BDAA-D696-415D-9406-3E01D987DB79}" type="pres">
      <dgm:prSet presAssocID="{1B6CEBA2-2547-4589-B043-4283B8323A8E}" presName="Name0" presStyleCnt="0">
        <dgm:presLayoutVars>
          <dgm:dir/>
          <dgm:resizeHandles val="exact"/>
        </dgm:presLayoutVars>
      </dgm:prSet>
      <dgm:spPr/>
    </dgm:pt>
    <dgm:pt modelId="{21712CCB-BC2A-4FC2-86B1-A5DB64B23C05}" type="pres">
      <dgm:prSet presAssocID="{6DA788C3-A6E1-420A-9B26-2C9A12E68A9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4951-9986-475D-B0D8-F76FD4A3CB64}" type="pres">
      <dgm:prSet presAssocID="{13D1890E-0CCD-4A3D-ABDC-AFDFC8F997B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9092FEF-464C-4F2D-B020-6A42486CEFE3}" type="pres">
      <dgm:prSet presAssocID="{13D1890E-0CCD-4A3D-ABDC-AFDFC8F997B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3CDA267-BB8D-4AC6-BF20-BE6038206496}" type="pres">
      <dgm:prSet presAssocID="{0AF738E5-855C-4A4C-87B4-CB15DC2E3E7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3BB0BF-BE51-4409-B383-F6C76643BE6D}" type="presOf" srcId="{1B6CEBA2-2547-4589-B043-4283B8323A8E}" destId="{E5E6BDAA-D696-415D-9406-3E01D987DB79}" srcOrd="0" destOrd="0" presId="urn:microsoft.com/office/officeart/2005/8/layout/process1"/>
    <dgm:cxn modelId="{00C0A87F-A8A7-445B-B703-2342E3AC5719}" srcId="{1B6CEBA2-2547-4589-B043-4283B8323A8E}" destId="{6DA788C3-A6E1-420A-9B26-2C9A12E68A9C}" srcOrd="0" destOrd="0" parTransId="{4222BC84-2248-473B-9FC2-57202692220A}" sibTransId="{13D1890E-0CCD-4A3D-ABDC-AFDFC8F997BE}"/>
    <dgm:cxn modelId="{37ABED2A-2AF6-438A-84F0-258403A21318}" type="presOf" srcId="{13D1890E-0CCD-4A3D-ABDC-AFDFC8F997BE}" destId="{E9092FEF-464C-4F2D-B020-6A42486CEFE3}" srcOrd="1" destOrd="0" presId="urn:microsoft.com/office/officeart/2005/8/layout/process1"/>
    <dgm:cxn modelId="{658E18B4-BA1A-4DED-888D-DE28080B1C69}" type="presOf" srcId="{13D1890E-0CCD-4A3D-ABDC-AFDFC8F997BE}" destId="{3CAC4951-9986-475D-B0D8-F76FD4A3CB64}" srcOrd="0" destOrd="0" presId="urn:microsoft.com/office/officeart/2005/8/layout/process1"/>
    <dgm:cxn modelId="{40F75E1C-501D-4BEC-9EC3-2E4067D6489D}" srcId="{1B6CEBA2-2547-4589-B043-4283B8323A8E}" destId="{0AF738E5-855C-4A4C-87B4-CB15DC2E3E7D}" srcOrd="1" destOrd="0" parTransId="{695373F4-BB5B-459F-AE3B-796BC626AFDB}" sibTransId="{8AF1E511-9BF1-4897-B2C5-F7420679FE6B}"/>
    <dgm:cxn modelId="{BC9AEA7F-B121-4C5F-B9E1-BEF44F0866AA}" type="presOf" srcId="{6DA788C3-A6E1-420A-9B26-2C9A12E68A9C}" destId="{21712CCB-BC2A-4FC2-86B1-A5DB64B23C05}" srcOrd="0" destOrd="0" presId="urn:microsoft.com/office/officeart/2005/8/layout/process1"/>
    <dgm:cxn modelId="{893091C1-7FFF-4277-B951-90186C6D0B89}" type="presOf" srcId="{0AF738E5-855C-4A4C-87B4-CB15DC2E3E7D}" destId="{E3CDA267-BB8D-4AC6-BF20-BE6038206496}" srcOrd="0" destOrd="0" presId="urn:microsoft.com/office/officeart/2005/8/layout/process1"/>
    <dgm:cxn modelId="{FC1210F2-7043-4AEA-B01A-D57F23DBD7D3}" type="presParOf" srcId="{E5E6BDAA-D696-415D-9406-3E01D987DB79}" destId="{21712CCB-BC2A-4FC2-86B1-A5DB64B23C05}" srcOrd="0" destOrd="0" presId="urn:microsoft.com/office/officeart/2005/8/layout/process1"/>
    <dgm:cxn modelId="{42DEFD4E-705E-4655-ACBF-B33E94958137}" type="presParOf" srcId="{E5E6BDAA-D696-415D-9406-3E01D987DB79}" destId="{3CAC4951-9986-475D-B0D8-F76FD4A3CB64}" srcOrd="1" destOrd="0" presId="urn:microsoft.com/office/officeart/2005/8/layout/process1"/>
    <dgm:cxn modelId="{B5E63B9F-40B5-45A6-BB86-8683CD12FC15}" type="presParOf" srcId="{3CAC4951-9986-475D-B0D8-F76FD4A3CB64}" destId="{E9092FEF-464C-4F2D-B020-6A42486CEFE3}" srcOrd="0" destOrd="0" presId="urn:microsoft.com/office/officeart/2005/8/layout/process1"/>
    <dgm:cxn modelId="{DF50BAD3-39F1-42CA-9A8A-C4FB463EE1CF}" type="presParOf" srcId="{E5E6BDAA-D696-415D-9406-3E01D987DB79}" destId="{E3CDA267-BB8D-4AC6-BF20-BE603820649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6CEBA2-2547-4589-B043-4283B8323A8E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6DA788C3-A6E1-420A-9B26-2C9A12E68A9C}">
      <dgm:prSet phldrT="[Текст]"/>
      <dgm:spPr/>
      <dgm:t>
        <a:bodyPr/>
        <a:lstStyle/>
        <a:p>
          <a:r>
            <a:rPr lang="ru-RU" dirty="0" smtClean="0"/>
            <a:t>Недостаточная эффективность сорбентов и сорбционная способность к различным соединениям</a:t>
          </a:r>
          <a:endParaRPr lang="ru-RU" dirty="0"/>
        </a:p>
      </dgm:t>
    </dgm:pt>
    <dgm:pt modelId="{4222BC84-2248-473B-9FC2-57202692220A}" type="parTrans" cxnId="{00C0A87F-A8A7-445B-B703-2342E3AC5719}">
      <dgm:prSet/>
      <dgm:spPr/>
      <dgm:t>
        <a:bodyPr/>
        <a:lstStyle/>
        <a:p>
          <a:endParaRPr lang="ru-RU"/>
        </a:p>
      </dgm:t>
    </dgm:pt>
    <dgm:pt modelId="{13D1890E-0CCD-4A3D-ABDC-AFDFC8F997BE}" type="sibTrans" cxnId="{00C0A87F-A8A7-445B-B703-2342E3AC5719}">
      <dgm:prSet/>
      <dgm:spPr/>
      <dgm:t>
        <a:bodyPr/>
        <a:lstStyle/>
        <a:p>
          <a:endParaRPr lang="ru-RU"/>
        </a:p>
      </dgm:t>
    </dgm:pt>
    <dgm:pt modelId="{0AF738E5-855C-4A4C-87B4-CB15DC2E3E7D}">
      <dgm:prSet phldrT="[Текст]"/>
      <dgm:spPr/>
      <dgm:t>
        <a:bodyPr/>
        <a:lstStyle/>
        <a:p>
          <a:r>
            <a:rPr lang="ru-RU" dirty="0" smtClean="0">
              <a:solidFill>
                <a:sysClr val="windowText" lastClr="000000"/>
              </a:solidFill>
            </a:rPr>
            <a:t>Повышение эффективности очистки воды от органических и неорганических соединений</a:t>
          </a:r>
          <a:endParaRPr lang="ru-RU" dirty="0"/>
        </a:p>
      </dgm:t>
    </dgm:pt>
    <dgm:pt modelId="{695373F4-BB5B-459F-AE3B-796BC626AFDB}" type="parTrans" cxnId="{40F75E1C-501D-4BEC-9EC3-2E4067D6489D}">
      <dgm:prSet/>
      <dgm:spPr/>
      <dgm:t>
        <a:bodyPr/>
        <a:lstStyle/>
        <a:p>
          <a:endParaRPr lang="ru-RU"/>
        </a:p>
      </dgm:t>
    </dgm:pt>
    <dgm:pt modelId="{8AF1E511-9BF1-4897-B2C5-F7420679FE6B}" type="sibTrans" cxnId="{40F75E1C-501D-4BEC-9EC3-2E4067D6489D}">
      <dgm:prSet/>
      <dgm:spPr/>
      <dgm:t>
        <a:bodyPr/>
        <a:lstStyle/>
        <a:p>
          <a:endParaRPr lang="ru-RU"/>
        </a:p>
      </dgm:t>
    </dgm:pt>
    <dgm:pt modelId="{E5E6BDAA-D696-415D-9406-3E01D987DB79}" type="pres">
      <dgm:prSet presAssocID="{1B6CEBA2-2547-4589-B043-4283B8323A8E}" presName="Name0" presStyleCnt="0">
        <dgm:presLayoutVars>
          <dgm:dir/>
          <dgm:resizeHandles val="exact"/>
        </dgm:presLayoutVars>
      </dgm:prSet>
      <dgm:spPr/>
    </dgm:pt>
    <dgm:pt modelId="{21712CCB-BC2A-4FC2-86B1-A5DB64B23C05}" type="pres">
      <dgm:prSet presAssocID="{6DA788C3-A6E1-420A-9B26-2C9A12E68A9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4951-9986-475D-B0D8-F76FD4A3CB64}" type="pres">
      <dgm:prSet presAssocID="{13D1890E-0CCD-4A3D-ABDC-AFDFC8F997B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9092FEF-464C-4F2D-B020-6A42486CEFE3}" type="pres">
      <dgm:prSet presAssocID="{13D1890E-0CCD-4A3D-ABDC-AFDFC8F997B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3CDA267-BB8D-4AC6-BF20-BE6038206496}" type="pres">
      <dgm:prSet presAssocID="{0AF738E5-855C-4A4C-87B4-CB15DC2E3E7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3BB0BF-BE51-4409-B383-F6C76643BE6D}" type="presOf" srcId="{1B6CEBA2-2547-4589-B043-4283B8323A8E}" destId="{E5E6BDAA-D696-415D-9406-3E01D987DB79}" srcOrd="0" destOrd="0" presId="urn:microsoft.com/office/officeart/2005/8/layout/process1"/>
    <dgm:cxn modelId="{00C0A87F-A8A7-445B-B703-2342E3AC5719}" srcId="{1B6CEBA2-2547-4589-B043-4283B8323A8E}" destId="{6DA788C3-A6E1-420A-9B26-2C9A12E68A9C}" srcOrd="0" destOrd="0" parTransId="{4222BC84-2248-473B-9FC2-57202692220A}" sibTransId="{13D1890E-0CCD-4A3D-ABDC-AFDFC8F997BE}"/>
    <dgm:cxn modelId="{37ABED2A-2AF6-438A-84F0-258403A21318}" type="presOf" srcId="{13D1890E-0CCD-4A3D-ABDC-AFDFC8F997BE}" destId="{E9092FEF-464C-4F2D-B020-6A42486CEFE3}" srcOrd="1" destOrd="0" presId="urn:microsoft.com/office/officeart/2005/8/layout/process1"/>
    <dgm:cxn modelId="{658E18B4-BA1A-4DED-888D-DE28080B1C69}" type="presOf" srcId="{13D1890E-0CCD-4A3D-ABDC-AFDFC8F997BE}" destId="{3CAC4951-9986-475D-B0D8-F76FD4A3CB64}" srcOrd="0" destOrd="0" presId="urn:microsoft.com/office/officeart/2005/8/layout/process1"/>
    <dgm:cxn modelId="{40F75E1C-501D-4BEC-9EC3-2E4067D6489D}" srcId="{1B6CEBA2-2547-4589-B043-4283B8323A8E}" destId="{0AF738E5-855C-4A4C-87B4-CB15DC2E3E7D}" srcOrd="1" destOrd="0" parTransId="{695373F4-BB5B-459F-AE3B-796BC626AFDB}" sibTransId="{8AF1E511-9BF1-4897-B2C5-F7420679FE6B}"/>
    <dgm:cxn modelId="{BC9AEA7F-B121-4C5F-B9E1-BEF44F0866AA}" type="presOf" srcId="{6DA788C3-A6E1-420A-9B26-2C9A12E68A9C}" destId="{21712CCB-BC2A-4FC2-86B1-A5DB64B23C05}" srcOrd="0" destOrd="0" presId="urn:microsoft.com/office/officeart/2005/8/layout/process1"/>
    <dgm:cxn modelId="{893091C1-7FFF-4277-B951-90186C6D0B89}" type="presOf" srcId="{0AF738E5-855C-4A4C-87B4-CB15DC2E3E7D}" destId="{E3CDA267-BB8D-4AC6-BF20-BE6038206496}" srcOrd="0" destOrd="0" presId="urn:microsoft.com/office/officeart/2005/8/layout/process1"/>
    <dgm:cxn modelId="{FC1210F2-7043-4AEA-B01A-D57F23DBD7D3}" type="presParOf" srcId="{E5E6BDAA-D696-415D-9406-3E01D987DB79}" destId="{21712CCB-BC2A-4FC2-86B1-A5DB64B23C05}" srcOrd="0" destOrd="0" presId="urn:microsoft.com/office/officeart/2005/8/layout/process1"/>
    <dgm:cxn modelId="{42DEFD4E-705E-4655-ACBF-B33E94958137}" type="presParOf" srcId="{E5E6BDAA-D696-415D-9406-3E01D987DB79}" destId="{3CAC4951-9986-475D-B0D8-F76FD4A3CB64}" srcOrd="1" destOrd="0" presId="urn:microsoft.com/office/officeart/2005/8/layout/process1"/>
    <dgm:cxn modelId="{B5E63B9F-40B5-45A6-BB86-8683CD12FC15}" type="presParOf" srcId="{3CAC4951-9986-475D-B0D8-F76FD4A3CB64}" destId="{E9092FEF-464C-4F2D-B020-6A42486CEFE3}" srcOrd="0" destOrd="0" presId="urn:microsoft.com/office/officeart/2005/8/layout/process1"/>
    <dgm:cxn modelId="{DF50BAD3-39F1-42CA-9A8A-C4FB463EE1CF}" type="presParOf" srcId="{E5E6BDAA-D696-415D-9406-3E01D987DB79}" destId="{E3CDA267-BB8D-4AC6-BF20-BE603820649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6CEBA2-2547-4589-B043-4283B8323A8E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6DA788C3-A6E1-420A-9B26-2C9A12E68A9C}">
      <dgm:prSet phldrT="[Текст]"/>
      <dgm:spPr/>
      <dgm:t>
        <a:bodyPr/>
        <a:lstStyle/>
        <a:p>
          <a:r>
            <a:rPr lang="ru-RU" dirty="0" smtClean="0"/>
            <a:t>Однотипность сырья (в РФ используют древесный уголь)</a:t>
          </a:r>
          <a:endParaRPr lang="ru-RU" dirty="0"/>
        </a:p>
      </dgm:t>
    </dgm:pt>
    <dgm:pt modelId="{4222BC84-2248-473B-9FC2-57202692220A}" type="parTrans" cxnId="{00C0A87F-A8A7-445B-B703-2342E3AC5719}">
      <dgm:prSet/>
      <dgm:spPr/>
      <dgm:t>
        <a:bodyPr/>
        <a:lstStyle/>
        <a:p>
          <a:endParaRPr lang="ru-RU"/>
        </a:p>
      </dgm:t>
    </dgm:pt>
    <dgm:pt modelId="{13D1890E-0CCD-4A3D-ABDC-AFDFC8F997BE}" type="sibTrans" cxnId="{00C0A87F-A8A7-445B-B703-2342E3AC5719}">
      <dgm:prSet/>
      <dgm:spPr/>
      <dgm:t>
        <a:bodyPr/>
        <a:lstStyle/>
        <a:p>
          <a:endParaRPr lang="ru-RU"/>
        </a:p>
      </dgm:t>
    </dgm:pt>
    <dgm:pt modelId="{0AF738E5-855C-4A4C-87B4-CB15DC2E3E7D}">
      <dgm:prSet phldrT="[Текст]"/>
      <dgm:spPr/>
      <dgm:t>
        <a:bodyPr/>
        <a:lstStyle/>
        <a:p>
          <a:r>
            <a:rPr lang="ru-RU" dirty="0" smtClean="0">
              <a:solidFill>
                <a:sysClr val="windowText" lastClr="000000"/>
              </a:solidFill>
            </a:rPr>
            <a:t>Использование отходов переработки растительного сырья в качестве сорбентов</a:t>
          </a:r>
          <a:endParaRPr lang="ru-RU" dirty="0"/>
        </a:p>
      </dgm:t>
    </dgm:pt>
    <dgm:pt modelId="{695373F4-BB5B-459F-AE3B-796BC626AFDB}" type="parTrans" cxnId="{40F75E1C-501D-4BEC-9EC3-2E4067D6489D}">
      <dgm:prSet/>
      <dgm:spPr/>
      <dgm:t>
        <a:bodyPr/>
        <a:lstStyle/>
        <a:p>
          <a:endParaRPr lang="ru-RU"/>
        </a:p>
      </dgm:t>
    </dgm:pt>
    <dgm:pt modelId="{8AF1E511-9BF1-4897-B2C5-F7420679FE6B}" type="sibTrans" cxnId="{40F75E1C-501D-4BEC-9EC3-2E4067D6489D}">
      <dgm:prSet/>
      <dgm:spPr/>
      <dgm:t>
        <a:bodyPr/>
        <a:lstStyle/>
        <a:p>
          <a:endParaRPr lang="ru-RU"/>
        </a:p>
      </dgm:t>
    </dgm:pt>
    <dgm:pt modelId="{E5E6BDAA-D696-415D-9406-3E01D987DB79}" type="pres">
      <dgm:prSet presAssocID="{1B6CEBA2-2547-4589-B043-4283B8323A8E}" presName="Name0" presStyleCnt="0">
        <dgm:presLayoutVars>
          <dgm:dir/>
          <dgm:resizeHandles val="exact"/>
        </dgm:presLayoutVars>
      </dgm:prSet>
      <dgm:spPr/>
    </dgm:pt>
    <dgm:pt modelId="{21712CCB-BC2A-4FC2-86B1-A5DB64B23C05}" type="pres">
      <dgm:prSet presAssocID="{6DA788C3-A6E1-420A-9B26-2C9A12E68A9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4951-9986-475D-B0D8-F76FD4A3CB64}" type="pres">
      <dgm:prSet presAssocID="{13D1890E-0CCD-4A3D-ABDC-AFDFC8F997B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9092FEF-464C-4F2D-B020-6A42486CEFE3}" type="pres">
      <dgm:prSet presAssocID="{13D1890E-0CCD-4A3D-ABDC-AFDFC8F997B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3CDA267-BB8D-4AC6-BF20-BE6038206496}" type="pres">
      <dgm:prSet presAssocID="{0AF738E5-855C-4A4C-87B4-CB15DC2E3E7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3BB0BF-BE51-4409-B383-F6C76643BE6D}" type="presOf" srcId="{1B6CEBA2-2547-4589-B043-4283B8323A8E}" destId="{E5E6BDAA-D696-415D-9406-3E01D987DB79}" srcOrd="0" destOrd="0" presId="urn:microsoft.com/office/officeart/2005/8/layout/process1"/>
    <dgm:cxn modelId="{00C0A87F-A8A7-445B-B703-2342E3AC5719}" srcId="{1B6CEBA2-2547-4589-B043-4283B8323A8E}" destId="{6DA788C3-A6E1-420A-9B26-2C9A12E68A9C}" srcOrd="0" destOrd="0" parTransId="{4222BC84-2248-473B-9FC2-57202692220A}" sibTransId="{13D1890E-0CCD-4A3D-ABDC-AFDFC8F997BE}"/>
    <dgm:cxn modelId="{37ABED2A-2AF6-438A-84F0-258403A21318}" type="presOf" srcId="{13D1890E-0CCD-4A3D-ABDC-AFDFC8F997BE}" destId="{E9092FEF-464C-4F2D-B020-6A42486CEFE3}" srcOrd="1" destOrd="0" presId="urn:microsoft.com/office/officeart/2005/8/layout/process1"/>
    <dgm:cxn modelId="{658E18B4-BA1A-4DED-888D-DE28080B1C69}" type="presOf" srcId="{13D1890E-0CCD-4A3D-ABDC-AFDFC8F997BE}" destId="{3CAC4951-9986-475D-B0D8-F76FD4A3CB64}" srcOrd="0" destOrd="0" presId="urn:microsoft.com/office/officeart/2005/8/layout/process1"/>
    <dgm:cxn modelId="{40F75E1C-501D-4BEC-9EC3-2E4067D6489D}" srcId="{1B6CEBA2-2547-4589-B043-4283B8323A8E}" destId="{0AF738E5-855C-4A4C-87B4-CB15DC2E3E7D}" srcOrd="1" destOrd="0" parTransId="{695373F4-BB5B-459F-AE3B-796BC626AFDB}" sibTransId="{8AF1E511-9BF1-4897-B2C5-F7420679FE6B}"/>
    <dgm:cxn modelId="{BC9AEA7F-B121-4C5F-B9E1-BEF44F0866AA}" type="presOf" srcId="{6DA788C3-A6E1-420A-9B26-2C9A12E68A9C}" destId="{21712CCB-BC2A-4FC2-86B1-A5DB64B23C05}" srcOrd="0" destOrd="0" presId="urn:microsoft.com/office/officeart/2005/8/layout/process1"/>
    <dgm:cxn modelId="{893091C1-7FFF-4277-B951-90186C6D0B89}" type="presOf" srcId="{0AF738E5-855C-4A4C-87B4-CB15DC2E3E7D}" destId="{E3CDA267-BB8D-4AC6-BF20-BE6038206496}" srcOrd="0" destOrd="0" presId="urn:microsoft.com/office/officeart/2005/8/layout/process1"/>
    <dgm:cxn modelId="{FC1210F2-7043-4AEA-B01A-D57F23DBD7D3}" type="presParOf" srcId="{E5E6BDAA-D696-415D-9406-3E01D987DB79}" destId="{21712CCB-BC2A-4FC2-86B1-A5DB64B23C05}" srcOrd="0" destOrd="0" presId="urn:microsoft.com/office/officeart/2005/8/layout/process1"/>
    <dgm:cxn modelId="{42DEFD4E-705E-4655-ACBF-B33E94958137}" type="presParOf" srcId="{E5E6BDAA-D696-415D-9406-3E01D987DB79}" destId="{3CAC4951-9986-475D-B0D8-F76FD4A3CB64}" srcOrd="1" destOrd="0" presId="urn:microsoft.com/office/officeart/2005/8/layout/process1"/>
    <dgm:cxn modelId="{B5E63B9F-40B5-45A6-BB86-8683CD12FC15}" type="presParOf" srcId="{3CAC4951-9986-475D-B0D8-F76FD4A3CB64}" destId="{E9092FEF-464C-4F2D-B020-6A42486CEFE3}" srcOrd="0" destOrd="0" presId="urn:microsoft.com/office/officeart/2005/8/layout/process1"/>
    <dgm:cxn modelId="{DF50BAD3-39F1-42CA-9A8A-C4FB463EE1CF}" type="presParOf" srcId="{E5E6BDAA-D696-415D-9406-3E01D987DB79}" destId="{E3CDA267-BB8D-4AC6-BF20-BE603820649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6CEBA2-2547-4589-B043-4283B8323A8E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6DA788C3-A6E1-420A-9B26-2C9A12E68A9C}">
      <dgm:prSet phldrT="[Текст]"/>
      <dgm:spPr/>
      <dgm:t>
        <a:bodyPr/>
        <a:lstStyle/>
        <a:p>
          <a:r>
            <a:rPr lang="ru-RU" dirty="0" smtClean="0">
              <a:solidFill>
                <a:sysClr val="windowText" lastClr="000000"/>
              </a:solidFill>
            </a:rPr>
            <a:t>Сложность экспорта кокосовой скорлупы</a:t>
          </a:r>
          <a:endParaRPr lang="ru-RU" dirty="0"/>
        </a:p>
      </dgm:t>
    </dgm:pt>
    <dgm:pt modelId="{4222BC84-2248-473B-9FC2-57202692220A}" type="parTrans" cxnId="{00C0A87F-A8A7-445B-B703-2342E3AC5719}">
      <dgm:prSet/>
      <dgm:spPr/>
      <dgm:t>
        <a:bodyPr/>
        <a:lstStyle/>
        <a:p>
          <a:endParaRPr lang="ru-RU"/>
        </a:p>
      </dgm:t>
    </dgm:pt>
    <dgm:pt modelId="{13D1890E-0CCD-4A3D-ABDC-AFDFC8F997BE}" type="sibTrans" cxnId="{00C0A87F-A8A7-445B-B703-2342E3AC5719}">
      <dgm:prSet/>
      <dgm:spPr/>
      <dgm:t>
        <a:bodyPr/>
        <a:lstStyle/>
        <a:p>
          <a:endParaRPr lang="ru-RU"/>
        </a:p>
      </dgm:t>
    </dgm:pt>
    <dgm:pt modelId="{0AF738E5-855C-4A4C-87B4-CB15DC2E3E7D}">
      <dgm:prSet phldrT="[Текст]"/>
      <dgm:spPr/>
      <dgm:t>
        <a:bodyPr/>
        <a:lstStyle/>
        <a:p>
          <a:r>
            <a:rPr lang="ru-RU" dirty="0" smtClean="0">
              <a:solidFill>
                <a:sysClr val="windowText" lastClr="000000"/>
              </a:solidFill>
            </a:rPr>
            <a:t>Необходимо </a:t>
          </a:r>
          <a:r>
            <a:rPr lang="ru-RU" dirty="0" err="1" smtClean="0">
              <a:solidFill>
                <a:sysClr val="windowText" lastClr="000000"/>
              </a:solidFill>
            </a:rPr>
            <a:t>импортозамещение</a:t>
          </a:r>
          <a:r>
            <a:rPr lang="ru-RU" dirty="0" smtClean="0">
              <a:solidFill>
                <a:sysClr val="windowText" lastClr="000000"/>
              </a:solidFill>
            </a:rPr>
            <a:t> кокосовой скорлупы</a:t>
          </a:r>
          <a:endParaRPr lang="ru-RU" dirty="0"/>
        </a:p>
      </dgm:t>
    </dgm:pt>
    <dgm:pt modelId="{695373F4-BB5B-459F-AE3B-796BC626AFDB}" type="parTrans" cxnId="{40F75E1C-501D-4BEC-9EC3-2E4067D6489D}">
      <dgm:prSet/>
      <dgm:spPr/>
      <dgm:t>
        <a:bodyPr/>
        <a:lstStyle/>
        <a:p>
          <a:endParaRPr lang="ru-RU"/>
        </a:p>
      </dgm:t>
    </dgm:pt>
    <dgm:pt modelId="{8AF1E511-9BF1-4897-B2C5-F7420679FE6B}" type="sibTrans" cxnId="{40F75E1C-501D-4BEC-9EC3-2E4067D6489D}">
      <dgm:prSet/>
      <dgm:spPr/>
      <dgm:t>
        <a:bodyPr/>
        <a:lstStyle/>
        <a:p>
          <a:endParaRPr lang="ru-RU"/>
        </a:p>
      </dgm:t>
    </dgm:pt>
    <dgm:pt modelId="{E5E6BDAA-D696-415D-9406-3E01D987DB79}" type="pres">
      <dgm:prSet presAssocID="{1B6CEBA2-2547-4589-B043-4283B8323A8E}" presName="Name0" presStyleCnt="0">
        <dgm:presLayoutVars>
          <dgm:dir/>
          <dgm:resizeHandles val="exact"/>
        </dgm:presLayoutVars>
      </dgm:prSet>
      <dgm:spPr/>
    </dgm:pt>
    <dgm:pt modelId="{21712CCB-BC2A-4FC2-86B1-A5DB64B23C05}" type="pres">
      <dgm:prSet presAssocID="{6DA788C3-A6E1-420A-9B26-2C9A12E68A9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4951-9986-475D-B0D8-F76FD4A3CB64}" type="pres">
      <dgm:prSet presAssocID="{13D1890E-0CCD-4A3D-ABDC-AFDFC8F997B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9092FEF-464C-4F2D-B020-6A42486CEFE3}" type="pres">
      <dgm:prSet presAssocID="{13D1890E-0CCD-4A3D-ABDC-AFDFC8F997B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3CDA267-BB8D-4AC6-BF20-BE6038206496}" type="pres">
      <dgm:prSet presAssocID="{0AF738E5-855C-4A4C-87B4-CB15DC2E3E7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3BB0BF-BE51-4409-B383-F6C76643BE6D}" type="presOf" srcId="{1B6CEBA2-2547-4589-B043-4283B8323A8E}" destId="{E5E6BDAA-D696-415D-9406-3E01D987DB79}" srcOrd="0" destOrd="0" presId="urn:microsoft.com/office/officeart/2005/8/layout/process1"/>
    <dgm:cxn modelId="{00C0A87F-A8A7-445B-B703-2342E3AC5719}" srcId="{1B6CEBA2-2547-4589-B043-4283B8323A8E}" destId="{6DA788C3-A6E1-420A-9B26-2C9A12E68A9C}" srcOrd="0" destOrd="0" parTransId="{4222BC84-2248-473B-9FC2-57202692220A}" sibTransId="{13D1890E-0CCD-4A3D-ABDC-AFDFC8F997BE}"/>
    <dgm:cxn modelId="{37ABED2A-2AF6-438A-84F0-258403A21318}" type="presOf" srcId="{13D1890E-0CCD-4A3D-ABDC-AFDFC8F997BE}" destId="{E9092FEF-464C-4F2D-B020-6A42486CEFE3}" srcOrd="1" destOrd="0" presId="urn:microsoft.com/office/officeart/2005/8/layout/process1"/>
    <dgm:cxn modelId="{658E18B4-BA1A-4DED-888D-DE28080B1C69}" type="presOf" srcId="{13D1890E-0CCD-4A3D-ABDC-AFDFC8F997BE}" destId="{3CAC4951-9986-475D-B0D8-F76FD4A3CB64}" srcOrd="0" destOrd="0" presId="urn:microsoft.com/office/officeart/2005/8/layout/process1"/>
    <dgm:cxn modelId="{40F75E1C-501D-4BEC-9EC3-2E4067D6489D}" srcId="{1B6CEBA2-2547-4589-B043-4283B8323A8E}" destId="{0AF738E5-855C-4A4C-87B4-CB15DC2E3E7D}" srcOrd="1" destOrd="0" parTransId="{695373F4-BB5B-459F-AE3B-796BC626AFDB}" sibTransId="{8AF1E511-9BF1-4897-B2C5-F7420679FE6B}"/>
    <dgm:cxn modelId="{BC9AEA7F-B121-4C5F-B9E1-BEF44F0866AA}" type="presOf" srcId="{6DA788C3-A6E1-420A-9B26-2C9A12E68A9C}" destId="{21712CCB-BC2A-4FC2-86B1-A5DB64B23C05}" srcOrd="0" destOrd="0" presId="urn:microsoft.com/office/officeart/2005/8/layout/process1"/>
    <dgm:cxn modelId="{893091C1-7FFF-4277-B951-90186C6D0B89}" type="presOf" srcId="{0AF738E5-855C-4A4C-87B4-CB15DC2E3E7D}" destId="{E3CDA267-BB8D-4AC6-BF20-BE6038206496}" srcOrd="0" destOrd="0" presId="urn:microsoft.com/office/officeart/2005/8/layout/process1"/>
    <dgm:cxn modelId="{FC1210F2-7043-4AEA-B01A-D57F23DBD7D3}" type="presParOf" srcId="{E5E6BDAA-D696-415D-9406-3E01D987DB79}" destId="{21712CCB-BC2A-4FC2-86B1-A5DB64B23C05}" srcOrd="0" destOrd="0" presId="urn:microsoft.com/office/officeart/2005/8/layout/process1"/>
    <dgm:cxn modelId="{42DEFD4E-705E-4655-ACBF-B33E94958137}" type="presParOf" srcId="{E5E6BDAA-D696-415D-9406-3E01D987DB79}" destId="{3CAC4951-9986-475D-B0D8-F76FD4A3CB64}" srcOrd="1" destOrd="0" presId="urn:microsoft.com/office/officeart/2005/8/layout/process1"/>
    <dgm:cxn modelId="{B5E63B9F-40B5-45A6-BB86-8683CD12FC15}" type="presParOf" srcId="{3CAC4951-9986-475D-B0D8-F76FD4A3CB64}" destId="{E9092FEF-464C-4F2D-B020-6A42486CEFE3}" srcOrd="0" destOrd="0" presId="urn:microsoft.com/office/officeart/2005/8/layout/process1"/>
    <dgm:cxn modelId="{DF50BAD3-39F1-42CA-9A8A-C4FB463EE1CF}" type="presParOf" srcId="{E5E6BDAA-D696-415D-9406-3E01D987DB79}" destId="{E3CDA267-BB8D-4AC6-BF20-BE603820649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6606CD-F9AD-4459-96CD-AC2B1041D301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73AD41EF-4F83-4F5D-9D76-67EFE86E7BBF}">
      <dgm:prSet phldrT="[Текст]" custT="1"/>
      <dgm:spPr/>
      <dgm:t>
        <a:bodyPr/>
        <a:lstStyle/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нового вида сорбента</a:t>
          </a:r>
          <a:endParaRPr lang="ru-RU" sz="2500" u="none" dirty="0"/>
        </a:p>
      </dgm:t>
    </dgm:pt>
    <dgm:pt modelId="{8BC6BAEF-3A6A-49E2-B98B-6BCBF7977581}" type="parTrans" cxnId="{E031B893-B79B-4081-9E4D-67C9A3970586}">
      <dgm:prSet/>
      <dgm:spPr/>
      <dgm:t>
        <a:bodyPr/>
        <a:lstStyle/>
        <a:p>
          <a:endParaRPr lang="ru-RU" sz="2500"/>
        </a:p>
      </dgm:t>
    </dgm:pt>
    <dgm:pt modelId="{5E289025-78EB-41B9-B059-CF2773A97EFE}" type="sibTrans" cxnId="{E031B893-B79B-4081-9E4D-67C9A3970586}">
      <dgm:prSet custT="1"/>
      <dgm:spPr/>
      <dgm:t>
        <a:bodyPr/>
        <a:lstStyle/>
        <a:p>
          <a:endParaRPr lang="ru-RU" sz="2500"/>
        </a:p>
      </dgm:t>
    </dgm:pt>
    <dgm:pt modelId="{EF2DC616-BDBB-4F39-A7E8-8228EDA1007A}">
      <dgm:prSet phldrT="[Текст]" custT="1"/>
      <dgm:spPr/>
      <dgm:t>
        <a:bodyPr/>
        <a:lstStyle/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Активный уголь из отходов переработки растительного сырья</a:t>
          </a:r>
        </a:p>
      </dgm:t>
    </dgm:pt>
    <dgm:pt modelId="{4E5ACA4A-875F-48C1-8976-4F7550A3037F}" type="parTrans" cxnId="{CFF90F29-F290-487F-8423-2D4D36462A42}">
      <dgm:prSet/>
      <dgm:spPr/>
      <dgm:t>
        <a:bodyPr/>
        <a:lstStyle/>
        <a:p>
          <a:endParaRPr lang="ru-RU" sz="2500"/>
        </a:p>
      </dgm:t>
    </dgm:pt>
    <dgm:pt modelId="{B0333FEC-8546-4CFB-A53F-6E539DA312DB}" type="sibTrans" cxnId="{CFF90F29-F290-487F-8423-2D4D36462A42}">
      <dgm:prSet custT="1"/>
      <dgm:spPr/>
      <dgm:t>
        <a:bodyPr/>
        <a:lstStyle/>
        <a:p>
          <a:endParaRPr lang="ru-RU" sz="2500"/>
        </a:p>
      </dgm:t>
    </dgm:pt>
    <dgm:pt modelId="{7489BB83-5A2E-44A5-85AC-CFD3AB3EBBA8}">
      <dgm:prSet custT="1"/>
      <dgm:spPr/>
      <dgm:t>
        <a:bodyPr/>
        <a:lstStyle/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Гречневая шелуха</a:t>
          </a:r>
        </a:p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Лузга подсолнечника</a:t>
          </a:r>
        </a:p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Рисовая шелуха</a:t>
          </a:r>
        </a:p>
        <a:p>
          <a:r>
            <a:rPr lang="ru-RU" sz="2500" b="1" u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Стебли лаванды</a:t>
          </a:r>
          <a:endParaRPr lang="ru-RU" sz="2500" b="1" u="none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FE8CE0-A3A5-4E42-9858-C0F87B0FC4CC}" type="parTrans" cxnId="{15D554D7-D457-420C-BC56-EE79CEC72E2A}">
      <dgm:prSet/>
      <dgm:spPr/>
      <dgm:t>
        <a:bodyPr/>
        <a:lstStyle/>
        <a:p>
          <a:endParaRPr lang="ru-RU" sz="2500"/>
        </a:p>
      </dgm:t>
    </dgm:pt>
    <dgm:pt modelId="{FE9F80E8-47CB-4167-8516-13A587E17873}" type="sibTrans" cxnId="{15D554D7-D457-420C-BC56-EE79CEC72E2A}">
      <dgm:prSet/>
      <dgm:spPr/>
      <dgm:t>
        <a:bodyPr/>
        <a:lstStyle/>
        <a:p>
          <a:endParaRPr lang="ru-RU" sz="2500"/>
        </a:p>
      </dgm:t>
    </dgm:pt>
    <dgm:pt modelId="{C0EF2D61-B23C-466C-9C29-A50FB2C4725F}" type="pres">
      <dgm:prSet presAssocID="{F16606CD-F9AD-4459-96CD-AC2B1041D301}" presName="Name0" presStyleCnt="0">
        <dgm:presLayoutVars>
          <dgm:dir/>
          <dgm:resizeHandles val="exact"/>
        </dgm:presLayoutVars>
      </dgm:prSet>
      <dgm:spPr/>
    </dgm:pt>
    <dgm:pt modelId="{F661D003-4BF7-4BDD-AF24-E4CC95E0BC25}" type="pres">
      <dgm:prSet presAssocID="{73AD41EF-4F83-4F5D-9D76-67EFE86E7BBF}" presName="node" presStyleLbl="node1" presStyleIdx="0" presStyleCnt="3" custScaleX="121159" custScaleY="111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55A60-1354-4FCC-BDF9-530F834CF766}" type="pres">
      <dgm:prSet presAssocID="{5E289025-78EB-41B9-B059-CF2773A97EFE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FD3CD8A-8FAD-4E5F-966C-FBE9DFFEC279}" type="pres">
      <dgm:prSet presAssocID="{5E289025-78EB-41B9-B059-CF2773A97EFE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4424350C-5212-4235-B7B5-0E414E733228}" type="pres">
      <dgm:prSet presAssocID="{EF2DC616-BDBB-4F39-A7E8-8228EDA1007A}" presName="node" presStyleLbl="node1" presStyleIdx="1" presStyleCnt="3" custScaleX="145898" custScaleY="106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B422A-FB8F-4A0A-853D-4BC48115B3F9}" type="pres">
      <dgm:prSet presAssocID="{B0333FEC-8546-4CFB-A53F-6E539DA312DB}" presName="sibTrans" presStyleLbl="sibTrans2D1" presStyleIdx="1" presStyleCnt="2"/>
      <dgm:spPr/>
      <dgm:t>
        <a:bodyPr/>
        <a:lstStyle/>
        <a:p>
          <a:endParaRPr lang="ru-RU"/>
        </a:p>
      </dgm:t>
    </dgm:pt>
    <dgm:pt modelId="{5C7C8AFE-F03D-4A0F-8EBF-BA81AE48B1D3}" type="pres">
      <dgm:prSet presAssocID="{B0333FEC-8546-4CFB-A53F-6E539DA312DB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DE31686-A9EF-467C-88F9-9AACC62FAC63}" type="pres">
      <dgm:prSet presAssocID="{7489BB83-5A2E-44A5-85AC-CFD3AB3EBBA8}" presName="node" presStyleLbl="node1" presStyleIdx="2" presStyleCnt="3" custScaleX="152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F20F1E-11F5-4692-8A61-C19B5E9D9FB2}" type="presOf" srcId="{7489BB83-5A2E-44A5-85AC-CFD3AB3EBBA8}" destId="{6DE31686-A9EF-467C-88F9-9AACC62FAC63}" srcOrd="0" destOrd="0" presId="urn:microsoft.com/office/officeart/2005/8/layout/process1"/>
    <dgm:cxn modelId="{15D554D7-D457-420C-BC56-EE79CEC72E2A}" srcId="{F16606CD-F9AD-4459-96CD-AC2B1041D301}" destId="{7489BB83-5A2E-44A5-85AC-CFD3AB3EBBA8}" srcOrd="2" destOrd="0" parTransId="{FBFE8CE0-A3A5-4E42-9858-C0F87B0FC4CC}" sibTransId="{FE9F80E8-47CB-4167-8516-13A587E17873}"/>
    <dgm:cxn modelId="{E031B893-B79B-4081-9E4D-67C9A3970586}" srcId="{F16606CD-F9AD-4459-96CD-AC2B1041D301}" destId="{73AD41EF-4F83-4F5D-9D76-67EFE86E7BBF}" srcOrd="0" destOrd="0" parTransId="{8BC6BAEF-3A6A-49E2-B98B-6BCBF7977581}" sibTransId="{5E289025-78EB-41B9-B059-CF2773A97EFE}"/>
    <dgm:cxn modelId="{957CFBA6-5D10-4FAA-BE06-26B90D63DB28}" type="presOf" srcId="{73AD41EF-4F83-4F5D-9D76-67EFE86E7BBF}" destId="{F661D003-4BF7-4BDD-AF24-E4CC95E0BC25}" srcOrd="0" destOrd="0" presId="urn:microsoft.com/office/officeart/2005/8/layout/process1"/>
    <dgm:cxn modelId="{41253CC6-F553-495F-BDDB-1725A9B7156F}" type="presOf" srcId="{B0333FEC-8546-4CFB-A53F-6E539DA312DB}" destId="{5C7C8AFE-F03D-4A0F-8EBF-BA81AE48B1D3}" srcOrd="1" destOrd="0" presId="urn:microsoft.com/office/officeart/2005/8/layout/process1"/>
    <dgm:cxn modelId="{CFF90F29-F290-487F-8423-2D4D36462A42}" srcId="{F16606CD-F9AD-4459-96CD-AC2B1041D301}" destId="{EF2DC616-BDBB-4F39-A7E8-8228EDA1007A}" srcOrd="1" destOrd="0" parTransId="{4E5ACA4A-875F-48C1-8976-4F7550A3037F}" sibTransId="{B0333FEC-8546-4CFB-A53F-6E539DA312DB}"/>
    <dgm:cxn modelId="{F521E31F-C729-43BC-BFEB-1547F5186728}" type="presOf" srcId="{5E289025-78EB-41B9-B059-CF2773A97EFE}" destId="{58855A60-1354-4FCC-BDF9-530F834CF766}" srcOrd="0" destOrd="0" presId="urn:microsoft.com/office/officeart/2005/8/layout/process1"/>
    <dgm:cxn modelId="{765B0F44-BA8D-414C-90F7-63FB9E822126}" type="presOf" srcId="{F16606CD-F9AD-4459-96CD-AC2B1041D301}" destId="{C0EF2D61-B23C-466C-9C29-A50FB2C4725F}" srcOrd="0" destOrd="0" presId="urn:microsoft.com/office/officeart/2005/8/layout/process1"/>
    <dgm:cxn modelId="{F0B935C4-5C6D-4981-AD69-7BF6A4830E5D}" type="presOf" srcId="{B0333FEC-8546-4CFB-A53F-6E539DA312DB}" destId="{0B9B422A-FB8F-4A0A-853D-4BC48115B3F9}" srcOrd="0" destOrd="0" presId="urn:microsoft.com/office/officeart/2005/8/layout/process1"/>
    <dgm:cxn modelId="{95B997DC-3425-4867-A6FE-7D86A798F626}" type="presOf" srcId="{5E289025-78EB-41B9-B059-CF2773A97EFE}" destId="{FFD3CD8A-8FAD-4E5F-966C-FBE9DFFEC279}" srcOrd="1" destOrd="0" presId="urn:microsoft.com/office/officeart/2005/8/layout/process1"/>
    <dgm:cxn modelId="{C19804D9-5676-40BC-B33D-68318D02F360}" type="presOf" srcId="{EF2DC616-BDBB-4F39-A7E8-8228EDA1007A}" destId="{4424350C-5212-4235-B7B5-0E414E733228}" srcOrd="0" destOrd="0" presId="urn:microsoft.com/office/officeart/2005/8/layout/process1"/>
    <dgm:cxn modelId="{66D079AF-4F51-4133-A6D1-C6BFD999D847}" type="presParOf" srcId="{C0EF2D61-B23C-466C-9C29-A50FB2C4725F}" destId="{F661D003-4BF7-4BDD-AF24-E4CC95E0BC25}" srcOrd="0" destOrd="0" presId="urn:microsoft.com/office/officeart/2005/8/layout/process1"/>
    <dgm:cxn modelId="{7BD9B202-1C0A-4445-BA37-F49921FE1123}" type="presParOf" srcId="{C0EF2D61-B23C-466C-9C29-A50FB2C4725F}" destId="{58855A60-1354-4FCC-BDF9-530F834CF766}" srcOrd="1" destOrd="0" presId="urn:microsoft.com/office/officeart/2005/8/layout/process1"/>
    <dgm:cxn modelId="{9D6D12B1-6E05-4FAD-9DCA-A02AC3751727}" type="presParOf" srcId="{58855A60-1354-4FCC-BDF9-530F834CF766}" destId="{FFD3CD8A-8FAD-4E5F-966C-FBE9DFFEC279}" srcOrd="0" destOrd="0" presId="urn:microsoft.com/office/officeart/2005/8/layout/process1"/>
    <dgm:cxn modelId="{7A57F2D3-22F1-4E95-8286-E95A8983AC25}" type="presParOf" srcId="{C0EF2D61-B23C-466C-9C29-A50FB2C4725F}" destId="{4424350C-5212-4235-B7B5-0E414E733228}" srcOrd="2" destOrd="0" presId="urn:microsoft.com/office/officeart/2005/8/layout/process1"/>
    <dgm:cxn modelId="{F781068D-1BF7-4527-989F-59DDEB69608D}" type="presParOf" srcId="{C0EF2D61-B23C-466C-9C29-A50FB2C4725F}" destId="{0B9B422A-FB8F-4A0A-853D-4BC48115B3F9}" srcOrd="3" destOrd="0" presId="urn:microsoft.com/office/officeart/2005/8/layout/process1"/>
    <dgm:cxn modelId="{07DC1B57-9D3B-4809-9AE8-14B0BCBAB11A}" type="presParOf" srcId="{0B9B422A-FB8F-4A0A-853D-4BC48115B3F9}" destId="{5C7C8AFE-F03D-4A0F-8EBF-BA81AE48B1D3}" srcOrd="0" destOrd="0" presId="urn:microsoft.com/office/officeart/2005/8/layout/process1"/>
    <dgm:cxn modelId="{736F6D2E-448A-4FB7-A8BC-29E4DCE1DE1A}" type="presParOf" srcId="{C0EF2D61-B23C-466C-9C29-A50FB2C4725F}" destId="{6DE31686-A9EF-467C-88F9-9AACC62FAC6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12CCB-BC2A-4FC2-86B1-A5DB64B23C05}">
      <dsp:nvSpPr>
        <dsp:cNvPr id="0" name=""/>
        <dsp:cNvSpPr/>
      </dsp:nvSpPr>
      <dsp:spPr>
        <a:xfrm>
          <a:off x="2024" y="1567625"/>
          <a:ext cx="4317467" cy="2590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Низкие физико-химические показатели сорбентов </a:t>
          </a:r>
          <a:endParaRPr lang="ru-RU" sz="3600" kern="1200" dirty="0"/>
        </a:p>
      </dsp:txBody>
      <dsp:txXfrm>
        <a:off x="77897" y="1643498"/>
        <a:ext cx="4165721" cy="2438734"/>
      </dsp:txXfrm>
    </dsp:sp>
    <dsp:sp modelId="{3CAC4951-9986-475D-B0D8-F76FD4A3CB64}">
      <dsp:nvSpPr>
        <dsp:cNvPr id="0" name=""/>
        <dsp:cNvSpPr/>
      </dsp:nvSpPr>
      <dsp:spPr>
        <a:xfrm>
          <a:off x="4751239" y="2327499"/>
          <a:ext cx="915303" cy="10707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4751239" y="2541645"/>
        <a:ext cx="640712" cy="642440"/>
      </dsp:txXfrm>
    </dsp:sp>
    <dsp:sp modelId="{E3CDA267-BB8D-4AC6-BF20-BE6038206496}">
      <dsp:nvSpPr>
        <dsp:cNvPr id="0" name=""/>
        <dsp:cNvSpPr/>
      </dsp:nvSpPr>
      <dsp:spPr>
        <a:xfrm>
          <a:off x="6046479" y="1567625"/>
          <a:ext cx="4317467" cy="2590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Повышение физико-химических характеристик сорбента</a:t>
          </a:r>
          <a:endParaRPr lang="ru-RU" sz="3600" kern="1200" dirty="0"/>
        </a:p>
      </dsp:txBody>
      <dsp:txXfrm>
        <a:off x="6122352" y="1643498"/>
        <a:ext cx="4165721" cy="24387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12CCB-BC2A-4FC2-86B1-A5DB64B23C05}">
      <dsp:nvSpPr>
        <dsp:cNvPr id="0" name=""/>
        <dsp:cNvSpPr/>
      </dsp:nvSpPr>
      <dsp:spPr>
        <a:xfrm>
          <a:off x="2024" y="1540456"/>
          <a:ext cx="4317467" cy="2590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Недостаточная эффективность сорбентов и сорбционная способность к различным соединениям</a:t>
          </a:r>
          <a:endParaRPr lang="ru-RU" sz="2800" kern="1200" dirty="0"/>
        </a:p>
      </dsp:txBody>
      <dsp:txXfrm>
        <a:off x="77897" y="1616329"/>
        <a:ext cx="4165721" cy="2438734"/>
      </dsp:txXfrm>
    </dsp:sp>
    <dsp:sp modelId="{3CAC4951-9986-475D-B0D8-F76FD4A3CB64}">
      <dsp:nvSpPr>
        <dsp:cNvPr id="0" name=""/>
        <dsp:cNvSpPr/>
      </dsp:nvSpPr>
      <dsp:spPr>
        <a:xfrm>
          <a:off x="4751239" y="2300330"/>
          <a:ext cx="915303" cy="10707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751239" y="2514476"/>
        <a:ext cx="640712" cy="642440"/>
      </dsp:txXfrm>
    </dsp:sp>
    <dsp:sp modelId="{E3CDA267-BB8D-4AC6-BF20-BE6038206496}">
      <dsp:nvSpPr>
        <dsp:cNvPr id="0" name=""/>
        <dsp:cNvSpPr/>
      </dsp:nvSpPr>
      <dsp:spPr>
        <a:xfrm>
          <a:off x="6046479" y="1540456"/>
          <a:ext cx="4317467" cy="2590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ysClr val="windowText" lastClr="000000"/>
              </a:solidFill>
            </a:rPr>
            <a:t>Повышение эффективности очистки воды от органических и неорганических соединений</a:t>
          </a:r>
          <a:endParaRPr lang="ru-RU" sz="2800" kern="1200" dirty="0"/>
        </a:p>
      </dsp:txBody>
      <dsp:txXfrm>
        <a:off x="6122352" y="1616329"/>
        <a:ext cx="4165721" cy="2438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12CCB-BC2A-4FC2-86B1-A5DB64B23C05}">
      <dsp:nvSpPr>
        <dsp:cNvPr id="0" name=""/>
        <dsp:cNvSpPr/>
      </dsp:nvSpPr>
      <dsp:spPr>
        <a:xfrm>
          <a:off x="2088" y="1641337"/>
          <a:ext cx="4454758" cy="2672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Однотипность сырья (в РФ используют древесный уголь)</a:t>
          </a:r>
          <a:endParaRPr lang="ru-RU" sz="3400" kern="1200" dirty="0"/>
        </a:p>
      </dsp:txBody>
      <dsp:txXfrm>
        <a:off x="80373" y="1719622"/>
        <a:ext cx="4298188" cy="2516285"/>
      </dsp:txXfrm>
    </dsp:sp>
    <dsp:sp modelId="{3CAC4951-9986-475D-B0D8-F76FD4A3CB64}">
      <dsp:nvSpPr>
        <dsp:cNvPr id="0" name=""/>
        <dsp:cNvSpPr/>
      </dsp:nvSpPr>
      <dsp:spPr>
        <a:xfrm>
          <a:off x="4902323" y="2425374"/>
          <a:ext cx="944408" cy="11047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4902323" y="2646330"/>
        <a:ext cx="661086" cy="662868"/>
      </dsp:txXfrm>
    </dsp:sp>
    <dsp:sp modelId="{E3CDA267-BB8D-4AC6-BF20-BE6038206496}">
      <dsp:nvSpPr>
        <dsp:cNvPr id="0" name=""/>
        <dsp:cNvSpPr/>
      </dsp:nvSpPr>
      <dsp:spPr>
        <a:xfrm>
          <a:off x="6238751" y="1641337"/>
          <a:ext cx="4454758" cy="2672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ysClr val="windowText" lastClr="000000"/>
              </a:solidFill>
            </a:rPr>
            <a:t>Использование отходов переработки растительного сырья в качестве сорбентов</a:t>
          </a:r>
          <a:endParaRPr lang="ru-RU" sz="3400" kern="1200" dirty="0"/>
        </a:p>
      </dsp:txBody>
      <dsp:txXfrm>
        <a:off x="6317036" y="1719622"/>
        <a:ext cx="4298188" cy="2516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12CCB-BC2A-4FC2-86B1-A5DB64B23C05}">
      <dsp:nvSpPr>
        <dsp:cNvPr id="0" name=""/>
        <dsp:cNvSpPr/>
      </dsp:nvSpPr>
      <dsp:spPr>
        <a:xfrm>
          <a:off x="2191" y="1824956"/>
          <a:ext cx="4674036" cy="28044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ysClr val="windowText" lastClr="000000"/>
              </a:solidFill>
            </a:rPr>
            <a:t>Сложность экспорта кокосовой скорлупы</a:t>
          </a:r>
          <a:endParaRPr lang="ru-RU" sz="3800" kern="1200" dirty="0"/>
        </a:p>
      </dsp:txBody>
      <dsp:txXfrm>
        <a:off x="84330" y="1907095"/>
        <a:ext cx="4509758" cy="2640144"/>
      </dsp:txXfrm>
    </dsp:sp>
    <dsp:sp modelId="{3CAC4951-9986-475D-B0D8-F76FD4A3CB64}">
      <dsp:nvSpPr>
        <dsp:cNvPr id="0" name=""/>
        <dsp:cNvSpPr/>
      </dsp:nvSpPr>
      <dsp:spPr>
        <a:xfrm>
          <a:off x="5143632" y="2647586"/>
          <a:ext cx="990895" cy="11591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5143632" y="2879418"/>
        <a:ext cx="693627" cy="695497"/>
      </dsp:txXfrm>
    </dsp:sp>
    <dsp:sp modelId="{E3CDA267-BB8D-4AC6-BF20-BE6038206496}">
      <dsp:nvSpPr>
        <dsp:cNvPr id="0" name=""/>
        <dsp:cNvSpPr/>
      </dsp:nvSpPr>
      <dsp:spPr>
        <a:xfrm>
          <a:off x="6545843" y="1824956"/>
          <a:ext cx="4674036" cy="28044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ysClr val="windowText" lastClr="000000"/>
              </a:solidFill>
            </a:rPr>
            <a:t>Необходимо </a:t>
          </a:r>
          <a:r>
            <a:rPr lang="ru-RU" sz="3800" kern="1200" dirty="0" err="1" smtClean="0">
              <a:solidFill>
                <a:sysClr val="windowText" lastClr="000000"/>
              </a:solidFill>
            </a:rPr>
            <a:t>импортозамещение</a:t>
          </a:r>
          <a:r>
            <a:rPr lang="ru-RU" sz="3800" kern="1200" dirty="0" smtClean="0">
              <a:solidFill>
                <a:sysClr val="windowText" lastClr="000000"/>
              </a:solidFill>
            </a:rPr>
            <a:t> кокосовой скорлупы</a:t>
          </a:r>
          <a:endParaRPr lang="ru-RU" sz="3800" kern="1200" dirty="0"/>
        </a:p>
      </dsp:txBody>
      <dsp:txXfrm>
        <a:off x="6627982" y="1907095"/>
        <a:ext cx="4509758" cy="26401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1D003-4BF7-4BDD-AF24-E4CC95E0BC25}">
      <dsp:nvSpPr>
        <dsp:cNvPr id="0" name=""/>
        <dsp:cNvSpPr/>
      </dsp:nvSpPr>
      <dsp:spPr>
        <a:xfrm>
          <a:off x="14164" y="3106736"/>
          <a:ext cx="4057260" cy="22438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нового вида сорбента</a:t>
          </a:r>
          <a:endParaRPr lang="ru-RU" sz="2500" u="none" kern="1200" dirty="0"/>
        </a:p>
      </dsp:txBody>
      <dsp:txXfrm>
        <a:off x="79883" y="3172455"/>
        <a:ext cx="3925822" cy="2112384"/>
      </dsp:txXfrm>
    </dsp:sp>
    <dsp:sp modelId="{58855A60-1354-4FCC-BDF9-530F834CF766}">
      <dsp:nvSpPr>
        <dsp:cNvPr id="0" name=""/>
        <dsp:cNvSpPr/>
      </dsp:nvSpPr>
      <dsp:spPr>
        <a:xfrm>
          <a:off x="4406296" y="3813408"/>
          <a:ext cx="709926" cy="830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4406296" y="3979504"/>
        <a:ext cx="496948" cy="498287"/>
      </dsp:txXfrm>
    </dsp:sp>
    <dsp:sp modelId="{4424350C-5212-4235-B7B5-0E414E733228}">
      <dsp:nvSpPr>
        <dsp:cNvPr id="0" name=""/>
        <dsp:cNvSpPr/>
      </dsp:nvSpPr>
      <dsp:spPr>
        <a:xfrm>
          <a:off x="5410908" y="3154451"/>
          <a:ext cx="4885697" cy="2148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Активный уголь из отходов переработки растительного сырья</a:t>
          </a:r>
        </a:p>
      </dsp:txBody>
      <dsp:txXfrm>
        <a:off x="5473832" y="3217375"/>
        <a:ext cx="4759849" cy="2022544"/>
      </dsp:txXfrm>
    </dsp:sp>
    <dsp:sp modelId="{0B9B422A-FB8F-4A0A-853D-4BC48115B3F9}">
      <dsp:nvSpPr>
        <dsp:cNvPr id="0" name=""/>
        <dsp:cNvSpPr/>
      </dsp:nvSpPr>
      <dsp:spPr>
        <a:xfrm>
          <a:off x="10631477" y="3813408"/>
          <a:ext cx="709926" cy="830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10631477" y="3979504"/>
        <a:ext cx="496948" cy="498287"/>
      </dsp:txXfrm>
    </dsp:sp>
    <dsp:sp modelId="{6DE31686-A9EF-467C-88F9-9AACC62FAC63}">
      <dsp:nvSpPr>
        <dsp:cNvPr id="0" name=""/>
        <dsp:cNvSpPr/>
      </dsp:nvSpPr>
      <dsp:spPr>
        <a:xfrm>
          <a:off x="11636089" y="3223053"/>
          <a:ext cx="5113744" cy="2011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Гречневая шелуха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Лузга подсолнечника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Рисовая шелуха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none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Стебли лаванды</a:t>
          </a:r>
          <a:endParaRPr lang="ru-RU" sz="2500" b="1" u="none" kern="1200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694995" y="3281959"/>
        <a:ext cx="4995932" cy="1893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3E0FC-F6C3-47D1-BCB1-22795BDFA80A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1F300-F8AA-48D7-81B7-6C04A5621A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5292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174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242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2745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2038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7003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18819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64540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89119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6071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191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90804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8198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41653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20625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40945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43545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4ED43-7658-478C-9777-285831A9800A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690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C7347-8354-4C5E-B92B-E21F095CB2E6}" type="datetime1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12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600200" y="1943100"/>
            <a:ext cx="15642280" cy="3949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7665"/>
              </a:lnSpc>
            </a:pPr>
            <a:r>
              <a:rPr lang="ru-RU" sz="7200" b="1" spc="10" dirty="0">
                <a:solidFill>
                  <a:srgbClr val="0070C0"/>
                </a:solidFill>
                <a:latin typeface="Tahoma"/>
                <a:cs typeface="Tahoma"/>
              </a:rPr>
              <a:t>Сорбенты </a:t>
            </a:r>
            <a:r>
              <a:rPr lang="ru-RU" sz="7200" b="1" spc="10" dirty="0" smtClean="0">
                <a:solidFill>
                  <a:srgbClr val="0070C0"/>
                </a:solidFill>
                <a:latin typeface="Tahoma"/>
                <a:cs typeface="Tahoma"/>
              </a:rPr>
              <a:t>из отходов переработки растительного сырья с </a:t>
            </a:r>
            <a:r>
              <a:rPr lang="ru-RU" sz="7200" b="1" spc="10" dirty="0">
                <a:solidFill>
                  <a:srgbClr val="0070C0"/>
                </a:solidFill>
                <a:latin typeface="Tahoma"/>
                <a:cs typeface="Tahoma"/>
              </a:rPr>
              <a:t>магнитными </a:t>
            </a:r>
            <a:r>
              <a:rPr lang="ru-RU" sz="7200" b="1" spc="10" dirty="0" smtClean="0">
                <a:solidFill>
                  <a:srgbClr val="0070C0"/>
                </a:solidFill>
                <a:latin typeface="Tahoma"/>
                <a:cs typeface="Tahoma"/>
              </a:rPr>
              <a:t>свойствами для </a:t>
            </a:r>
            <a:r>
              <a:rPr lang="ru-RU" sz="7200" b="1" spc="10" dirty="0">
                <a:solidFill>
                  <a:srgbClr val="0070C0"/>
                </a:solidFill>
                <a:latin typeface="Tahoma"/>
                <a:cs typeface="Tahoma"/>
              </a:rPr>
              <a:t>очистки воды </a:t>
            </a:r>
            <a:endParaRPr sz="72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2192000" y="9563100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32086"/>
          <a:stretch/>
        </p:blipFill>
        <p:spPr>
          <a:xfrm>
            <a:off x="276224" y="4457700"/>
            <a:ext cx="4838700" cy="246697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800100"/>
            <a:ext cx="5415485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254" dirty="0">
                <a:solidFill>
                  <a:srgbClr val="0070C0"/>
                </a:solidFill>
                <a:latin typeface="Tahoma"/>
                <a:cs typeface="Tahoma"/>
              </a:rPr>
              <a:t>Проблема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72773176"/>
              </p:ext>
            </p:extLst>
          </p:nvPr>
        </p:nvGraphicFramePr>
        <p:xfrm>
          <a:off x="4261588" y="1690461"/>
          <a:ext cx="10365972" cy="5725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905152348"/>
              </p:ext>
            </p:extLst>
          </p:nvPr>
        </p:nvGraphicFramePr>
        <p:xfrm>
          <a:off x="4286988" y="5221389"/>
          <a:ext cx="10365972" cy="5671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Уголь кокосовый. Активированный. 0,5 кг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4000" r="4067" b="1600"/>
          <a:stretch/>
        </p:blipFill>
        <p:spPr bwMode="auto">
          <a:xfrm>
            <a:off x="14782800" y="3848100"/>
            <a:ext cx="3505200" cy="36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800100"/>
            <a:ext cx="5415485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254" dirty="0">
                <a:solidFill>
                  <a:srgbClr val="0070C0"/>
                </a:solidFill>
                <a:latin typeface="Tahoma"/>
                <a:cs typeface="Tahoma"/>
              </a:rPr>
              <a:t>Проблема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60251531"/>
              </p:ext>
            </p:extLst>
          </p:nvPr>
        </p:nvGraphicFramePr>
        <p:xfrm>
          <a:off x="4326137" y="1112481"/>
          <a:ext cx="10695599" cy="5955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379603525"/>
              </p:ext>
            </p:extLst>
          </p:nvPr>
        </p:nvGraphicFramePr>
        <p:xfrm>
          <a:off x="4326137" y="4601496"/>
          <a:ext cx="11222072" cy="6454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53007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600" y="723900"/>
            <a:ext cx="10109200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5" dirty="0">
                <a:solidFill>
                  <a:srgbClr val="0070C0"/>
                </a:solidFill>
                <a:latin typeface="Tahoma"/>
                <a:cs typeface="Tahoma"/>
              </a:rPr>
              <a:t>Решение проблемы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54964529"/>
              </p:ext>
            </p:extLst>
          </p:nvPr>
        </p:nvGraphicFramePr>
        <p:xfrm>
          <a:off x="990600" y="221672"/>
          <a:ext cx="16763999" cy="845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2"/>
          <a:stretch/>
        </p:blipFill>
        <p:spPr bwMode="auto">
          <a:xfrm>
            <a:off x="9906000" y="6019514"/>
            <a:ext cx="3872881" cy="265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3"/>
          <a:stretch>
            <a:fillRect/>
          </a:stretch>
        </p:blipFill>
        <p:spPr bwMode="auto">
          <a:xfrm>
            <a:off x="3313785" y="5998295"/>
            <a:ext cx="4038600" cy="268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8200" y="876300"/>
            <a:ext cx="9600565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765"/>
              </a:lnSpc>
            </a:pPr>
            <a:r>
              <a:rPr lang="ru-RU" sz="6600" b="1" spc="330" dirty="0">
                <a:solidFill>
                  <a:srgbClr val="0070C0"/>
                </a:solidFill>
                <a:latin typeface="Tahoma"/>
                <a:cs typeface="Tahoma"/>
              </a:rPr>
              <a:t>Технология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0" t="4074"/>
          <a:stretch/>
        </p:blipFill>
        <p:spPr>
          <a:xfrm rot="5400000">
            <a:off x="8417916" y="5859846"/>
            <a:ext cx="2036907" cy="230452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" t="22327" r="5509" b="17376"/>
          <a:stretch/>
        </p:blipFill>
        <p:spPr>
          <a:xfrm>
            <a:off x="10919382" y="5993655"/>
            <a:ext cx="2219458" cy="2036907"/>
          </a:xfrm>
          <a:prstGeom prst="rect">
            <a:avLst/>
          </a:prstGeom>
        </p:spPr>
      </p:pic>
      <p:pic>
        <p:nvPicPr>
          <p:cNvPr id="43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6950"/>
          <a:stretch>
            <a:fillRect/>
          </a:stretch>
        </p:blipFill>
        <p:spPr bwMode="auto">
          <a:xfrm>
            <a:off x="13429183" y="5920908"/>
            <a:ext cx="2228442" cy="203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2" b="8002"/>
          <a:stretch>
            <a:fillRect/>
          </a:stretch>
        </p:blipFill>
        <p:spPr bwMode="auto">
          <a:xfrm>
            <a:off x="15927368" y="5899509"/>
            <a:ext cx="2135375" cy="205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Утилизация рисовой шелухи- перспектива на будуще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106" y="3721733"/>
            <a:ext cx="2292981" cy="200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6" descr="Шелуха подсолнечник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130" y="3721732"/>
            <a:ext cx="2245071" cy="200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Рисунок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" t="29823" r="25110" b="22318"/>
          <a:stretch/>
        </p:blipFill>
        <p:spPr bwMode="auto">
          <a:xfrm>
            <a:off x="13411200" y="3721731"/>
            <a:ext cx="2264409" cy="200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2" r="15001"/>
          <a:stretch>
            <a:fillRect/>
          </a:stretch>
        </p:blipFill>
        <p:spPr bwMode="auto">
          <a:xfrm>
            <a:off x="15927368" y="3744053"/>
            <a:ext cx="2126645" cy="198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698201" y="2612107"/>
            <a:ext cx="7229881" cy="7033409"/>
            <a:chOff x="627888" y="538569"/>
            <a:chExt cx="5075829" cy="37044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Прямоугольник 18"/>
            <p:cNvSpPr/>
            <p:nvPr/>
          </p:nvSpPr>
          <p:spPr>
            <a:xfrm>
              <a:off x="1749670" y="1132118"/>
              <a:ext cx="2826897" cy="459290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Сжигание растительного сырья в муфельной печи </a:t>
              </a:r>
              <a:r>
                <a:rPr lang="ru-RU" dirty="0" smtClean="0">
                  <a:solidFill>
                    <a:schemeClr val="tx1"/>
                  </a:solidFill>
                </a:rPr>
                <a:t>при </a:t>
              </a:r>
              <a:r>
                <a:rPr lang="ru-RU" dirty="0">
                  <a:solidFill>
                    <a:schemeClr val="tx1"/>
                  </a:solidFill>
                </a:rPr>
                <a:t>600 °C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749670" y="1789884"/>
              <a:ext cx="2826897" cy="459290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Измельчение на планетарной </a:t>
              </a:r>
              <a:r>
                <a:rPr lang="ru-RU" dirty="0" smtClean="0">
                  <a:solidFill>
                    <a:schemeClr val="tx1"/>
                  </a:solidFill>
                </a:rPr>
                <a:t>мельнице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749671" y="2447650"/>
              <a:ext cx="2826896" cy="459290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Добавление </a:t>
              </a:r>
              <a:r>
                <a:rPr lang="ru-RU" dirty="0" err="1">
                  <a:solidFill>
                    <a:schemeClr val="tx1"/>
                  </a:solidFill>
                </a:rPr>
                <a:t>бидистиллированной</a:t>
              </a:r>
              <a:r>
                <a:rPr lang="ru-RU" dirty="0">
                  <a:solidFill>
                    <a:schemeClr val="tx1"/>
                  </a:solidFill>
                </a:rPr>
                <a:t> воды, озвучивание ультразвуков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749670" y="3105415"/>
              <a:ext cx="2826897" cy="226386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Перемешивание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749670" y="3574721"/>
              <a:ext cx="2826897" cy="317432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Добавление гидроксида аммония до рН 11 и перемешивание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749670" y="4087330"/>
              <a:ext cx="2826897" cy="15566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Промывка и консервация</a:t>
              </a: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>
              <a:off x="3514666" y="1591409"/>
              <a:ext cx="0" cy="198475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3526974" y="2249174"/>
              <a:ext cx="0" cy="211914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3514666" y="2906940"/>
              <a:ext cx="0" cy="198475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3514666" y="3348335"/>
              <a:ext cx="0" cy="226386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>
              <a:off x="3514666" y="3892153"/>
              <a:ext cx="0" cy="195175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>
            <a:xfrm>
              <a:off x="657223" y="2681728"/>
              <a:ext cx="1068266" cy="13150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flipH="1">
              <a:off x="4576567" y="2694878"/>
              <a:ext cx="963168" cy="0"/>
            </a:xfrm>
            <a:prstGeom prst="straightConnector1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4648641" y="2363969"/>
              <a:ext cx="1055076" cy="25795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+</a:t>
              </a:r>
              <a:r>
                <a:rPr lang="en-US" dirty="0"/>
                <a:t>FeSO</a:t>
              </a:r>
              <a:r>
                <a:rPr lang="en-US" baseline="-25000" dirty="0"/>
                <a:t>4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·7H</a:t>
              </a:r>
              <a:r>
                <a:rPr 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ru-RU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627888" y="2410112"/>
              <a:ext cx="1086949" cy="212053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+</a:t>
              </a:r>
              <a:r>
                <a:rPr lang="en-US" dirty="0"/>
                <a:t>FeCl</a:t>
              </a:r>
              <a:r>
                <a:rPr lang="en-US" baseline="-25000" dirty="0"/>
                <a:t>3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·6H</a:t>
              </a:r>
              <a:r>
                <a:rPr 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ru-RU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749668" y="538569"/>
              <a:ext cx="2826898" cy="410653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СХЕМА СИНТЕЗА СОРБЕНТА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600" y="723900"/>
            <a:ext cx="10109200" cy="8985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000" b="1" spc="5" dirty="0">
                <a:solidFill>
                  <a:srgbClr val="0070C0"/>
                </a:solidFill>
                <a:latin typeface="Tahoma"/>
                <a:cs typeface="Tahoma"/>
              </a:rPr>
              <a:t>Решение проблемы</a:t>
            </a:r>
            <a:endParaRPr sz="60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40162" y="1333500"/>
            <a:ext cx="10178913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r>
              <a:rPr lang="ru-RU" sz="2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особенности продукта </a:t>
            </a:r>
            <a:endParaRPr lang="ru-RU" sz="2400" b="1" u="sng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457200" algn="l"/>
              </a:tabLst>
              <a:defRPr/>
            </a:pP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и низкая стоимость сорбента;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457200" algn="l"/>
              </a:tabLst>
              <a:defRPr/>
            </a:pP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Лучшие </a:t>
            </a:r>
            <a:r>
              <a:rPr lang="ru-RU" alt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физико-химические 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характеристики;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457200" algn="l"/>
              </a:tabLst>
              <a:defRPr/>
            </a:pP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Легкое </a:t>
            </a:r>
            <a:r>
              <a:rPr lang="ru-RU" alt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 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alt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водной 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матрицы;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457200" algn="l"/>
              </a:tabLst>
              <a:defRPr/>
            </a:pP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Возможность </a:t>
            </a:r>
            <a:r>
              <a:rPr lang="ru-RU" alt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многократного 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использования;</a:t>
            </a: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457200" algn="l"/>
              </a:tabLst>
              <a:defRPr/>
            </a:pP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Маркетинговая привлекательность – </a:t>
            </a:r>
          </a:p>
          <a:p>
            <a:pPr>
              <a:tabLst>
                <a:tab pos="457200" algn="l"/>
              </a:tabLst>
              <a:defRPr/>
            </a:pP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 и </a:t>
            </a:r>
            <a:r>
              <a:rPr lang="ru-RU" altLang="ru-RU" sz="24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экологичсноть</a:t>
            </a:r>
            <a:r>
              <a:rPr lang="ru-RU" alt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/>
            <a:endParaRPr lang="ru-RU" sz="2400" b="1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lang="ru-RU" sz="2400" b="1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создания прототипа 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месяц</a:t>
            </a:r>
            <a:endParaRPr lang="ru-RU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z="1600" smtClean="0"/>
              <a:pPr/>
              <a:t>6</a:t>
            </a:fld>
            <a:endParaRPr lang="ru-RU" sz="1600"/>
          </a:p>
        </p:txBody>
      </p:sp>
      <p:sp>
        <p:nvSpPr>
          <p:cNvPr id="1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2" name="Прямоугольник 1"/>
          <p:cNvSpPr/>
          <p:nvPr/>
        </p:nvSpPr>
        <p:spPr>
          <a:xfrm>
            <a:off x="3390294" y="1783004"/>
            <a:ext cx="4112023" cy="45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485900" algn="l"/>
              </a:tabLst>
            </a:pPr>
            <a:r>
              <a:rPr lang="ru-RU" sz="2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сорбента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657517"/>
              </p:ext>
            </p:extLst>
          </p:nvPr>
        </p:nvGraphicFramePr>
        <p:xfrm>
          <a:off x="1438123" y="2324658"/>
          <a:ext cx="8536281" cy="43697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5823">
                  <a:extLst>
                    <a:ext uri="{9D8B030D-6E8A-4147-A177-3AD203B41FA5}">
                      <a16:colId xmlns:a16="http://schemas.microsoft.com/office/drawing/2014/main" val="1847654734"/>
                    </a:ext>
                  </a:extLst>
                </a:gridCol>
                <a:gridCol w="4270458">
                  <a:extLst>
                    <a:ext uri="{9D8B030D-6E8A-4147-A177-3AD203B41FA5}">
                      <a16:colId xmlns:a16="http://schemas.microsoft.com/office/drawing/2014/main" val="2096587058"/>
                    </a:ext>
                  </a:extLst>
                </a:gridCol>
              </a:tblGrid>
              <a:tr h="285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314789"/>
                  </a:ext>
                </a:extLst>
              </a:tr>
              <a:tr h="6075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Сорбент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Активный уголь из отходов переработки растительного сырья: гречневой шелухи, лузги подсолнечника, рисовой шелухи и стеблей лаванды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259294"/>
                  </a:ext>
                </a:extLst>
              </a:tr>
              <a:tr h="285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частиц сорбента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0,5-0,25 мкм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29952"/>
                  </a:ext>
                </a:extLst>
              </a:tr>
              <a:tr h="285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активной поверхности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283227"/>
                  </a:ext>
                </a:extLst>
              </a:tr>
              <a:tr h="496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Сорбционная способность по отношению к органическим соединениям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95%;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765176"/>
                  </a:ext>
                </a:extLst>
              </a:tr>
              <a:tr h="570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десорбции (регенерации)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685428"/>
                  </a:ext>
                </a:extLst>
              </a:tr>
              <a:tr h="570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Намагниченность насыщения сорбента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emu/g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754665"/>
                  </a:ext>
                </a:extLst>
              </a:tr>
              <a:tr h="285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 сорбции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минут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3" marR="641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96206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38123" y="7095664"/>
            <a:ext cx="77052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2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продукта </a:t>
            </a:r>
            <a:endParaRPr lang="ru-RU" sz="2400" b="1" u="sng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endParaRPr lang="ru-RU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полностью готов. Имеется наличие отчётов анализов: </a:t>
            </a:r>
            <a:endParaRPr lang="ru-RU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азовой хроматографии-масс-спектрометрии;</a:t>
            </a:r>
          </a:p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размера частиц;</a:t>
            </a:r>
          </a:p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площади </a:t>
            </a:r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удельной поверхности методом БЭТ</a:t>
            </a:r>
          </a:p>
        </p:txBody>
      </p:sp>
    </p:spTree>
    <p:extLst>
      <p:ext uri="{BB962C8B-B14F-4D97-AF65-F5344CB8AC3E}">
        <p14:creationId xmlns:p14="http://schemas.microsoft.com/office/powerpoint/2010/main" val="40840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8200" y="952500"/>
            <a:ext cx="8496935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200"/>
              </a:lnSpc>
            </a:pPr>
            <a:r>
              <a:rPr lang="ru-RU" sz="6600" b="1" spc="200" dirty="0">
                <a:solidFill>
                  <a:srgbClr val="0070C0"/>
                </a:solidFill>
                <a:latin typeface="Tahoma"/>
                <a:cs typeface="Tahoma"/>
              </a:rPr>
              <a:t>Потребители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Структура потребления активированного угля по отраслям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"/>
          <a:stretch/>
        </p:blipFill>
        <p:spPr bwMode="auto">
          <a:xfrm>
            <a:off x="5086667" y="4959717"/>
            <a:ext cx="9296400" cy="515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255836"/>
            <a:ext cx="13135213" cy="24628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800100"/>
            <a:ext cx="11277600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254" dirty="0" smtClean="0">
                <a:solidFill>
                  <a:srgbClr val="0070C0"/>
                </a:solidFill>
                <a:latin typeface="Tahoma"/>
                <a:cs typeface="Tahoma"/>
              </a:rPr>
              <a:t>Анализ потребителей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57400" y="3367951"/>
            <a:ext cx="11334989" cy="66120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242" y="3872052"/>
            <a:ext cx="9606645" cy="5603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681" y="3895795"/>
            <a:ext cx="9525238" cy="555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23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723900"/>
            <a:ext cx="15672534" cy="976365"/>
          </a:xfrm>
          <a:prstGeom prst="rect">
            <a:avLst/>
          </a:prstGeom>
        </p:spPr>
        <p:txBody>
          <a:bodyPr vert="horz" wrap="square" lIns="0" tIns="141422" rIns="0" bIns="0" rtlCol="0">
            <a:spAutoFit/>
          </a:bodyPr>
          <a:lstStyle/>
          <a:p>
            <a:pPr marL="801370">
              <a:lnSpc>
                <a:spcPts val="6490"/>
              </a:lnSpc>
            </a:pPr>
            <a:r>
              <a:rPr lang="ru-RU" spc="265" dirty="0">
                <a:solidFill>
                  <a:srgbClr val="0070C0"/>
                </a:solidFill>
                <a:latin typeface="Tahoma"/>
                <a:cs typeface="Tahoma"/>
              </a:rPr>
              <a:t>Конкуренты</a:t>
            </a:r>
            <a:endParaRPr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28320" cy="10287000"/>
          </a:xfrm>
          <a:custGeom>
            <a:avLst/>
            <a:gdLst/>
            <a:ahLst/>
            <a:cxnLst/>
            <a:rect l="l" t="t" r="r" b="b"/>
            <a:pathLst>
              <a:path w="528320" h="10287000">
                <a:moveTo>
                  <a:pt x="0" y="10287000"/>
                </a:moveTo>
                <a:lnTo>
                  <a:pt x="0" y="0"/>
                </a:lnTo>
                <a:lnTo>
                  <a:pt x="527886" y="0"/>
                </a:lnTo>
                <a:lnTo>
                  <a:pt x="527886" y="10287000"/>
                </a:lnTo>
                <a:lnTo>
                  <a:pt x="0" y="10287000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600200" y="1943100"/>
            <a:ext cx="11049000" cy="373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активированного угля в России (2001-2022 гг.)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«Сорбент» (Пермь)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Карбоника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-Ф» (Красноярск)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ЗАО «Экспериментальный химический завод» (Великий Новгород)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Техносорб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(Пермь)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«Пермский завод сорбентов «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УралХимСорб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(Пермь)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«Тюменский 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пиролизный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завод» (Тюменская обл.)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Карбонфильтр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(Санкт-Петербург)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«Сорбенты Кузбасса» (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г.Кемерово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«МИУ-</a:t>
            </a:r>
            <a:r>
              <a:rPr lang="ru-RU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Сорб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(Москва) </a:t>
            </a:r>
            <a:b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321801"/>
              </p:ext>
            </p:extLst>
          </p:nvPr>
        </p:nvGraphicFramePr>
        <p:xfrm>
          <a:off x="9352137" y="4991100"/>
          <a:ext cx="7158597" cy="490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pc="265" dirty="0">
                <a:solidFill>
                  <a:srgbClr val="0070C0"/>
                </a:solidFill>
                <a:latin typeface="Tahoma"/>
                <a:cs typeface="Tahoma"/>
              </a:rPr>
              <a:t>Рынок активированного угля в РФ </a:t>
            </a:r>
            <a:br>
              <a:rPr lang="ru-RU" spc="265" dirty="0">
                <a:solidFill>
                  <a:srgbClr val="0070C0"/>
                </a:solidFill>
                <a:latin typeface="Tahoma"/>
                <a:cs typeface="Tahoma"/>
              </a:rPr>
            </a:br>
            <a:endParaRPr lang="ru-RU" spc="265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567206"/>
            <a:ext cx="10363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1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399" y="800100"/>
            <a:ext cx="7883187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254" dirty="0" smtClean="0">
                <a:solidFill>
                  <a:srgbClr val="0070C0"/>
                </a:solidFill>
                <a:latin typeface="Tahoma"/>
                <a:cs typeface="Tahoma"/>
              </a:rPr>
              <a:t>Бизнес-модель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7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0" t="21329" r="19218" b="8447"/>
          <a:stretch>
            <a:fillRect/>
          </a:stretch>
        </p:blipFill>
        <p:spPr bwMode="auto">
          <a:xfrm>
            <a:off x="2895600" y="1992900"/>
            <a:ext cx="12877800" cy="82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153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47800" y="647700"/>
            <a:ext cx="16535400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10" dirty="0">
                <a:solidFill>
                  <a:srgbClr val="0070C0"/>
                </a:solidFill>
                <a:latin typeface="Tahoma"/>
                <a:cs typeface="Tahoma"/>
              </a:rPr>
              <a:t>Технико-экономические показатели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452709"/>
            <a:ext cx="14748560" cy="426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6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447800" y="647700"/>
            <a:ext cx="9601200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6600" b="1" spc="10" dirty="0">
                <a:solidFill>
                  <a:srgbClr val="0070C0"/>
                </a:solidFill>
                <a:latin typeface="Tahoma"/>
                <a:cs typeface="Tahoma"/>
              </a:rPr>
              <a:t>Уровень готовности</a:t>
            </a:r>
            <a:endParaRPr sz="66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914400" y="2629181"/>
            <a:ext cx="7705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</a:t>
            </a:r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полностью </a:t>
            </a:r>
            <a:r>
              <a:rPr lang="ru-RU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 к выходу на рынок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90800" y="3291044"/>
            <a:ext cx="4037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Предлагаемые продукты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8624" y="3911998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MVP 1 - </a:t>
            </a: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Активный уголь из природного сырья;</a:t>
            </a:r>
          </a:p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3333CC">
                  <a:lumMod val="75000"/>
                </a:srgbClr>
              </a:solidFill>
              <a:latin typeface="Arial" charset="0"/>
              <a:ea typeface="Microsoft YaHei" charset="-122"/>
            </a:endParaRPr>
          </a:p>
          <a:p>
            <a:pPr marL="285750" indent="-285750" algn="ctr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MVP 2 - </a:t>
            </a: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Магнитный активный уголь</a:t>
            </a:r>
            <a:r>
              <a:rPr lang="en-US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 </a:t>
            </a: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из природного сырья</a:t>
            </a:r>
            <a:r>
              <a:rPr lang="ru-RU" sz="2400" dirty="0" smtClean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;</a:t>
            </a:r>
            <a:endParaRPr lang="ru-RU" sz="2400" dirty="0">
              <a:solidFill>
                <a:srgbClr val="3333CC">
                  <a:lumMod val="75000"/>
                </a:srgbClr>
              </a:solidFill>
              <a:latin typeface="Arial" charset="0"/>
              <a:ea typeface="Microsoft YaHei" charset="-122"/>
            </a:endParaRPr>
          </a:p>
        </p:txBody>
      </p:sp>
      <p:pic>
        <p:nvPicPr>
          <p:cNvPr id="2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501" y="6761196"/>
            <a:ext cx="11214894" cy="377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34600" y="1559197"/>
            <a:ext cx="77438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Преимущества нашей технологии </a:t>
            </a:r>
            <a:endParaRPr lang="ru-RU" sz="2400" b="1" dirty="0" smtClean="0">
              <a:solidFill>
                <a:srgbClr val="3333CC">
                  <a:lumMod val="75000"/>
                </a:srgbClr>
              </a:solidFill>
              <a:latin typeface="Arial" charset="0"/>
              <a:ea typeface="Microsoft YaHei" charset="-12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Производство АУ по не имеющей аналогов в мире технологии, которая предусматривает получение сорбентов из отходов с/х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Технология обеспечивает получение смеси в виде гранул от 3,0 мм до 5,0 мм высокого качества, с повышенной механической плотностью и порошка до 1мм.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Россия </a:t>
            </a:r>
            <a:r>
              <a:rPr lang="ru-RU" sz="2400" dirty="0">
                <a:solidFill>
                  <a:srgbClr val="3333CC">
                    <a:lumMod val="75000"/>
                  </a:srgbClr>
                </a:solidFill>
                <a:latin typeface="Arial" charset="0"/>
                <a:ea typeface="Microsoft YaHei" charset="-122"/>
              </a:rPr>
              <a:t>обладает большим количеством с/х отходов. Поэтому производство АУ обеспечивается почти неисчерпаемой сырьевой базой. </a:t>
            </a:r>
          </a:p>
        </p:txBody>
      </p:sp>
    </p:spTree>
    <p:extLst>
      <p:ext uri="{BB962C8B-B14F-4D97-AF65-F5344CB8AC3E}">
        <p14:creationId xmlns:p14="http://schemas.microsoft.com/office/powerpoint/2010/main" val="3824734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5105400"/>
          </a:xfrm>
          <a:custGeom>
            <a:avLst/>
            <a:gdLst/>
            <a:ahLst/>
            <a:cxnLst/>
            <a:rect l="l" t="t" r="r" b="b"/>
            <a:pathLst>
              <a:path w="18288000" h="5105400">
                <a:moveTo>
                  <a:pt x="0" y="0"/>
                </a:moveTo>
                <a:lnTo>
                  <a:pt x="18287998" y="0"/>
                </a:lnTo>
                <a:lnTo>
                  <a:pt x="18287998" y="5105399"/>
                </a:lnTo>
                <a:lnTo>
                  <a:pt x="0" y="51053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105405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5181593"/>
                </a:moveTo>
                <a:lnTo>
                  <a:pt x="0" y="0"/>
                </a:lnTo>
                <a:lnTo>
                  <a:pt x="18288000" y="0"/>
                </a:lnTo>
                <a:lnTo>
                  <a:pt x="18288000" y="5181593"/>
                </a:lnTo>
                <a:lnTo>
                  <a:pt x="0" y="5181593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58899" y="5"/>
            <a:ext cx="1229100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24200" y="5981700"/>
            <a:ext cx="6490335" cy="196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spc="325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Сыпко Ксения</a:t>
            </a:r>
          </a:p>
          <a:p>
            <a:pPr marL="12700">
              <a:lnSpc>
                <a:spcPct val="100000"/>
              </a:lnSpc>
            </a:pPr>
            <a:endParaRPr lang="ru-RU" sz="3600" b="1" spc="325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sz="2800" spc="475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+7-905-44-666-50</a:t>
            </a:r>
          </a:p>
          <a:p>
            <a:pPr marL="12700">
              <a:lnSpc>
                <a:spcPct val="100000"/>
              </a:lnSpc>
            </a:pPr>
            <a:r>
              <a:rPr lang="en-US" sz="2800" spc="475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E-mail: kssypko@mail.ru</a:t>
            </a:r>
            <a:endParaRPr sz="23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800744"/>
            <a:ext cx="2312670" cy="685165"/>
          </a:xfrm>
          <a:custGeom>
            <a:avLst/>
            <a:gdLst/>
            <a:ahLst/>
            <a:cxnLst/>
            <a:rect l="l" t="t" r="r" b="b"/>
            <a:pathLst>
              <a:path w="2312670" h="685164">
                <a:moveTo>
                  <a:pt x="1969820" y="684745"/>
                </a:moveTo>
                <a:lnTo>
                  <a:pt x="1920348" y="681251"/>
                </a:lnTo>
                <a:lnTo>
                  <a:pt x="1873032" y="671084"/>
                </a:lnTo>
                <a:lnTo>
                  <a:pt x="1828370" y="654716"/>
                </a:lnTo>
                <a:lnTo>
                  <a:pt x="1786857" y="632619"/>
                </a:lnTo>
                <a:lnTo>
                  <a:pt x="1748993" y="605266"/>
                </a:lnTo>
                <a:lnTo>
                  <a:pt x="1715274" y="573127"/>
                </a:lnTo>
                <a:lnTo>
                  <a:pt x="1686199" y="536676"/>
                </a:lnTo>
                <a:lnTo>
                  <a:pt x="1662263" y="496385"/>
                </a:lnTo>
                <a:lnTo>
                  <a:pt x="1643966" y="452725"/>
                </a:lnTo>
                <a:lnTo>
                  <a:pt x="1631803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629678" y="278576"/>
                </a:lnTo>
                <a:lnTo>
                  <a:pt x="1635248" y="255253"/>
                </a:lnTo>
                <a:lnTo>
                  <a:pt x="1650944" y="210490"/>
                </a:lnTo>
                <a:lnTo>
                  <a:pt x="1672328" y="168661"/>
                </a:lnTo>
                <a:lnTo>
                  <a:pt x="1698942" y="130277"/>
                </a:lnTo>
                <a:lnTo>
                  <a:pt x="1730327" y="95848"/>
                </a:lnTo>
                <a:lnTo>
                  <a:pt x="1766023" y="65885"/>
                </a:lnTo>
                <a:lnTo>
                  <a:pt x="1805571" y="40898"/>
                </a:lnTo>
                <a:lnTo>
                  <a:pt x="1848511" y="21398"/>
                </a:lnTo>
                <a:lnTo>
                  <a:pt x="1894386" y="7894"/>
                </a:lnTo>
                <a:lnTo>
                  <a:pt x="1942735" y="898"/>
                </a:lnTo>
                <a:lnTo>
                  <a:pt x="1967694" y="0"/>
                </a:lnTo>
                <a:lnTo>
                  <a:pt x="1996092" y="1133"/>
                </a:lnTo>
                <a:lnTo>
                  <a:pt x="2050822" y="9940"/>
                </a:lnTo>
                <a:lnTo>
                  <a:pt x="2102223" y="26880"/>
                </a:lnTo>
                <a:lnTo>
                  <a:pt x="2149606" y="51253"/>
                </a:lnTo>
                <a:lnTo>
                  <a:pt x="2192282" y="82356"/>
                </a:lnTo>
                <a:lnTo>
                  <a:pt x="2229563" y="119488"/>
                </a:lnTo>
                <a:lnTo>
                  <a:pt x="2260759" y="161947"/>
                </a:lnTo>
                <a:lnTo>
                  <a:pt x="2285182" y="209032"/>
                </a:lnTo>
                <a:lnTo>
                  <a:pt x="2302144" y="260039"/>
                </a:lnTo>
                <a:lnTo>
                  <a:pt x="2310955" y="314269"/>
                </a:lnTo>
                <a:lnTo>
                  <a:pt x="2312088" y="342372"/>
                </a:lnTo>
                <a:lnTo>
                  <a:pt x="2310955" y="370476"/>
                </a:lnTo>
                <a:lnTo>
                  <a:pt x="2302151" y="424705"/>
                </a:lnTo>
                <a:lnTo>
                  <a:pt x="2285216" y="475713"/>
                </a:lnTo>
                <a:lnTo>
                  <a:pt x="2260850" y="522797"/>
                </a:lnTo>
                <a:lnTo>
                  <a:pt x="2229756" y="565256"/>
                </a:lnTo>
                <a:lnTo>
                  <a:pt x="2192636" y="602388"/>
                </a:lnTo>
                <a:lnTo>
                  <a:pt x="2150190" y="633491"/>
                </a:lnTo>
                <a:lnTo>
                  <a:pt x="2103120" y="657864"/>
                </a:lnTo>
                <a:lnTo>
                  <a:pt x="2052128" y="674805"/>
                </a:lnTo>
                <a:lnTo>
                  <a:pt x="1997915" y="683611"/>
                </a:lnTo>
                <a:lnTo>
                  <a:pt x="1969820" y="684745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219200" y="3162300"/>
            <a:ext cx="15672534" cy="10156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Спасибо за внимание!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468</Words>
  <Application>Microsoft Office PowerPoint</Application>
  <PresentationFormat>Произвольный</PresentationFormat>
  <Paragraphs>113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Microsoft YaHei</vt:lpstr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Рынок активированного угля в РФ 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Андреева</dc:creator>
  <cp:lastModifiedBy>User</cp:lastModifiedBy>
  <cp:revision>109</cp:revision>
  <dcterms:created xsi:type="dcterms:W3CDTF">2021-04-08T11:32:16Z</dcterms:created>
  <dcterms:modified xsi:type="dcterms:W3CDTF">2023-10-25T12:56:10Z</dcterms:modified>
</cp:coreProperties>
</file>