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20" r:id="rId1"/>
    <p:sldMasterId id="2147483708" r:id="rId2"/>
    <p:sldMasterId id="2147483659" r:id="rId3"/>
  </p:sldMasterIdLst>
  <p:notesMasterIdLst>
    <p:notesMasterId r:id="rId27"/>
  </p:notesMasterIdLst>
  <p:sldIdLst>
    <p:sldId id="256" r:id="rId4"/>
    <p:sldId id="257" r:id="rId5"/>
    <p:sldId id="258" r:id="rId6"/>
    <p:sldId id="267" r:id="rId7"/>
    <p:sldId id="259" r:id="rId8"/>
    <p:sldId id="270" r:id="rId9"/>
    <p:sldId id="271" r:id="rId10"/>
    <p:sldId id="268" r:id="rId11"/>
    <p:sldId id="269" r:id="rId12"/>
    <p:sldId id="272" r:id="rId13"/>
    <p:sldId id="273" r:id="rId14"/>
    <p:sldId id="274" r:id="rId15"/>
    <p:sldId id="275" r:id="rId16"/>
    <p:sldId id="278" r:id="rId17"/>
    <p:sldId id="279" r:id="rId18"/>
    <p:sldId id="276" r:id="rId19"/>
    <p:sldId id="277" r:id="rId20"/>
    <p:sldId id="260" r:id="rId21"/>
    <p:sldId id="265" r:id="rId22"/>
    <p:sldId id="261" r:id="rId23"/>
    <p:sldId id="262" r:id="rId24"/>
    <p:sldId id="263" r:id="rId25"/>
    <p:sldId id="280" r:id="rId26"/>
  </p:sldIdLst>
  <p:sldSz cx="12192000" cy="6858000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libri Light" panose="020F0302020204030204" pitchFamily="34" charset="0"/>
      <p:regular r:id="rId32"/>
      <p:italic r:id="rId33"/>
    </p:embeddedFont>
    <p:embeddedFont>
      <p:font typeface="Franklin Gothic Book" panose="020B0503020102020204" pitchFamily="34" charset="0"/>
      <p:regular r:id="rId34"/>
      <p:italic r:id="rId35"/>
    </p:embeddedFont>
    <p:embeddedFont>
      <p:font typeface="Roboto" panose="02000000000000000000" pitchFamily="2" charset="0"/>
      <p:regular r:id="rId36"/>
      <p:bold r:id="rId37"/>
      <p:italic r:id="rId38"/>
      <p:boldItalic r:id="rId3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00ADEF"/>
    <a:srgbClr val="BBDDDE"/>
    <a:srgbClr val="1A31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058C55-AAE2-FDA6-1D83-BDDCCC2CFAA2}" v="1093" dt="2023-04-26T21:00:56.104"/>
    <p1510:client id="{76EF0602-BDC3-577B-D222-E54ADAE1CF65}" v="416" dt="2023-05-04T21:01:13.459"/>
    <p1510:client id="{AF5ECEF4-19CC-CB3D-C9BC-9B9C9D8BDFC2}" v="109" dt="2023-04-26T21:08:33.624"/>
    <p1510:client id="{C8342773-F4B9-4BEC-B997-4A3F4E3A5E6D}" v="2" dt="2023-04-27T09:33:30.9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30" autoAdjust="0"/>
    <p:restoredTop sz="90828" autoAdjust="0"/>
  </p:normalViewPr>
  <p:slideViewPr>
    <p:cSldViewPr snapToObjects="1" showGuides="1">
      <p:cViewPr varScale="1">
        <p:scale>
          <a:sx n="86" d="100"/>
          <a:sy n="86" d="100"/>
        </p:scale>
        <p:origin x="96" y="3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57607" cy="57607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12.fntdata"/><Relationship Id="rId21" Type="http://schemas.openxmlformats.org/officeDocument/2006/relationships/slide" Target="slides/slide18.xml"/><Relationship Id="rId34" Type="http://schemas.openxmlformats.org/officeDocument/2006/relationships/font" Target="fonts/font7.fntdata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2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4.fntdata"/><Relationship Id="rId44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6.fntdata"/><Relationship Id="rId38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BF2D8F-32FF-4F5E-B443-07B542317AB8}" type="datetimeFigureOut">
              <a:t>04.05.2023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8274F2-261E-411D-9CD5-10E871E36BB5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84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2aw.notion.site/HADI-d6921191928a4d41931761a04f3ce085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2aw.notion.site/HADI-d6921191928a4d41931761a04f3ce085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2aw.notion.site/dc09fe016cf9457797acf3be04d8b264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2aw.notion.site/dc09fe016cf9457797acf3be04d8b264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2aw.notion.site/dc09fe016cf9457797acf3be04d8b264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2b5fc0e09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2b5fc0e09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этом слайде опишите результаты вашего исследования. </a:t>
            </a:r>
            <a:r>
              <a:rPr lang="ru">
                <a:solidFill>
                  <a:schemeClr val="dk1"/>
                </a:solidFill>
              </a:rPr>
              <a:t>Визуализация на ваше усмотрение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При необходимости вы можете задействовать несколько слайдов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Главное указать следующее:</a:t>
            </a:r>
            <a:endParaRPr b="1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ru"/>
              <a:t>как изменилось ваше представление о пользователе, проблеме, решении, его аналогах и заинтересованных сторонах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ru"/>
              <a:t>например, вначале вы думали, что пользователю нужно Х, а после беседы оказалось, что Х не так важен, и ему нужен Y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ru"/>
              <a:t>бывает, что ваше представление осталось прежним, т.к. первоначальные предположения подтвердились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ru"/>
              <a:t>за счёт чего изменились ваши представления: какие гипотезы вы проверяли (что наблюдали, кого опрашивали, какие опыты ставили…)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При проведении исследования вам поможет статья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u="sng">
                <a:solidFill>
                  <a:schemeClr val="hlink"/>
                </a:solidFill>
                <a:hlinkClick r:id="rId3"/>
              </a:rPr>
              <a:t>https://intensive22aw.notion.site/HADI-d6921191928a4d41931761a04f3ce085</a:t>
            </a:r>
            <a:r>
              <a:rPr lang="ru"/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2b5fc0e09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2b5fc0e09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этом слайде опишите результаты вашего исследования. </a:t>
            </a:r>
            <a:r>
              <a:rPr lang="ru">
                <a:solidFill>
                  <a:schemeClr val="dk1"/>
                </a:solidFill>
              </a:rPr>
              <a:t>Визуализация на ваше усмотрение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При необходимости вы можете задействовать несколько слайдов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Главное указать следующее:</a:t>
            </a:r>
            <a:endParaRPr b="1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ru"/>
              <a:t>как изменилось ваше представление о пользователе, проблеме, решении, его аналогах и заинтересованных сторонах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ru"/>
              <a:t>например, вначале вы думали, что пользователю нужно Х, а после беседы оказалось, что Х не так важен, и ему нужен Y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ru"/>
              <a:t>бывает, что ваше представление осталось прежним, т.к. первоначальные предположения подтвердились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ru"/>
              <a:t>за счёт чего изменились ваши представления: какие гипотезы вы проверяли (что наблюдали, кого опрашивали, какие опыты ставили…)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При проведении исследования вам поможет статья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u="sng">
                <a:solidFill>
                  <a:schemeClr val="hlink"/>
                </a:solidFill>
                <a:hlinkClick r:id="rId3"/>
              </a:rPr>
              <a:t>https://intensive22aw.notion.site/HADI-d6921191928a4d41931761a04f3ce085</a:t>
            </a:r>
            <a:r>
              <a:rPr lang="ru"/>
              <a:t>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38ad983c0a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38ad983c0a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На этом слайде можно написать следующее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Актуальность проблемы / целесообразность ее решения</a:t>
            </a:r>
            <a:endParaRPr b="1"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 dirty="0">
                <a:solidFill>
                  <a:schemeClr val="dk1"/>
                </a:solidFill>
              </a:rPr>
              <a:t>какой дополнительные издержки или ущерб несёт пользователь (тратит дополнительные деньги, время, здоровье)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 dirty="0">
                <a:solidFill>
                  <a:schemeClr val="dk1"/>
                </a:solidFill>
              </a:rPr>
              <a:t>сколько пользователь уже платит за решения проблемы (это нужно понимать, чтобы потом сравнить со стоимостью вашего решения)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 dirty="0">
                <a:solidFill>
                  <a:schemeClr val="dk1"/>
                </a:solidFill>
              </a:rPr>
              <a:t>что будет, если проблему не решать? (если ничего серьёзного не произойдет, это признак того, что проблема несущественна)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dk1"/>
                </a:solidFill>
              </a:rPr>
              <a:t>Объём рынка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 dirty="0">
                <a:solidFill>
                  <a:schemeClr val="dk1"/>
                </a:solidFill>
              </a:rPr>
              <a:t>на какой рынок собирается выходить ваш проект?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 dirty="0">
                <a:solidFill>
                  <a:schemeClr val="dk1"/>
                </a:solidFill>
              </a:rPr>
              <a:t>какой объем у этого рынка?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 dirty="0">
                <a:solidFill>
                  <a:schemeClr val="dk1"/>
                </a:solidFill>
              </a:rPr>
              <a:t>на какую долю рынка и почему, по вашему мнению, претендует ваш проект?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От ёмкости рынка зависит то, сколько денег в будущем сможет заработать ваш проект, эта информация важна потенциальным инвесторам, а также является важной для создания корректной бизнес-модели проекта в будущем. </a:t>
            </a: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fe49c103f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fe49c103f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На этом слайде сделайте разбор проблемной ситуации, в которой оказывается пользователь сейчас, без вашего решения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Для корректного заполнения слайда вам пригодится статья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u="sng" dirty="0">
                <a:solidFill>
                  <a:schemeClr val="hlink"/>
                </a:solidFill>
                <a:hlinkClick r:id="rId3"/>
              </a:rPr>
              <a:t>https://intensive22aw.notion.site/dc09fe016cf9457797acf3be04d8b264</a:t>
            </a:r>
            <a:r>
              <a:rPr lang="ru" dirty="0"/>
              <a:t> </a:t>
            </a: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482703358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482703358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На этом слайде опишите сценарий, который проходит пользователь, воспользовавшийся вашим решением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Для корректного заполнения слайда вам пригодится статья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u="sng">
                <a:solidFill>
                  <a:schemeClr val="hlink"/>
                </a:solidFill>
                <a:hlinkClick r:id="rId3"/>
              </a:rPr>
              <a:t>https://intensive22aw.notion.site/dc09fe016cf9457797acf3be04d8b264</a:t>
            </a:r>
            <a:r>
              <a:rPr lang="ru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(это та же самая статья, на которую была ссылка под предыдущим слайдом)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482703358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482703358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На этом слайде опишите сценарий, который проходит пользователь, воспользовавшийся вашим решением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Для корректного заполнения слайда вам пригодится статья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u="sng">
                <a:solidFill>
                  <a:schemeClr val="hlink"/>
                </a:solidFill>
                <a:hlinkClick r:id="rId3"/>
              </a:rPr>
              <a:t>https://intensive22aw.notion.site/dc09fe016cf9457797acf3be04d8b264</a:t>
            </a:r>
            <a:r>
              <a:rPr lang="ru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(это та же самая статья, на которую была ссылка под предыдущим слайдом)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38ad983c0a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38ad983c0a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 dirty="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Хакатон подразумевает интенсивную работу над проектом в течение ограниченного времени. Мы рекомендуем потратить эти два дня на то, чтобы ваша команда собралась вместе и поработала (то есть, данное поддерживающее мероприятие — это не только обратная связь от эксперта и посещение интересующих вас мастер-классов).</a:t>
            </a:r>
            <a:endParaRPr sz="1050" dirty="0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 dirty="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В идеале вы подошли к хакатону с подтверждённой проблемой/задачей и проведённым исследованием → вам должны быть понятны дальнейшие шаги. Таким образом, на этом слайде вы можете написать чем планируете заняться.</a:t>
            </a:r>
            <a:endParaRPr sz="1050" dirty="0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 dirty="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Если же дальнейшие шаги вам непонятны, напишите свои вопросы (этот слайд можно объединить со следующим — «Вопросы экспертам»)</a:t>
            </a: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fe49c100d1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fe49c100d1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ЭТОТ СЛАЙД ЗАПОЛНЯЕТСЯ СОВМЕСТНО С ЭКСПЕРТАМИ ВО ВРЕМЯ КОНСУЛЬТАЦИИ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ПОКА ОСТАВЬТЕ ЕГО ПУСТЫМ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Дальше у вас этап разработки. Если у вас уже есть понимание, какие шаги вам нужно совершить в работе над проектом по результатам исследования, напишите об этом на этом слайде. Во время консультаций эксперты помогут вам уточнить задачи.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66b70133d5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66b70133d5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lor1_shape2"/>
          <p:cNvSpPr/>
          <p:nvPr userDrawn="1"/>
        </p:nvSpPr>
        <p:spPr>
          <a:xfrm>
            <a:off x="4123078" y="0"/>
            <a:ext cx="8064980" cy="6858000"/>
          </a:xfrm>
          <a:prstGeom prst="parallelogram">
            <a:avLst>
              <a:gd name="adj" fmla="val 53571"/>
            </a:avLst>
          </a:prstGeom>
          <a:solidFill>
            <a:srgbClr val="BB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hidden_shape"/>
          <p:cNvSpPr/>
          <p:nvPr userDrawn="1"/>
        </p:nvSpPr>
        <p:spPr>
          <a:xfrm>
            <a:off x="0" y="943429"/>
            <a:ext cx="12192000" cy="3695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color1_shape1"/>
          <p:cNvCxnSpPr/>
          <p:nvPr userDrawn="1"/>
        </p:nvCxnSpPr>
        <p:spPr>
          <a:xfrm>
            <a:off x="1084191" y="2579409"/>
            <a:ext cx="3629241" cy="0"/>
          </a:xfrm>
          <a:prstGeom prst="line">
            <a:avLst/>
          </a:prstGeom>
          <a:ln w="38100">
            <a:solidFill>
              <a:srgbClr val="BBDD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98006" y="1312055"/>
            <a:ext cx="6768597" cy="1191323"/>
          </a:xfrm>
          <a:prstGeom prst="rect">
            <a:avLst/>
          </a:prstGeom>
        </p:spPr>
        <p:txBody>
          <a:bodyPr anchor="ctr"/>
          <a:lstStyle>
            <a:lvl1pPr>
              <a:defRPr lang="ru-RU" sz="3600" b="1" kern="1200" cap="none" baseline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Presentation name</a:t>
            </a:r>
            <a:endParaRPr lang="ru-RU" dirty="0"/>
          </a:p>
        </p:txBody>
      </p:sp>
      <p:sp>
        <p:nvSpPr>
          <p:cNvPr id="8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998005" y="2694151"/>
            <a:ext cx="9677400" cy="1080491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ru-RU" sz="2800" kern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text here</a:t>
            </a:r>
            <a:endParaRPr lang="ru-RU" dirty="0"/>
          </a:p>
        </p:txBody>
      </p:sp>
      <p:pic>
        <p:nvPicPr>
          <p:cNvPr id="10" name="logo" descr="E:\Live3\Artrange\Projects\Slider\Branding\Logo\logo_екфтызукуте-0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2658" y="6366957"/>
            <a:ext cx="969256" cy="32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190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lor1_shape1"/>
          <p:cNvSpPr/>
          <p:nvPr userDrawn="1"/>
        </p:nvSpPr>
        <p:spPr>
          <a:xfrm>
            <a:off x="4123078" y="0"/>
            <a:ext cx="8064980" cy="6858000"/>
          </a:xfrm>
          <a:prstGeom prst="parallelogram">
            <a:avLst>
              <a:gd name="adj" fmla="val 53571"/>
            </a:avLst>
          </a:prstGeom>
          <a:solidFill>
            <a:srgbClr val="BB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hidden_shape"/>
          <p:cNvSpPr/>
          <p:nvPr userDrawn="1"/>
        </p:nvSpPr>
        <p:spPr>
          <a:xfrm>
            <a:off x="0" y="491043"/>
            <a:ext cx="12192000" cy="5953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838200" y="619437"/>
            <a:ext cx="10526545" cy="793317"/>
          </a:xfrm>
          <a:prstGeom prst="rect">
            <a:avLst/>
          </a:prstGeom>
        </p:spPr>
        <p:txBody>
          <a:bodyPr anchor="ctr"/>
          <a:lstStyle>
            <a:lvl1pPr>
              <a:defRPr lang="ru-RU" sz="3600" b="1" kern="1200" cap="none" baseline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Title</a:t>
            </a:r>
            <a:endParaRPr lang="ru-RU" dirty="0"/>
          </a:p>
        </p:txBody>
      </p:sp>
      <p:sp>
        <p:nvSpPr>
          <p:cNvPr id="13" name="text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1536508"/>
            <a:ext cx="10526545" cy="46576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2800" kern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ru-RU" dirty="0"/>
          </a:p>
        </p:txBody>
      </p:sp>
      <p:pic>
        <p:nvPicPr>
          <p:cNvPr id="7" name="logo" descr="E:\Live3\Artrange\Projects\Slider\Branding\Logo\logo_екфтызукуте-0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2658" y="6366957"/>
            <a:ext cx="969256" cy="32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3658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lor1_shape1"/>
          <p:cNvSpPr/>
          <p:nvPr userDrawn="1"/>
        </p:nvSpPr>
        <p:spPr>
          <a:xfrm>
            <a:off x="0" y="0"/>
            <a:ext cx="12188058" cy="6858000"/>
          </a:xfrm>
          <a:prstGeom prst="parallelogram">
            <a:avLst>
              <a:gd name="adj" fmla="val 53571"/>
            </a:avLst>
          </a:prstGeom>
          <a:solidFill>
            <a:srgbClr val="BB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"/>
          <p:cNvSpPr>
            <a:spLocks noGrp="1"/>
          </p:cNvSpPr>
          <p:nvPr>
            <p:ph type="body" sz="quarter" idx="13" hasCustomPrompt="1"/>
          </p:nvPr>
        </p:nvSpPr>
        <p:spPr>
          <a:xfrm>
            <a:off x="1994956" y="2174826"/>
            <a:ext cx="8191142" cy="263674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200" b="1" kern="1200" cap="all" baseline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Hero text </a:t>
            </a:r>
            <a:endParaRPr lang="ru-RU" dirty="0"/>
          </a:p>
        </p:txBody>
      </p:sp>
      <p:pic>
        <p:nvPicPr>
          <p:cNvPr id="5" name="logo" descr="E:\Live3\Artrange\Projects\Slider\Branding\Logo\logo_екфтызукуте-0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2658" y="6366957"/>
            <a:ext cx="969256" cy="32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9763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lor1_shape1"/>
          <p:cNvSpPr/>
          <p:nvPr userDrawn="1"/>
        </p:nvSpPr>
        <p:spPr>
          <a:xfrm>
            <a:off x="4123078" y="0"/>
            <a:ext cx="8064980" cy="6858000"/>
          </a:xfrm>
          <a:prstGeom prst="parallelogram">
            <a:avLst>
              <a:gd name="adj" fmla="val 53571"/>
            </a:avLst>
          </a:prstGeom>
          <a:solidFill>
            <a:srgbClr val="BB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hidden_shape"/>
          <p:cNvSpPr/>
          <p:nvPr userDrawn="1"/>
        </p:nvSpPr>
        <p:spPr>
          <a:xfrm>
            <a:off x="0" y="491042"/>
            <a:ext cx="12192000" cy="581830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6089399" y="1060521"/>
            <a:ext cx="5493000" cy="793317"/>
          </a:xfrm>
          <a:prstGeom prst="rect">
            <a:avLst/>
          </a:prstGeom>
        </p:spPr>
        <p:txBody>
          <a:bodyPr/>
          <a:lstStyle>
            <a:lvl1pPr>
              <a:defRPr lang="ru-RU" sz="3600" b="1" kern="1200" cap="none" baseline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Title</a:t>
            </a:r>
            <a:endParaRPr lang="ru-RU" dirty="0"/>
          </a:p>
        </p:txBody>
      </p:sp>
      <p:sp>
        <p:nvSpPr>
          <p:cNvPr id="12" name="text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046433"/>
            <a:ext cx="5530272" cy="4262918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lang="ru-RU" sz="2800" kern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solidFill>
                  <a:srgbClr val="1A315C"/>
                </a:solidFill>
                <a:latin typeface="Circe" panose="020B0502020203020203" pitchFamily="34" charset="-52"/>
              </a:defRPr>
            </a:lvl2pPr>
            <a:lvl3pPr>
              <a:defRPr>
                <a:solidFill>
                  <a:srgbClr val="1A315C"/>
                </a:solidFill>
                <a:latin typeface="Circe" panose="020B0502020203020203" pitchFamily="34" charset="-52"/>
              </a:defRPr>
            </a:lvl3pPr>
            <a:lvl4pPr>
              <a:defRPr>
                <a:solidFill>
                  <a:srgbClr val="1A315C"/>
                </a:solidFill>
                <a:latin typeface="Circe" panose="020B0502020203020203" pitchFamily="34" charset="-52"/>
              </a:defRPr>
            </a:lvl4pPr>
            <a:lvl5pPr>
              <a:defRPr>
                <a:solidFill>
                  <a:srgbClr val="1A315C"/>
                </a:solidFill>
                <a:latin typeface="Circe" panose="020B0502020203020203" pitchFamily="34" charset="-52"/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picture"/>
          <p:cNvSpPr>
            <a:spLocks noGrp="1"/>
          </p:cNvSpPr>
          <p:nvPr>
            <p:ph type="pic" sz="quarter" idx="13" hasCustomPrompt="1"/>
          </p:nvPr>
        </p:nvSpPr>
        <p:spPr>
          <a:xfrm>
            <a:off x="-1" y="-1"/>
            <a:ext cx="5807966" cy="685799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ru-RU" sz="2800" kern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Picture</a:t>
            </a:r>
          </a:p>
        </p:txBody>
      </p:sp>
      <p:pic>
        <p:nvPicPr>
          <p:cNvPr id="8" name="logo" descr="E:\Live3\Artrange\Projects\Slider\Branding\Logo\logo_екфтызукуте-0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2658" y="6366957"/>
            <a:ext cx="969256" cy="32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756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ru-RU" sz="2800" kern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1" y="0"/>
            <a:ext cx="12191999" cy="1873612"/>
          </a:xfrm>
          <a:prstGeom prst="rect">
            <a:avLst/>
          </a:prstGeom>
          <a:gradFill>
            <a:gsLst>
              <a:gs pos="100000">
                <a:schemeClr val="tx1">
                  <a:alpha val="0"/>
                </a:schemeClr>
              </a:gs>
              <a:gs pos="0">
                <a:schemeClr val="tx1">
                  <a:alpha val="52000"/>
                </a:schemeClr>
              </a:gs>
            </a:gsLst>
            <a:lin ang="5400000" scaled="0"/>
          </a:gra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defRPr lang="ru-RU" sz="3200" b="1" cap="all" baseline="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0" lvl="0" indent="0" algn="ctr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Title</a:t>
            </a:r>
            <a:endParaRPr lang="ru-RU" dirty="0"/>
          </a:p>
        </p:txBody>
      </p:sp>
      <p:pic>
        <p:nvPicPr>
          <p:cNvPr id="5" name="logo" descr="E:\Live3\Artrange\Projects\Slider\Branding\Logo\logo_екфтызукуте-0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2658" y="6366957"/>
            <a:ext cx="969256" cy="32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232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lor1_shape2"/>
          <p:cNvSpPr/>
          <p:nvPr userDrawn="1"/>
        </p:nvSpPr>
        <p:spPr>
          <a:xfrm>
            <a:off x="4123078" y="0"/>
            <a:ext cx="8064980" cy="6858000"/>
          </a:xfrm>
          <a:prstGeom prst="parallelogram">
            <a:avLst>
              <a:gd name="adj" fmla="val 53571"/>
            </a:avLst>
          </a:prstGeom>
          <a:solidFill>
            <a:srgbClr val="BB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hidden_shape"/>
          <p:cNvSpPr/>
          <p:nvPr userDrawn="1"/>
        </p:nvSpPr>
        <p:spPr>
          <a:xfrm>
            <a:off x="0" y="2737716"/>
            <a:ext cx="12192000" cy="34564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color1_shape1"/>
          <p:cNvCxnSpPr/>
          <p:nvPr userDrawn="1"/>
        </p:nvCxnSpPr>
        <p:spPr>
          <a:xfrm>
            <a:off x="1084191" y="4465926"/>
            <a:ext cx="3629241" cy="0"/>
          </a:xfrm>
          <a:prstGeom prst="line">
            <a:avLst/>
          </a:prstGeom>
          <a:ln w="38100">
            <a:solidFill>
              <a:srgbClr val="BBDD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68978" y="4549894"/>
            <a:ext cx="7642678" cy="1183385"/>
          </a:xfrm>
          <a:prstGeom prst="rect">
            <a:avLst/>
          </a:prstGeom>
        </p:spPr>
        <p:txBody>
          <a:bodyPr anchor="ctr"/>
          <a:lstStyle>
            <a:lvl1pPr>
              <a:defRPr lang="ru-RU" sz="3600" b="1" kern="1200" cap="none" baseline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Thank you!</a:t>
            </a:r>
            <a:endParaRPr lang="ru-RU" dirty="0"/>
          </a:p>
        </p:txBody>
      </p:sp>
      <p:pic>
        <p:nvPicPr>
          <p:cNvPr id="7" name="logo" descr="E:\Live3\Artrange\Projects\Slider\Branding\Logo\logo_екфтызукуте-0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2658" y="6366957"/>
            <a:ext cx="969256" cy="32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9593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1576205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632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2771387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749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880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465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270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39490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058553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467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5829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33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8029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6" r:id="rId3"/>
    <p:sldLayoutId id="2147483723" r:id="rId4"/>
    <p:sldLayoutId id="2147483724" r:id="rId5"/>
    <p:sldLayoutId id="214748372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8764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bloknot-rostov.ru/news/spetsialisty-yufu-razrabotali-pnevmotrenazher-dlya-1362118" TargetMode="External"/><Relationship Id="rId2" Type="http://schemas.openxmlformats.org/officeDocument/2006/relationships/hyperlink" Target="https://sfedu.ru/press-center/news/66208&#160;;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yberleninka.ru/article/n/razrabotka-portativnogo-pnevmotrenazhera-dlya-trenirovki-dyhatelnoy-sistemy-v-borbe-s-posledstviyami-ot-perenesennogo-covid-19" TargetMode="External"/><Relationship Id="rId5" Type="http://schemas.openxmlformats.org/officeDocument/2006/relationships/hyperlink" Target="https://minobrnauki.gov.ru/press-center/news/nauka-i-obrazovanie/36259/" TargetMode="External"/><Relationship Id="rId4" Type="http://schemas.openxmlformats.org/officeDocument/2006/relationships/hyperlink" Target="https://riafan.ru/23311082-spetsialisti_yufu_razrabotali_pnevmotrenazher_dlya_ustraneniya_posledstvii_covid_19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fedu.ru/www/stat_pages22.show?p=ELS/inf/D&amp;x=ELS/-3000000000017" TargetMode="External"/><Relationship Id="rId4" Type="http://schemas.openxmlformats.org/officeDocument/2006/relationships/hyperlink" Target="https://sfedu.ru/www/stat_pages22.show?p=ELS/inf/D&amp;x=ELS/10616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1543" y="1182327"/>
            <a:ext cx="9936982" cy="1191323"/>
          </a:xfrm>
        </p:spPr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Разработка концепции портативного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пневмотренажера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для диагностики функции внешнего дыхания, дыхательной гимнастики, реабилитации больных с пораженными органами дыхания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20139" y="2795323"/>
            <a:ext cx="3593580" cy="818688"/>
          </a:xfrm>
        </p:spPr>
        <p:txBody>
          <a:bodyPr/>
          <a:lstStyle/>
          <a:p>
            <a:pPr lvl="0" algn="ctr">
              <a:spcBef>
                <a:spcPts val="0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ИТА ЮФУ</a:t>
            </a:r>
          </a:p>
        </p:txBody>
      </p:sp>
      <p:sp>
        <p:nvSpPr>
          <p:cNvPr id="4" name="Google Shape;62;p14"/>
          <p:cNvSpPr txBox="1">
            <a:spLocks/>
          </p:cNvSpPr>
          <p:nvPr/>
        </p:nvSpPr>
        <p:spPr>
          <a:xfrm>
            <a:off x="738549" y="3646091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2800" kern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ru-RU"/>
              <a:t>Инициативная разработка</a:t>
            </a:r>
          </a:p>
        </p:txBody>
      </p:sp>
    </p:spTree>
    <p:extLst>
      <p:ext uri="{BB962C8B-B14F-4D97-AF65-F5344CB8AC3E}">
        <p14:creationId xmlns:p14="http://schemas.microsoft.com/office/powerpoint/2010/main" val="2785729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dirty="0">
                <a:latin typeface="Times New Roman" pitchFamily="18" charset="0"/>
                <a:cs typeface="Times New Roman" pitchFamily="18" charset="0"/>
              </a:rPr>
              <a:t>Пользователь и его проблема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 lIns="91440" tIns="45720" rIns="91440" bIns="45720" anchor="t">
            <a:normAutofit fontScale="92500" lnSpcReduction="10000"/>
          </a:bodyPr>
          <a:lstStyle/>
          <a:p>
            <a:pPr>
              <a:buClr>
                <a:srgbClr val="AEABAB"/>
              </a:buClr>
              <a:buSzPts val="2800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из-за последствий пандемии вызванной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Covid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, многие люди получили поражения легких разной степени тяжести. В связи с легочной патологией люди ,перенесшие пневмонию не могут дышать так  свободно как раньше , не могут заниматься спортом, подниматься на этаж без одышки.</a:t>
            </a:r>
          </a:p>
          <a:p>
            <a:pPr>
              <a:buClr>
                <a:srgbClr val="AEABAB"/>
              </a:buClr>
              <a:buSzPts val="2800"/>
            </a:pP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>
              <a:buClr>
                <a:srgbClr val="AEABAB"/>
              </a:buClr>
              <a:buSzPts val="2800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Roboto"/>
                <a:cs typeface="Times New Roman"/>
              </a:rPr>
              <a:t>Пользователи</a:t>
            </a:r>
            <a:r>
              <a:rPr lang="ru-RU" dirty="0">
                <a:solidFill>
                  <a:schemeClr val="tx1"/>
                </a:solidFill>
                <a:latin typeface="Times New Roman"/>
                <a:ea typeface="Roboto"/>
                <a:cs typeface="Times New Roman"/>
              </a:rPr>
              <a:t>: люди перенесшие пневмонию, страдающие патологией </a:t>
            </a:r>
            <a:r>
              <a:rPr lang="ru-RU">
                <a:solidFill>
                  <a:schemeClr val="tx1"/>
                </a:solidFill>
                <a:latin typeface="Times New Roman"/>
                <a:ea typeface="Roboto"/>
                <a:cs typeface="Times New Roman"/>
              </a:rPr>
              <a:t>легких.</a:t>
            </a:r>
          </a:p>
          <a:p>
            <a:pPr>
              <a:buSzPts val="2800"/>
            </a:pPr>
            <a:r>
              <a:rPr lang="ru-RU">
                <a:solidFill>
                  <a:schemeClr val="tx1"/>
                </a:solidFill>
                <a:latin typeface="Times New Roman"/>
                <a:ea typeface="Roboto"/>
                <a:cs typeface="Times New Roman"/>
              </a:rPr>
              <a:t>В качестве потребителей мы также рассматриваем спортсменов, которым необходима дыхательная гимнастика и детей с задержкой речевого дыхания. Помимо регулярной тренировки, необходимо также оценивать эффективность занятий и периодически проводить диагностику дыхательной функции.</a:t>
            </a:r>
          </a:p>
        </p:txBody>
      </p:sp>
    </p:spTree>
    <p:extLst>
      <p:ext uri="{BB962C8B-B14F-4D97-AF65-F5344CB8AC3E}">
        <p14:creationId xmlns:p14="http://schemas.microsoft.com/office/powerpoint/2010/main" val="1829819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dirty="0">
                <a:latin typeface="Times New Roman" pitchFamily="18" charset="0"/>
                <a:cs typeface="Times New Roman" pitchFamily="18" charset="0"/>
              </a:rPr>
              <a:t>Решение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 lIns="91440" tIns="45720" rIns="91440" bIns="45720" anchor="t">
            <a:normAutofit/>
          </a:bodyPr>
          <a:lstStyle/>
          <a:p>
            <a:pPr>
              <a:buClr>
                <a:srgbClr val="AEABAB"/>
              </a:buClr>
              <a:buSzPts val="2800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Лёгкие таких пациентов нуждаются в ежедневной тренировке.</a:t>
            </a:r>
          </a:p>
          <a:p>
            <a:pPr>
              <a:buClr>
                <a:srgbClr val="AEABAB"/>
              </a:buClr>
              <a:buSzPts val="2800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Перспективным направлением в исследованиях на сегодняшний день является разработка недорогих , компактных, портативных, лёгких в использовании приборов и устройств, которые можно использовать в домашних условиях, а не в условиях больницы.</a:t>
            </a:r>
          </a:p>
          <a:p>
            <a:pPr>
              <a:buClr>
                <a:srgbClr val="AEABAB"/>
              </a:buClr>
              <a:buSzPts val="2800"/>
            </a:pP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>
              <a:buClr>
                <a:srgbClr val="AEABAB"/>
              </a:buClr>
              <a:buSzPts val="2800"/>
            </a:pPr>
            <a:r>
              <a:rPr lang="ru-RU" b="1" dirty="0">
                <a:solidFill>
                  <a:schemeClr val="tx1"/>
                </a:solidFill>
                <a:latin typeface="Times New Roman"/>
                <a:ea typeface="Roboto"/>
                <a:cs typeface="Times New Roman"/>
              </a:rPr>
              <a:t>Цель проекта</a:t>
            </a:r>
            <a:r>
              <a:rPr lang="ru-RU" dirty="0">
                <a:solidFill>
                  <a:schemeClr val="tx1"/>
                </a:solidFill>
                <a:latin typeface="Times New Roman"/>
                <a:ea typeface="Roboto"/>
                <a:cs typeface="Times New Roman"/>
              </a:rPr>
              <a:t>: разработать компактный, недорогой, лёгкий, простой, портативный тренажёр, который можно использовать дома, на прогулке, на отдыхе. Функцией тренажера является </a:t>
            </a:r>
            <a:r>
              <a:rPr lang="ru-RU">
                <a:solidFill>
                  <a:schemeClr val="tx1"/>
                </a:solidFill>
                <a:latin typeface="Times New Roman"/>
                <a:ea typeface="Roboto"/>
                <a:cs typeface="Times New Roman"/>
              </a:rPr>
              <a:t>осуществление  диагностики и тренинга внешнего дыхания с оценкой эфективности занятия</a:t>
            </a:r>
            <a:r>
              <a:rPr lang="en-US" dirty="0">
                <a:solidFill>
                  <a:schemeClr val="tx1"/>
                </a:solidFill>
                <a:latin typeface="Times New Roman"/>
                <a:ea typeface="Roboto"/>
                <a:cs typeface="Times New Roman"/>
              </a:rPr>
              <a:t>.</a:t>
            </a:r>
            <a:endParaRPr lang="ru-RU" dirty="0">
              <a:solidFill>
                <a:schemeClr val="tx1"/>
              </a:solidFill>
              <a:latin typeface="Times New Roman"/>
              <a:ea typeface="Roboto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97490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B08E1A-696E-1EF3-EAE5-6DB99FF1D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Задачи проекта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DF7638D-D03C-D265-3A06-B6010D2412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Р</a:t>
            </a:r>
            <a:r>
              <a:rPr lang="ru-RU" sz="2800" dirty="0"/>
              <a:t>азработать микроконтроллерный тренажер для диагностики  и тренировки дыхания  пациентов с пораженными органами дыхания; с возможностью передачи  данных о скорости и объеме вдыхаемого и выдыхаемого воздуха по беспроводному каналу связи на смартфон пользователя для операционной системы </a:t>
            </a:r>
            <a:r>
              <a:rPr lang="en-US" sz="2800" dirty="0"/>
              <a:t>Android</a:t>
            </a:r>
            <a:r>
              <a:rPr lang="ru-RU" sz="2800" dirty="0"/>
              <a:t>; с записью данных на флэш-карту или в память </a:t>
            </a:r>
            <a:r>
              <a:rPr lang="en-US" sz="2800" dirty="0"/>
              <a:t>android</a:t>
            </a:r>
            <a:r>
              <a:rPr lang="ru-RU" sz="2800" dirty="0"/>
              <a:t>-устройства.  Разработать комплекс дыхательных упражнении с элементами геймификации</a:t>
            </a:r>
            <a:r>
              <a:rPr lang="ru-RU" dirty="0"/>
              <a:t>, реализовать их  </a:t>
            </a:r>
            <a:r>
              <a:rPr lang="ru-RU" sz="2800" dirty="0"/>
              <a:t> Обеспечить возможность вывода на экран смартфона виде программного приложения для операционной системы </a:t>
            </a:r>
            <a:r>
              <a:rPr lang="en-US" sz="2800" dirty="0"/>
              <a:t>Android</a:t>
            </a:r>
            <a:r>
              <a:rPr lang="ru-RU" sz="2800" dirty="0"/>
              <a:t>; разработать инструкции для корректировки дыхания с использованием механизма обратной связи.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4377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dirty="0">
                <a:latin typeface="Times New Roman" pitchFamily="18" charset="0"/>
                <a:cs typeface="Times New Roman" pitchFamily="18" charset="0"/>
              </a:rPr>
              <a:t>Аналоги решения</a:t>
            </a:r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28C5920-F9B0-691D-9239-68EBDE248A2D}"/>
              </a:ext>
            </a:extLst>
          </p:cNvPr>
          <p:cNvSpPr txBox="1">
            <a:spLocks/>
          </p:cNvSpPr>
          <p:nvPr/>
        </p:nvSpPr>
        <p:spPr>
          <a:xfrm>
            <a:off x="796469" y="1449567"/>
            <a:ext cx="3119182" cy="22521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buClrTx/>
              <a:buFontTx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Тренажер «</a:t>
            </a:r>
            <a:r>
              <a:rPr lang="ru-RU" sz="1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Самоздрав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>
              <a:lnSpc>
                <a:spcPct val="1000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/>
                <a:cs typeface="Times New Roman"/>
              </a:rPr>
              <a:t>«+» Позволяет проводить тренировку дыхательной системы. Компактный, легкий. Подходит для домашнего использования.</a:t>
            </a:r>
          </a:p>
          <a:p>
            <a:pPr>
              <a:lnSpc>
                <a:spcPct val="1000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/>
                <a:cs typeface="Times New Roman"/>
              </a:rPr>
              <a:t> "- " Тренажер работает только в режиме тренировки, индивидуальную нагрузку подобрать невозможно, отсутствует возможность диагностики. Стоимость от 3000 до 5000 рублей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085648B2-7CF1-9BE1-FD6E-C72223B099E6}"/>
              </a:ext>
            </a:extLst>
          </p:cNvPr>
          <p:cNvSpPr txBox="1"/>
          <p:nvPr/>
        </p:nvSpPr>
        <p:spPr>
          <a:xfrm>
            <a:off x="749652" y="3864950"/>
            <a:ext cx="2940897" cy="17774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34289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500" b="1" i="0" u="none" strike="noStrike" kern="0" cap="none" spc="0" baseline="0" dirty="0">
                <a:solidFill>
                  <a:srgbClr val="000000"/>
                </a:solidFill>
                <a:uFillTx/>
                <a:latin typeface="Times New Roman" pitchFamily="18" charset="0"/>
                <a:ea typeface="Century Gothic"/>
                <a:cs typeface="Times New Roman" pitchFamily="18" charset="0"/>
              </a:rPr>
              <a:t>Ингалятор-тренажер Фролова</a:t>
            </a:r>
            <a:endParaRPr lang="ru-RU" sz="1500" b="1" i="0" u="none" strike="noStrike" kern="0" cap="none" spc="0" baseline="0" dirty="0">
              <a:solidFill>
                <a:srgbClr val="000000"/>
              </a:solidFill>
              <a:uFillTx/>
              <a:latin typeface="Times New Roman" pitchFamily="18" charset="0"/>
              <a:cs typeface="Times New Roman" pitchFamily="18" charset="0"/>
            </a:endParaRPr>
          </a:p>
          <a:p>
            <a:pPr algn="just" defTabSz="34289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b="0" i="0" u="none" strike="noStrike" kern="0" cap="none" spc="0" baseline="0" dirty="0">
                <a:solidFill>
                  <a:srgbClr val="000000"/>
                </a:solidFill>
                <a:uFillTx/>
                <a:latin typeface="Times New Roman"/>
                <a:cs typeface="Times New Roman"/>
              </a:rPr>
              <a:t> «+»Создаёт сопротивление</a:t>
            </a:r>
            <a:r>
              <a:rPr lang="ru-RU" sz="1200" b="0" i="0" u="none" strike="noStrike" kern="0" cap="none" spc="0" baseline="0" dirty="0">
                <a:solidFill>
                  <a:srgbClr val="000000"/>
                </a:solidFill>
                <a:uFillTx/>
                <a:latin typeface="Times New Roman"/>
                <a:ea typeface="Century Gothic"/>
                <a:cs typeface="Times New Roman"/>
              </a:rPr>
              <a:t> как в фазе вдоха, так и выдоха, что приводит к тренировке дыхательной системы, улучшается обмен веществ органов дыхания</a:t>
            </a:r>
            <a:r>
              <a:rPr lang="ru-RU" sz="1200" kern="0" dirty="0">
                <a:solidFill>
                  <a:srgbClr val="000000"/>
                </a:solidFill>
                <a:latin typeface="Times New Roman"/>
                <a:ea typeface="Century Gothic"/>
                <a:cs typeface="Times New Roman"/>
              </a:rPr>
              <a:t>. </a:t>
            </a:r>
          </a:p>
          <a:p>
            <a:pPr algn="just" defTabSz="34289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kern="0" dirty="0">
                <a:solidFill>
                  <a:srgbClr val="000000"/>
                </a:solidFill>
                <a:latin typeface="Times New Roman"/>
                <a:ea typeface="Century Gothic"/>
                <a:cs typeface="Times New Roman"/>
              </a:rPr>
              <a:t> "-" Только тренинг дыхания, нет обратной связи с пользователем. Отсутствует режим диагностики. Стоимость от 5000 рублей. </a:t>
            </a:r>
            <a:endParaRPr lang="ru-RU" sz="1200" b="0" i="0" u="none" strike="noStrike" kern="0" cap="none" spc="0" baseline="0" dirty="0">
              <a:solidFill>
                <a:srgbClr val="000000"/>
              </a:solidFill>
              <a:uFillTx/>
              <a:latin typeface="Times New Roman"/>
              <a:cs typeface="Times New Roman"/>
            </a:endParaRP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84B6F561-5DFB-C873-AC20-FD7CB8574050}"/>
              </a:ext>
            </a:extLst>
          </p:cNvPr>
          <p:cNvSpPr txBox="1"/>
          <p:nvPr/>
        </p:nvSpPr>
        <p:spPr>
          <a:xfrm>
            <a:off x="6002979" y="3700783"/>
            <a:ext cx="4085485" cy="20544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34289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500" b="1" i="0" u="none" strike="noStrike" kern="0" cap="none" spc="0" baseline="0" dirty="0">
                <a:solidFill>
                  <a:srgbClr val="000000"/>
                </a:solidFill>
                <a:uFillTx/>
                <a:latin typeface="Times New Roman" pitchFamily="18" charset="0"/>
                <a:cs typeface="Times New Roman" pitchFamily="18" charset="0"/>
              </a:rPr>
              <a:t>Нагрузочный </a:t>
            </a:r>
            <a:endParaRPr lang="ru-RU" sz="1500" b="1" i="0" u="none" strike="noStrike" kern="0" cap="none" spc="0" baseline="0" dirty="0">
              <a:solidFill>
                <a:srgbClr val="000000"/>
              </a:solidFill>
              <a:uFillTx/>
              <a:latin typeface="Times New Roman" pitchFamily="18" charset="0"/>
              <a:ea typeface="Century Gothic"/>
              <a:cs typeface="Times New Roman" pitchFamily="18" charset="0"/>
            </a:endParaRPr>
          </a:p>
          <a:p>
            <a:pPr marL="0" marR="0" lvl="0" indent="0" algn="l" defTabSz="34289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500" b="1" i="0" u="none" strike="noStrike" kern="0" cap="none" spc="0" baseline="0" dirty="0">
                <a:solidFill>
                  <a:srgbClr val="000000"/>
                </a:solidFill>
                <a:uFillTx/>
                <a:latin typeface="Times New Roman" pitchFamily="18" charset="0"/>
                <a:cs typeface="Times New Roman" pitchFamily="18" charset="0"/>
              </a:rPr>
              <a:t>спирометр </a:t>
            </a:r>
            <a:endParaRPr lang="ru-RU" sz="1500" b="1" i="0" u="none" strike="noStrike" kern="0" cap="none" spc="0" baseline="0" dirty="0">
              <a:solidFill>
                <a:srgbClr val="000000"/>
              </a:solidFill>
              <a:uFillTx/>
              <a:latin typeface="Times New Roman" pitchFamily="18" charset="0"/>
              <a:ea typeface="Century Gothic"/>
              <a:cs typeface="Times New Roman" pitchFamily="18" charset="0"/>
            </a:endParaRPr>
          </a:p>
          <a:p>
            <a:pPr marL="0" marR="0" lvl="0" indent="0" algn="l" defTabSz="34289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500" b="1" i="0" u="none" strike="noStrike" kern="0" cap="none" spc="0" baseline="0" dirty="0">
                <a:solidFill>
                  <a:srgbClr val="000000"/>
                </a:solidFill>
                <a:uFillTx/>
                <a:latin typeface="Times New Roman" pitchFamily="18" charset="0"/>
                <a:cs typeface="Times New Roman" pitchFamily="18" charset="0"/>
              </a:rPr>
              <a:t>ACAPELLA DM BLUE</a:t>
            </a:r>
            <a:r>
              <a:rPr lang="ru-RU" sz="1500" b="1" i="1" u="none" strike="noStrike" kern="0" cap="none" spc="0" baseline="0" dirty="0">
                <a:solidFill>
                  <a:srgbClr val="000000"/>
                </a:solidFill>
                <a:uFillTx/>
                <a:latin typeface="Times New Roman" pitchFamily="18" charset="0"/>
                <a:cs typeface="Times New Roman" pitchFamily="18" charset="0"/>
              </a:rPr>
              <a:t> </a:t>
            </a:r>
            <a:endParaRPr lang="ru-RU" sz="1500" b="1" i="0" u="none" strike="noStrike" kern="0" cap="none" spc="0" baseline="0" dirty="0">
              <a:solidFill>
                <a:srgbClr val="000000"/>
              </a:solidFill>
              <a:uFillTx/>
              <a:latin typeface="Times New Roman" pitchFamily="18" charset="0"/>
              <a:ea typeface="Century Gothic"/>
              <a:cs typeface="Times New Roman" pitchFamily="18" charset="0"/>
            </a:endParaRPr>
          </a:p>
          <a:p>
            <a:pPr algn="just" defTabSz="34289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b="0" i="0" u="none" strike="noStrike" kern="0" cap="none" spc="0" baseline="0" dirty="0">
                <a:solidFill>
                  <a:srgbClr val="000000"/>
                </a:solidFill>
                <a:uFillTx/>
                <a:latin typeface="Times New Roman"/>
                <a:ea typeface="Century Gothic"/>
                <a:cs typeface="Times New Roman"/>
              </a:rPr>
              <a:t>«+»Обеспечивает</a:t>
            </a:r>
            <a:r>
              <a:rPr lang="ru-RU" sz="1200" b="0" i="1" u="none" strike="noStrike" kern="0" cap="none" spc="0" baseline="0" dirty="0">
                <a:solidFill>
                  <a:srgbClr val="000000"/>
                </a:solidFill>
                <a:uFillTx/>
                <a:latin typeface="Times New Roman"/>
                <a:ea typeface="Century Gothic"/>
                <a:cs typeface="Times New Roman"/>
              </a:rPr>
              <a:t> </a:t>
            </a:r>
            <a:r>
              <a:rPr lang="ru-RU" sz="1200" b="0" i="0" u="none" strike="noStrike" kern="0" cap="none" spc="0" baseline="0" dirty="0">
                <a:solidFill>
                  <a:srgbClr val="000000"/>
                </a:solidFill>
                <a:uFillTx/>
                <a:latin typeface="Times New Roman"/>
                <a:ea typeface="Century Gothic"/>
                <a:cs typeface="Times New Roman"/>
              </a:rPr>
              <a:t>возможность регулировать частоту вибраций и сопротивление выдоха. </a:t>
            </a:r>
          </a:p>
          <a:p>
            <a:pPr algn="just" defTabSz="34289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kern="0" dirty="0">
                <a:solidFill>
                  <a:srgbClr val="000000"/>
                </a:solidFill>
                <a:latin typeface="Times New Roman"/>
                <a:cs typeface="Times New Roman"/>
              </a:rPr>
              <a:t>"-" - отсутствует возможность диагностики и оценка эффективности занятия. Не подходит для всех пациентов. предназначен для пациентов, способных поддерживать скорость потока выдоха менее 15л/мин в течении 3 секунд. Стоимость от 3000- 5000 рублей. </a:t>
            </a:r>
            <a:endParaRPr lang="ru-RU" sz="1200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551BC3FA-0DCD-99B0-3980-02B6B9FDCC68}"/>
              </a:ext>
            </a:extLst>
          </p:cNvPr>
          <p:cNvSpPr txBox="1"/>
          <p:nvPr/>
        </p:nvSpPr>
        <p:spPr>
          <a:xfrm>
            <a:off x="5568818" y="1449567"/>
            <a:ext cx="3536022" cy="22390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34289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500" b="1" i="0" u="none" strike="noStrike" kern="0" cap="none" spc="0" baseline="0" dirty="0">
                <a:solidFill>
                  <a:srgbClr val="000000"/>
                </a:solidFill>
                <a:uFillTx/>
                <a:latin typeface="Times New Roman" pitchFamily="18" charset="0"/>
                <a:cs typeface="Times New Roman" pitchFamily="18" charset="0"/>
              </a:rPr>
              <a:t>Установка для реабилитации больных после COVID-19 (ТГУ).</a:t>
            </a:r>
            <a:endParaRPr lang="ru-RU" sz="1500" b="0" i="0" u="none" strike="noStrike" kern="0" cap="none" spc="0" baseline="0" dirty="0">
              <a:solidFill>
                <a:srgbClr val="000000"/>
              </a:solidFill>
              <a:uFillTx/>
              <a:latin typeface="Times New Roman" pitchFamily="18" charset="0"/>
              <a:cs typeface="Times New Roman" pitchFamily="18" charset="0"/>
            </a:endParaRPr>
          </a:p>
          <a:p>
            <a:pPr defTabSz="34289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500" b="0" i="0" u="none" strike="noStrike" kern="0" cap="none" spc="0" baseline="0" dirty="0">
                <a:solidFill>
                  <a:srgbClr val="000000"/>
                </a:solidFill>
                <a:uFillTx/>
                <a:latin typeface="Times New Roman"/>
                <a:ea typeface="Century Gothic"/>
                <a:cs typeface="Times New Roman"/>
              </a:rPr>
              <a:t>«+»в</a:t>
            </a:r>
            <a:r>
              <a:rPr lang="ru-RU" sz="1200" b="0" i="0" u="none" strike="noStrike" kern="0" cap="none" spc="0" baseline="0" dirty="0">
                <a:solidFill>
                  <a:srgbClr val="000000"/>
                </a:solidFill>
                <a:uFillTx/>
                <a:latin typeface="Times New Roman"/>
                <a:ea typeface="Century Gothic"/>
                <a:cs typeface="Times New Roman"/>
              </a:rPr>
              <a:t>едет сбор статистических показателей, отвечающих за изменение состояния пациентов с помощью газоанализатора. Позволяет тренировать дыхательную систему.</a:t>
            </a:r>
            <a:endParaRPr lang="ru-RU" sz="1200" kern="0" dirty="0">
              <a:solidFill>
                <a:srgbClr val="000000"/>
              </a:solidFill>
              <a:latin typeface="Times New Roman"/>
              <a:ea typeface="Century Gothic"/>
              <a:cs typeface="Times New Roman"/>
            </a:endParaRPr>
          </a:p>
          <a:p>
            <a:pPr defTabSz="34289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kern="0" dirty="0">
                <a:solidFill>
                  <a:srgbClr val="000000"/>
                </a:solidFill>
                <a:latin typeface="Times New Roman"/>
                <a:cs typeface="Times New Roman"/>
              </a:rPr>
              <a:t>"-" не работает автономно только с аппаратом ИВЛ (стоимость от 350 </a:t>
            </a:r>
            <a:r>
              <a:rPr lang="ru-RU" sz="1200" kern="0" dirty="0" err="1">
                <a:solidFill>
                  <a:srgbClr val="000000"/>
                </a:solidFill>
                <a:latin typeface="Times New Roman"/>
                <a:cs typeface="Times New Roman"/>
              </a:rPr>
              <a:t>тыс.рублей</a:t>
            </a:r>
            <a:r>
              <a:rPr lang="ru-RU" sz="1200" kern="0" dirty="0">
                <a:solidFill>
                  <a:srgbClr val="000000"/>
                </a:solidFill>
                <a:latin typeface="Times New Roman"/>
                <a:cs typeface="Times New Roman"/>
              </a:rPr>
              <a:t>). Может использоваться только в условиях стационара.</a:t>
            </a:r>
          </a:p>
          <a:p>
            <a:pPr defTabSz="34289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kern="0" dirty="0">
                <a:solidFill>
                  <a:srgbClr val="000000"/>
                </a:solidFill>
                <a:latin typeface="Times New Roman"/>
                <a:cs typeface="Times New Roman"/>
              </a:rPr>
              <a:t>«-» работать с установкой  и анализировать результаты может только медицинский персонал.</a:t>
            </a:r>
          </a:p>
        </p:txBody>
      </p:sp>
      <p:pic>
        <p:nvPicPr>
          <p:cNvPr id="8" name="Объект 4" descr="Изображение выглядит как прибор&#10;&#10;Автоматически созданное описание">
            <a:extLst>
              <a:ext uri="{FF2B5EF4-FFF2-40B4-BE49-F238E27FC236}">
                <a16:creationId xmlns:a16="http://schemas.microsoft.com/office/drawing/2014/main" id="{275D2710-6369-3E43-5CB5-CC754870C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968" y="1449567"/>
            <a:ext cx="1094533" cy="2224635"/>
          </a:xfrm>
          <a:prstGeom prst="rect">
            <a:avLst/>
          </a:prstGeom>
        </p:spPr>
      </p:pic>
      <p:pic>
        <p:nvPicPr>
          <p:cNvPr id="9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DEB3226-CFCB-1FBF-E53F-5C4026D6A2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49" t="30159" r="58333" b="22222"/>
          <a:stretch>
            <a:fillRect/>
          </a:stretch>
        </p:blipFill>
        <p:spPr>
          <a:xfrm>
            <a:off x="3761433" y="3748820"/>
            <a:ext cx="2120053" cy="214757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Рисунок 15">
            <a:extLst>
              <a:ext uri="{FF2B5EF4-FFF2-40B4-BE49-F238E27FC236}">
                <a16:creationId xmlns:a16="http://schemas.microsoft.com/office/drawing/2014/main" id="{B3D96E13-DDAE-0E5D-30AD-45D2A621FBC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439" t="20635" r="32411" b="40212"/>
          <a:stretch>
            <a:fillRect/>
          </a:stretch>
        </p:blipFill>
        <p:spPr>
          <a:xfrm>
            <a:off x="9133169" y="1662234"/>
            <a:ext cx="2580073" cy="147241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Рисунок 5">
            <a:extLst>
              <a:ext uri="{FF2B5EF4-FFF2-40B4-BE49-F238E27FC236}">
                <a16:creationId xmlns:a16="http://schemas.microsoft.com/office/drawing/2014/main" id="{DA657816-CC2B-5F33-F072-FEF1E0B21C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329" t="16456" r="63434" b="24051"/>
          <a:stretch>
            <a:fillRect/>
          </a:stretch>
        </p:blipFill>
        <p:spPr>
          <a:xfrm>
            <a:off x="10087493" y="3666688"/>
            <a:ext cx="1612996" cy="238377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5867EEE-A3C0-AA29-2740-0B43FF2A7CEE}"/>
              </a:ext>
            </a:extLst>
          </p:cNvPr>
          <p:cNvSpPr txBox="1"/>
          <p:nvPr/>
        </p:nvSpPr>
        <p:spPr>
          <a:xfrm>
            <a:off x="680942" y="5896396"/>
            <a:ext cx="96779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Вывод</a:t>
            </a:r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>: нет аналога осуществляющего диагностику и тренинг,  подбирать индивидуальную нагрузку, который можно использовать дома и который отвечает требованиям лёгкости, недорогой цены, портативности</a:t>
            </a:r>
          </a:p>
        </p:txBody>
      </p:sp>
    </p:spTree>
    <p:extLst>
      <p:ext uri="{BB962C8B-B14F-4D97-AF65-F5344CB8AC3E}">
        <p14:creationId xmlns:p14="http://schemas.microsoft.com/office/powerpoint/2010/main" val="963763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DCACD7-6736-297A-3BEA-01C7253AE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ru-RU">
                <a:latin typeface="Roboto"/>
                <a:ea typeface="Roboto"/>
                <a:cs typeface="Roboto"/>
              </a:rPr>
              <a:t>Инновационная идея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D28FEC-D107-D391-F763-5B1D651562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lIns="91440" tIns="45720" rIns="91440" bIns="45720" anchor="t">
            <a:normAutofit/>
          </a:bodyPr>
          <a:lstStyle/>
          <a:p>
            <a:pPr marL="285750" indent="-285750">
              <a:buChar char="•"/>
            </a:pPr>
            <a:endParaRPr lang="ru-RU" sz="2000" dirty="0">
              <a:solidFill>
                <a:srgbClr val="343434"/>
              </a:solidFill>
              <a:highlight>
                <a:srgbClr val="FFFFFF"/>
              </a:highlight>
              <a:latin typeface="Times New Roman"/>
              <a:ea typeface="Roboto"/>
              <a:cs typeface="Roboto"/>
            </a:endParaRPr>
          </a:p>
          <a:p>
            <a:pPr marL="285750" indent="-285750">
              <a:buChar char="•"/>
            </a:pPr>
            <a:r>
              <a:rPr lang="ru-RU" sz="2000" dirty="0">
                <a:solidFill>
                  <a:srgbClr val="343434"/>
                </a:solidFill>
                <a:highlight>
                  <a:srgbClr val="FFFFFF"/>
                </a:highlight>
                <a:latin typeface="Times New Roman"/>
                <a:ea typeface="Roboto"/>
                <a:cs typeface="Roboto"/>
              </a:rPr>
              <a:t>Благодаря изменению параметров процесса тренировки на основе индивидуальных диагностических данных пациента достигается безопасность методики. Если человек пытается выполнить задачу с запредельными усилиями, то прибор это заметит и остановит процесс</a:t>
            </a:r>
          </a:p>
          <a:p>
            <a:pPr marL="285750" indent="-285750">
              <a:buChar char="•"/>
            </a:pPr>
            <a:r>
              <a:rPr lang="ru-RU" sz="2000" dirty="0">
                <a:solidFill>
                  <a:srgbClr val="343434"/>
                </a:solidFill>
                <a:highlight>
                  <a:srgbClr val="FFFFFF"/>
                </a:highlight>
                <a:latin typeface="Times New Roman"/>
                <a:ea typeface="Roboto"/>
                <a:cs typeface="Roboto"/>
              </a:rPr>
              <a:t>На основе данных диагностики задача со временем усложняется, для достижения нужного лечебного эффекта.</a:t>
            </a:r>
            <a:endParaRPr lang="ru-RU" sz="2000" dirty="0">
              <a:latin typeface="Times New Roman"/>
              <a:ea typeface="Roboto"/>
              <a:cs typeface="Roboto"/>
            </a:endParaRPr>
          </a:p>
          <a:p>
            <a:pPr marL="285750" indent="-285750">
              <a:buChar char="•"/>
            </a:pPr>
            <a:r>
              <a:rPr lang="ru-RU" sz="2000" dirty="0">
                <a:solidFill>
                  <a:srgbClr val="343434"/>
                </a:solidFill>
                <a:highlight>
                  <a:srgbClr val="FFFFFF"/>
                </a:highlight>
                <a:latin typeface="Times New Roman"/>
                <a:ea typeface="Roboto"/>
                <a:cs typeface="Roboto"/>
              </a:rPr>
              <a:t>В АПК «Пневмотренажер» внесен элемент геймификации (элементы игровой деятельности) – это создаёт положительную мотивацию и вовлеченность в тренировочный процесс. Тренировка становится интересной не только взрослым, но и детям. </a:t>
            </a:r>
            <a:endParaRPr lang="ru-RU" sz="2000" dirty="0">
              <a:latin typeface="Times New Roman"/>
              <a:ea typeface="Roboto"/>
              <a:cs typeface="Roboto"/>
            </a:endParaRPr>
          </a:p>
          <a:p>
            <a:endParaRPr lang="ru-RU" sz="1400" dirty="0">
              <a:latin typeface="Times New Roman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768352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128636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r>
              <a:rPr lang="ru" dirty="0">
                <a:solidFill>
                  <a:srgbClr val="7030A0"/>
                </a:solidFill>
              </a:rPr>
              <a:t>Результаты исследования </a:t>
            </a:r>
            <a:br>
              <a:rPr lang="ru" dirty="0">
                <a:solidFill>
                  <a:srgbClr val="7030A0"/>
                </a:solidFill>
              </a:rPr>
            </a:br>
            <a:r>
              <a:rPr lang="ru" dirty="0">
                <a:solidFill>
                  <a:srgbClr val="7030A0"/>
                </a:solidFill>
              </a:rPr>
              <a:t>актуальности разрабатываемого продукта среди людей с патологией легких</a:t>
            </a:r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459902" y="1882191"/>
            <a:ext cx="11360800" cy="464380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lnSpcReduction="10000"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ru-RU" dirty="0"/>
              <a:t>Проведено проблемное интервью с женщиной, перенесшей операцию на легких вследствие осложнений вызванных COVID –19. </a:t>
            </a:r>
          </a:p>
          <a:p>
            <a:pPr marL="0" indent="0">
              <a:lnSpc>
                <a:spcPct val="114999"/>
              </a:lnSpc>
              <a:spcAft>
                <a:spcPts val="1600"/>
              </a:spcAft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Выводы по результатам интервью:</a:t>
            </a:r>
          </a:p>
          <a:p>
            <a:pPr marL="0" indent="0">
              <a:lnSpc>
                <a:spcPct val="114999"/>
              </a:lnSpc>
              <a:spcAft>
                <a:spcPts val="1600"/>
              </a:spcAft>
              <a:buNone/>
            </a:pPr>
            <a:r>
              <a:rPr lang="ru-RU" dirty="0"/>
              <a:t>Дыхательная гимнастика необходима в рамках реабилитации и была рекомендована врачом.</a:t>
            </a:r>
          </a:p>
          <a:p>
            <a:pPr marL="0" indent="0">
              <a:lnSpc>
                <a:spcPct val="114999"/>
              </a:lnSpc>
              <a:spcAft>
                <a:spcPts val="1600"/>
              </a:spcAft>
              <a:buNone/>
            </a:pPr>
            <a:r>
              <a:rPr lang="ru-RU" dirty="0"/>
              <a:t>Использование тренажеров дыхания актуально для реабилитации, однако пациентка не стала покупать прибор, не позволяющий выбрать подходящую её состоянию нагрузку и оценивать результат тренировки. Приборы, представленные на торговых интернет-платформах не вызвали доверия из-за отсутствия объективных данных.</a:t>
            </a:r>
          </a:p>
          <a:p>
            <a:pPr marL="0" indent="0">
              <a:lnSpc>
                <a:spcPct val="114999"/>
              </a:lnSpc>
              <a:spcAft>
                <a:spcPts val="1600"/>
              </a:spcAft>
              <a:buNone/>
            </a:pPr>
            <a:r>
              <a:rPr lang="ru-RU" dirty="0"/>
              <a:t>Женщина согласится приобрести и использовать тренажер для тренировки функции дыхания, если он будет, прост, удобен, стоимость не будет превышать 10 </a:t>
            </a:r>
            <a:r>
              <a:rPr lang="ru-RU" dirty="0" err="1"/>
              <a:t>тыс.руб</a:t>
            </a:r>
            <a:r>
              <a:rPr lang="ru-RU" dirty="0"/>
              <a:t>.; будет минимально реализована возможность подбора индивидуальной нагрузки.</a:t>
            </a:r>
          </a:p>
          <a:p>
            <a:pPr marL="0" indent="0">
              <a:lnSpc>
                <a:spcPct val="114999"/>
              </a:lnSpc>
              <a:spcAft>
                <a:spcPts val="1600"/>
              </a:spcAft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62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55E0CF-39FB-1097-95C3-A56AF9B4B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9437"/>
            <a:ext cx="10526545" cy="616108"/>
          </a:xfrm>
        </p:spPr>
        <p:txBody>
          <a:bodyPr lIns="91440" tIns="45720" rIns="91440" bIns="45720" anchor="ctr"/>
          <a:lstStyle/>
          <a:p>
            <a:pPr algn="ctr"/>
            <a:r>
              <a:rPr lang="ru-RU" sz="1600" i="1">
                <a:solidFill>
                  <a:srgbClr val="7030A0"/>
                </a:solidFill>
                <a:latin typeface="Roboto"/>
                <a:ea typeface="Roboto"/>
                <a:cs typeface="Roboto"/>
              </a:rPr>
              <a:t>Результаты исследования целевой аудитории  -  родителей детей с задержкой речевого развития</a:t>
            </a:r>
            <a:endParaRPr lang="ru-RU" sz="1600">
              <a:latin typeface="Roboto"/>
              <a:ea typeface="Roboto"/>
              <a:cs typeface="Roboto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D680D217-0680-259C-B617-48EF96F7D047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022440995"/>
              </p:ext>
            </p:extLst>
          </p:nvPr>
        </p:nvGraphicFramePr>
        <p:xfrm>
          <a:off x="942473" y="1463842"/>
          <a:ext cx="8849949" cy="5323632"/>
        </p:xfrm>
        <a:graphic>
          <a:graphicData uri="http://schemas.openxmlformats.org/drawingml/2006/table">
            <a:tbl>
              <a:tblPr firstRow="1" bandRow="1"/>
              <a:tblGrid>
                <a:gridCol w="2949983">
                  <a:extLst>
                    <a:ext uri="{9D8B030D-6E8A-4147-A177-3AD203B41FA5}">
                      <a16:colId xmlns:a16="http://schemas.microsoft.com/office/drawing/2014/main" val="3260431849"/>
                    </a:ext>
                  </a:extLst>
                </a:gridCol>
                <a:gridCol w="2949983">
                  <a:extLst>
                    <a:ext uri="{9D8B030D-6E8A-4147-A177-3AD203B41FA5}">
                      <a16:colId xmlns:a16="http://schemas.microsoft.com/office/drawing/2014/main" val="556256850"/>
                    </a:ext>
                  </a:extLst>
                </a:gridCol>
                <a:gridCol w="2949983">
                  <a:extLst>
                    <a:ext uri="{9D8B030D-6E8A-4147-A177-3AD203B41FA5}">
                      <a16:colId xmlns:a16="http://schemas.microsoft.com/office/drawing/2014/main" val="759806711"/>
                    </a:ext>
                  </a:extLst>
                </a:gridCol>
              </a:tblGrid>
              <a:tr h="259134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885531"/>
                  </a:ext>
                </a:extLst>
              </a:tr>
              <a:tr h="273229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Опрос </a:t>
                      </a:r>
                      <a:r>
                        <a:rPr lang="ru-RU" u="sng" dirty="0"/>
                        <a:t>специалистов по коррекционно-развивающей работе и родителей детей с задержкой речевого развития</a:t>
                      </a:r>
                      <a:r>
                        <a:rPr lang="ru-RU" dirty="0"/>
                        <a:t> подтверждает актуальность разработки.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136181"/>
                  </a:ext>
                </a:extLst>
              </a:tr>
            </a:tbl>
          </a:graphicData>
        </a:graphic>
      </p:graphicFrame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1354B7B5-2BFB-2BAC-9C5F-B3B8950BD02F}"/>
              </a:ext>
            </a:extLst>
          </p:cNvPr>
          <p:cNvGrpSpPr/>
          <p:nvPr/>
        </p:nvGrpSpPr>
        <p:grpSpPr>
          <a:xfrm>
            <a:off x="1292433" y="1459257"/>
            <a:ext cx="8313103" cy="5284840"/>
            <a:chOff x="410118" y="1493479"/>
            <a:chExt cx="8313103" cy="5727923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222" y="1580416"/>
              <a:ext cx="2548642" cy="2729085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5100" y="1573717"/>
              <a:ext cx="2492932" cy="2813307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8828" y="1493479"/>
              <a:ext cx="2594393" cy="2769915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118" y="4498803"/>
              <a:ext cx="2608799" cy="2722599"/>
            </a:xfrm>
            <a:prstGeom prst="rect">
              <a:avLst/>
            </a:prstGeom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0542" y="4273738"/>
              <a:ext cx="2623274" cy="29150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8503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AA3ED5-0599-CBCB-5F2C-0F4696C0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ru-RU" b="0">
                <a:latin typeface="Roboto"/>
                <a:ea typeface="Roboto"/>
                <a:cs typeface="Roboto"/>
              </a:rPr>
              <a:t>Подготовка целевой аудитории </a:t>
            </a:r>
            <a:endParaRPr lang="ru-RU" b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3FB40E2-0BEA-13B1-AE71-DE5BACDCB8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ru-RU" sz="1800">
                <a:latin typeface="Times New Roman"/>
                <a:ea typeface="Roboto"/>
                <a:cs typeface="Roboto"/>
              </a:rPr>
              <a:t>В качестве мероприятий по подготовке целевой аудитории </a:t>
            </a:r>
            <a:r>
              <a:rPr lang="ru-RU" sz="1800" u="sng">
                <a:latin typeface="Times New Roman"/>
                <a:ea typeface="Roboto"/>
                <a:cs typeface="Roboto"/>
              </a:rPr>
              <a:t>людей перенесших пневмонию</a:t>
            </a:r>
          </a:p>
          <a:p>
            <a:r>
              <a:rPr lang="ru-RU" sz="1800">
                <a:latin typeface="Times New Roman"/>
                <a:ea typeface="Roboto"/>
                <a:cs typeface="Roboto"/>
              </a:rPr>
              <a:t>сотрудники кафедры ВиРС: </a:t>
            </a:r>
          </a:p>
          <a:p>
            <a:pPr marL="285750" indent="-285750">
              <a:buChar char="•"/>
            </a:pPr>
            <a:r>
              <a:rPr lang="ru-RU" sz="1800">
                <a:latin typeface="Times New Roman"/>
                <a:ea typeface="Roboto"/>
                <a:cs typeface="Roboto"/>
              </a:rPr>
              <a:t>работали с пресс-центом ЮФУ </a:t>
            </a:r>
            <a:r>
              <a:rPr lang="ru-RU" sz="1800">
                <a:latin typeface="Times New Roman"/>
                <a:ea typeface="Roboto"/>
                <a:cs typeface="Roboto"/>
                <a:hlinkClick r:id="rId2"/>
              </a:rPr>
              <a:t>https://sfedu.ru/press-center/news/66208 ;</a:t>
            </a:r>
            <a:endParaRPr lang="ru-RU" sz="1800">
              <a:latin typeface="Times New Roman"/>
            </a:endParaRPr>
          </a:p>
          <a:p>
            <a:pPr marL="285750" indent="-285750">
              <a:buChar char="•"/>
            </a:pPr>
            <a:r>
              <a:rPr lang="ru-RU" sz="1800">
                <a:latin typeface="Times New Roman"/>
                <a:ea typeface="Roboto"/>
                <a:cs typeface="Roboto"/>
              </a:rPr>
              <a:t>Интервью для газеты "Блокнот" Ростова-на-Дону </a:t>
            </a:r>
            <a:endParaRPr lang="ru-RU" sz="1800">
              <a:latin typeface="Times New Roman"/>
            </a:endParaRPr>
          </a:p>
          <a:p>
            <a:r>
              <a:rPr lang="ru-RU" sz="1800">
                <a:latin typeface="Times New Roman"/>
                <a:ea typeface="Roboto"/>
                <a:cs typeface="Roboto"/>
                <a:hlinkClick r:id="rId3"/>
              </a:rPr>
              <a:t>https://bloknot-rostov.ru/news/spetsialisty-yufu-razrabotali-pnevmotrenazher-dlya-1362118;</a:t>
            </a:r>
            <a:endParaRPr lang="ru-RU" sz="1800">
              <a:latin typeface="Times New Roman"/>
            </a:endParaRPr>
          </a:p>
          <a:p>
            <a:pPr marL="285750" indent="-285750">
              <a:buChar char="•"/>
            </a:pPr>
            <a:r>
              <a:rPr lang="ru-RU" sz="1800">
                <a:latin typeface="Times New Roman"/>
                <a:ea typeface="Roboto"/>
                <a:cs typeface="Roboto"/>
              </a:rPr>
              <a:t>сотрудничали с федеральным агенстством новостей </a:t>
            </a:r>
            <a:r>
              <a:rPr lang="ru-RU" sz="1800">
                <a:latin typeface="Times New Roman"/>
                <a:ea typeface="Roboto"/>
                <a:cs typeface="Roboto"/>
                <a:hlinkClick r:id="rId4"/>
              </a:rPr>
              <a:t>https://riafan.ru/23311082-spetsialisti_yufu_razrabotali_pnevmotrenazher_dlya_ustraneniya_posledstvii_covid_19</a:t>
            </a:r>
            <a:endParaRPr lang="ru-RU" sz="1800">
              <a:latin typeface="Times New Roman"/>
            </a:endParaRPr>
          </a:p>
          <a:p>
            <a:pPr marL="285750" indent="-285750">
              <a:buChar char="•"/>
            </a:pPr>
            <a:r>
              <a:rPr lang="ru-RU" sz="1800">
                <a:latin typeface="Times New Roman"/>
                <a:ea typeface="Roboto"/>
                <a:cs typeface="Roboto"/>
              </a:rPr>
              <a:t>информация об устройстве размещена на сайте Минобрнауки  </a:t>
            </a:r>
            <a:r>
              <a:rPr lang="ru-RU" sz="1800">
                <a:latin typeface="Times New Roman"/>
                <a:ea typeface="Roboto"/>
                <a:cs typeface="Roboto"/>
                <a:hlinkClick r:id="rId5"/>
              </a:rPr>
              <a:t>https://minobrnauki.gov.ru/press-center/news/nauka-i-obrazovanie/36259/;</a:t>
            </a:r>
            <a:endParaRPr lang="ru-RU" sz="1800">
              <a:latin typeface="Times New Roman"/>
            </a:endParaRPr>
          </a:p>
          <a:p>
            <a:pPr marL="285750" indent="-285750">
              <a:buChar char="•"/>
            </a:pPr>
            <a:r>
              <a:rPr lang="ru-RU" sz="1800">
                <a:latin typeface="Times New Roman"/>
                <a:ea typeface="Roboto"/>
                <a:cs typeface="Roboto"/>
              </a:rPr>
              <a:t>опубликована статья в журнале "Инженерный вестник Дона" </a:t>
            </a:r>
            <a:r>
              <a:rPr lang="ru-RU" sz="1800">
                <a:latin typeface="Roboto"/>
                <a:ea typeface="Roboto"/>
                <a:cs typeface="Roboto"/>
                <a:hlinkClick r:id="rId6"/>
              </a:rPr>
              <a:t>https://cyberleninka.ru/article/n/razrabotka-portativnogo-pnevmotrenazhera-dlya-trenirovki-dyhatelnoy-sistemy-v-borbe-s-posledstviyami-ot-perenesennogo-covid-19</a:t>
            </a:r>
            <a:endParaRPr lang="ru-RU" sz="1800">
              <a:latin typeface="Times New Roman"/>
            </a:endParaRPr>
          </a:p>
          <a:p>
            <a:pPr marL="285750" indent="-285750">
              <a:buChar char="•"/>
            </a:pPr>
            <a:endParaRPr lang="ru-RU" sz="180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98402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r>
              <a:rPr lang="ru"/>
              <a:t>Результаты исследования: обновления в паспорте</a:t>
            </a:r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ru-RU" dirty="0"/>
              <a:t>В результате исследования целевой аудитории мы пришли к выводу, что </a:t>
            </a:r>
            <a:r>
              <a:rPr lang="ru-RU" b="1" dirty="0"/>
              <a:t>разрабатываемый продукт может заинтересовать не только людей с патологией легких, проходящих комплексную реабилитацию, но и здоровых лиц, желающих развивать функции своего дыхания.</a:t>
            </a:r>
            <a:r>
              <a:rPr lang="ru-RU" dirty="0"/>
              <a:t> Родители детей с задержкой речевого развития также подтвердили актуальность разрабатываемого устройства для использования с детьми в домашних условиях. Возможно данный продукт заинтересует спортсменов (планируем в дальнейшем исследовать данный контингент). </a:t>
            </a:r>
          </a:p>
          <a:p>
            <a:pPr marL="0" indent="0">
              <a:lnSpc>
                <a:spcPct val="114999"/>
              </a:lnSpc>
              <a:spcAft>
                <a:spcPts val="1600"/>
              </a:spcAft>
              <a:buNone/>
            </a:pPr>
            <a:r>
              <a:rPr lang="ru-RU" b="1" i="1" dirty="0"/>
              <a:t>Продукт может заинтересовать всех, кому необходима дыхательная гимнастика, поскольку есть возможность расширить функциональные свойства устройства и включить упражнения и методики необходимые каждой целевому сегменту. </a:t>
            </a:r>
          </a:p>
        </p:txBody>
      </p:sp>
    </p:spTree>
    <p:extLst>
      <p:ext uri="{BB962C8B-B14F-4D97-AF65-F5344CB8AC3E}">
        <p14:creationId xmlns:p14="http://schemas.microsoft.com/office/powerpoint/2010/main" val="2222541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r>
              <a:rPr lang="ru" dirty="0">
                <a:solidFill>
                  <a:srgbClr val="7030A0"/>
                </a:solidFill>
              </a:rPr>
              <a:t>Результаты исследования: экономика проекта</a:t>
            </a:r>
            <a:endParaRPr dirty="0">
              <a:solidFill>
                <a:srgbClr val="7030A0"/>
              </a:solidFill>
            </a:endParaRPr>
          </a:p>
        </p:txBody>
      </p:sp>
      <p:sp>
        <p:nvSpPr>
          <p:cNvPr id="98" name="Google Shape;98;p2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85000" lnSpcReduction="20000"/>
          </a:bodyPr>
          <a:lstStyle/>
          <a:p>
            <a:pPr marL="0" indent="0">
              <a:lnSpc>
                <a:spcPct val="114999"/>
              </a:lnSpc>
              <a:spcAft>
                <a:spcPts val="1600"/>
              </a:spcAft>
              <a:buNone/>
            </a:pPr>
            <a:r>
              <a:rPr lang="en-US" dirty="0" err="1"/>
              <a:t>Для</a:t>
            </a:r>
            <a:r>
              <a:rPr lang="en-US" dirty="0"/>
              <a:t> </a:t>
            </a:r>
            <a:r>
              <a:rPr lang="en-US" dirty="0" err="1"/>
              <a:t>выполнения</a:t>
            </a:r>
            <a:r>
              <a:rPr lang="en-US" dirty="0"/>
              <a:t> </a:t>
            </a:r>
            <a:r>
              <a:rPr lang="en-US" dirty="0" err="1"/>
              <a:t>дыхательной</a:t>
            </a:r>
            <a:r>
              <a:rPr lang="en-US" dirty="0"/>
              <a:t> </a:t>
            </a:r>
            <a:r>
              <a:rPr lang="en-US" dirty="0" err="1"/>
              <a:t>гимнастики</a:t>
            </a:r>
            <a:r>
              <a:rPr lang="en-US" dirty="0"/>
              <a:t> </a:t>
            </a:r>
            <a:r>
              <a:rPr lang="en-US" dirty="0" err="1"/>
              <a:t>рекомендованной</a:t>
            </a:r>
            <a:r>
              <a:rPr lang="en-US" dirty="0"/>
              <a:t> </a:t>
            </a:r>
            <a:r>
              <a:rPr lang="en-US" dirty="0" err="1"/>
              <a:t>медиками</a:t>
            </a:r>
            <a:r>
              <a:rPr lang="en-US" dirty="0"/>
              <a:t>, </a:t>
            </a:r>
            <a:r>
              <a:rPr lang="en-US" dirty="0" err="1"/>
              <a:t>пользователь</a:t>
            </a:r>
            <a:r>
              <a:rPr lang="en-US" dirty="0"/>
              <a:t> </a:t>
            </a:r>
            <a:r>
              <a:rPr lang="en-US" dirty="0" err="1"/>
              <a:t>ежедневно</a:t>
            </a:r>
            <a:r>
              <a:rPr lang="en-US" dirty="0"/>
              <a:t> </a:t>
            </a:r>
            <a:r>
              <a:rPr lang="en-US" dirty="0" err="1"/>
              <a:t>тратит</a:t>
            </a:r>
            <a:r>
              <a:rPr lang="en-US" dirty="0"/>
              <a:t> </a:t>
            </a:r>
            <a:r>
              <a:rPr lang="en-US" dirty="0" err="1"/>
              <a:t>время</a:t>
            </a:r>
            <a:r>
              <a:rPr lang="en-US" dirty="0"/>
              <a:t>, </a:t>
            </a:r>
            <a:r>
              <a:rPr lang="en-US" dirty="0" err="1"/>
              <a:t>мотивация</a:t>
            </a:r>
            <a:r>
              <a:rPr lang="en-US" dirty="0"/>
              <a:t> </a:t>
            </a:r>
            <a:r>
              <a:rPr lang="en-US" dirty="0" err="1"/>
              <a:t>его</a:t>
            </a:r>
            <a:r>
              <a:rPr lang="en-US" dirty="0"/>
              <a:t> </a:t>
            </a:r>
            <a:r>
              <a:rPr lang="en-US" dirty="0" err="1"/>
              <a:t>угасает</a:t>
            </a:r>
            <a:r>
              <a:rPr lang="en-US" dirty="0"/>
              <a:t> </a:t>
            </a:r>
            <a:r>
              <a:rPr lang="en-US" dirty="0" err="1"/>
              <a:t>поскольку</a:t>
            </a:r>
            <a:r>
              <a:rPr lang="en-US" dirty="0"/>
              <a:t> </a:t>
            </a:r>
            <a:r>
              <a:rPr lang="en-US" dirty="0" err="1"/>
              <a:t>он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в </a:t>
            </a:r>
            <a:r>
              <a:rPr lang="en-US" dirty="0" err="1"/>
              <a:t>состоянии</a:t>
            </a:r>
            <a:r>
              <a:rPr lang="en-US" dirty="0"/>
              <a:t> </a:t>
            </a:r>
            <a:r>
              <a:rPr lang="en-US" dirty="0" err="1"/>
              <a:t>выбрать</a:t>
            </a:r>
            <a:r>
              <a:rPr lang="en-US" dirty="0"/>
              <a:t> </a:t>
            </a:r>
            <a:r>
              <a:rPr lang="en-US" dirty="0" err="1"/>
              <a:t>правильную</a:t>
            </a:r>
            <a:r>
              <a:rPr lang="en-US" dirty="0"/>
              <a:t> </a:t>
            </a:r>
            <a:r>
              <a:rPr lang="en-US" dirty="0" err="1"/>
              <a:t>индивидуальную</a:t>
            </a:r>
            <a:r>
              <a:rPr lang="en-US" dirty="0"/>
              <a:t> </a:t>
            </a:r>
            <a:r>
              <a:rPr lang="en-US" dirty="0" err="1"/>
              <a:t>нагрузку</a:t>
            </a:r>
            <a:r>
              <a:rPr lang="en-US" dirty="0"/>
              <a:t> и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видит</a:t>
            </a:r>
            <a:r>
              <a:rPr lang="en-US" dirty="0"/>
              <a:t> </a:t>
            </a:r>
            <a:r>
              <a:rPr lang="en-US" dirty="0" err="1"/>
              <a:t>результат</a:t>
            </a:r>
            <a:r>
              <a:rPr lang="en-US" dirty="0"/>
              <a:t> </a:t>
            </a:r>
            <a:r>
              <a:rPr lang="en-US" dirty="0" err="1"/>
              <a:t>своих</a:t>
            </a:r>
            <a:r>
              <a:rPr lang="en-US" dirty="0"/>
              <a:t> </a:t>
            </a:r>
            <a:r>
              <a:rPr lang="en-US" dirty="0" err="1"/>
              <a:t>тренировок</a:t>
            </a:r>
            <a:r>
              <a:rPr lang="en-US" dirty="0"/>
              <a:t>. </a:t>
            </a:r>
            <a:r>
              <a:rPr lang="en-US" dirty="0" err="1"/>
              <a:t>Целесообразно</a:t>
            </a:r>
            <a:r>
              <a:rPr lang="en-US" dirty="0"/>
              <a:t> </a:t>
            </a:r>
            <a:r>
              <a:rPr lang="en-US" dirty="0" err="1"/>
              <a:t>использовать</a:t>
            </a:r>
            <a:r>
              <a:rPr lang="en-US" dirty="0"/>
              <a:t> </a:t>
            </a:r>
            <a:r>
              <a:rPr lang="en-US" dirty="0" err="1"/>
              <a:t>одно</a:t>
            </a:r>
            <a:r>
              <a:rPr lang="en-US" dirty="0"/>
              <a:t> </a:t>
            </a:r>
            <a:r>
              <a:rPr lang="en-US" dirty="0" err="1"/>
              <a:t>устройство</a:t>
            </a:r>
            <a:r>
              <a:rPr lang="en-US" dirty="0"/>
              <a:t>, </a:t>
            </a:r>
            <a:r>
              <a:rPr lang="en-US" dirty="0" err="1"/>
              <a:t>которое</a:t>
            </a:r>
            <a:r>
              <a:rPr lang="en-US" dirty="0"/>
              <a:t> </a:t>
            </a:r>
            <a:r>
              <a:rPr lang="en-US" dirty="0" err="1"/>
              <a:t>будет</a:t>
            </a:r>
            <a:r>
              <a:rPr lang="en-US" dirty="0"/>
              <a:t> </a:t>
            </a:r>
            <a:r>
              <a:rPr lang="en-US" dirty="0" err="1"/>
              <a:t>осуществлять</a:t>
            </a:r>
            <a:r>
              <a:rPr lang="en-US" dirty="0"/>
              <a:t> </a:t>
            </a:r>
            <a:r>
              <a:rPr lang="en-US" dirty="0" err="1"/>
              <a:t>диагностирующую</a:t>
            </a:r>
            <a:r>
              <a:rPr lang="en-US" dirty="0"/>
              <a:t> и </a:t>
            </a:r>
            <a:r>
              <a:rPr lang="en-US" dirty="0" err="1"/>
              <a:t>тренировочную</a:t>
            </a:r>
            <a:r>
              <a:rPr lang="en-US" dirty="0"/>
              <a:t> </a:t>
            </a:r>
            <a:r>
              <a:rPr lang="en-US" dirty="0" err="1"/>
              <a:t>функцию</a:t>
            </a:r>
            <a:r>
              <a:rPr lang="en-US" dirty="0"/>
              <a:t> и </a:t>
            </a:r>
            <a:r>
              <a:rPr lang="en-US" dirty="0" err="1"/>
              <a:t>будет</a:t>
            </a:r>
            <a:r>
              <a:rPr lang="en-US" dirty="0"/>
              <a:t> </a:t>
            </a:r>
            <a:r>
              <a:rPr lang="en-US" dirty="0" err="1"/>
              <a:t>доступно</a:t>
            </a:r>
            <a:r>
              <a:rPr lang="en-US" dirty="0"/>
              <a:t> </a:t>
            </a:r>
            <a:r>
              <a:rPr lang="en-US" dirty="0" err="1"/>
              <a:t>пользователю</a:t>
            </a:r>
            <a:r>
              <a:rPr lang="en-US" dirty="0"/>
              <a:t> </a:t>
            </a:r>
            <a:r>
              <a:rPr lang="en-US" dirty="0" err="1"/>
              <a:t>для</a:t>
            </a:r>
            <a:r>
              <a:rPr lang="en-US" dirty="0"/>
              <a:t> </a:t>
            </a:r>
            <a:r>
              <a:rPr lang="en-US" dirty="0" err="1"/>
              <a:t>применения</a:t>
            </a:r>
            <a:r>
              <a:rPr lang="en-US" dirty="0"/>
              <a:t> в </a:t>
            </a:r>
            <a:r>
              <a:rPr lang="en-US" dirty="0" err="1"/>
              <a:t>домашних</a:t>
            </a:r>
            <a:r>
              <a:rPr lang="en-US" dirty="0"/>
              <a:t> </a:t>
            </a:r>
            <a:r>
              <a:rPr lang="en-US" dirty="0" err="1"/>
              <a:t>условиях</a:t>
            </a:r>
            <a:r>
              <a:rPr lang="en-US" dirty="0"/>
              <a:t>.</a:t>
            </a:r>
          </a:p>
          <a:p>
            <a:pPr marL="0" indent="0">
              <a:lnSpc>
                <a:spcPct val="114999"/>
              </a:lnSpc>
              <a:spcAft>
                <a:spcPts val="1600"/>
              </a:spcAft>
              <a:buNone/>
            </a:pPr>
            <a:r>
              <a:rPr lang="en-US" dirty="0" err="1"/>
              <a:t>Планируется</a:t>
            </a:r>
            <a:r>
              <a:rPr lang="en-US" dirty="0"/>
              <a:t> </a:t>
            </a:r>
            <a:r>
              <a:rPr lang="en-US" dirty="0" err="1"/>
              <a:t>выводить</a:t>
            </a:r>
            <a:r>
              <a:rPr lang="en-US" dirty="0"/>
              <a:t> </a:t>
            </a:r>
            <a:r>
              <a:rPr lang="en-US" dirty="0" err="1"/>
              <a:t>продукт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Российский</a:t>
            </a:r>
            <a:r>
              <a:rPr lang="en-US" dirty="0"/>
              <a:t> </a:t>
            </a:r>
            <a:r>
              <a:rPr lang="en-US" dirty="0" err="1"/>
              <a:t>рынок</a:t>
            </a:r>
            <a:r>
              <a:rPr lang="en-US" dirty="0"/>
              <a:t>. </a:t>
            </a:r>
            <a:r>
              <a:rPr lang="en-US" dirty="0" err="1"/>
              <a:t>Продукт</a:t>
            </a:r>
            <a:r>
              <a:rPr lang="en-US" dirty="0"/>
              <a:t> </a:t>
            </a:r>
            <a:r>
              <a:rPr lang="en-US" dirty="0" err="1"/>
              <a:t>будет</a:t>
            </a:r>
            <a:r>
              <a:rPr lang="en-US" dirty="0"/>
              <a:t> </a:t>
            </a:r>
            <a:r>
              <a:rPr lang="en-US" dirty="0" err="1"/>
              <a:t>полезен</a:t>
            </a:r>
            <a:r>
              <a:rPr lang="en-US" dirty="0"/>
              <a:t> </a:t>
            </a:r>
            <a:r>
              <a:rPr lang="en-US" dirty="0" err="1"/>
              <a:t>всем</a:t>
            </a:r>
            <a:r>
              <a:rPr lang="en-US" dirty="0"/>
              <a:t> </a:t>
            </a:r>
            <a:r>
              <a:rPr lang="en-US" dirty="0" err="1"/>
              <a:t>людям</a:t>
            </a:r>
            <a:r>
              <a:rPr lang="en-US" dirty="0"/>
              <a:t>, </a:t>
            </a:r>
            <a:r>
              <a:rPr lang="en-US" dirty="0" err="1"/>
              <a:t>кто</a:t>
            </a:r>
            <a:r>
              <a:rPr lang="en-US" dirty="0"/>
              <a:t> </a:t>
            </a:r>
            <a:r>
              <a:rPr lang="en-US" dirty="0" err="1"/>
              <a:t>перенес</a:t>
            </a:r>
            <a:r>
              <a:rPr lang="en-US" dirty="0"/>
              <a:t> </a:t>
            </a:r>
            <a:r>
              <a:rPr lang="en-US" dirty="0" err="1"/>
              <a:t>пневмонию</a:t>
            </a:r>
            <a:r>
              <a:rPr lang="ru-RU" dirty="0"/>
              <a:t> и борется с её последствиями</a:t>
            </a:r>
            <a:r>
              <a:rPr lang="en-US" dirty="0"/>
              <a:t>; </a:t>
            </a:r>
            <a:r>
              <a:rPr lang="en-US" dirty="0" err="1"/>
              <a:t>спортсменам</a:t>
            </a:r>
            <a:r>
              <a:rPr lang="en-US" dirty="0"/>
              <a:t>; </a:t>
            </a:r>
            <a:r>
              <a:rPr lang="en-US" dirty="0" err="1"/>
              <a:t>детям</a:t>
            </a:r>
            <a:r>
              <a:rPr lang="en-US" dirty="0"/>
              <a:t> с </a:t>
            </a:r>
            <a:r>
              <a:rPr lang="en-US" dirty="0" err="1"/>
              <a:t>нарушением</a:t>
            </a:r>
            <a:r>
              <a:rPr lang="en-US" dirty="0"/>
              <a:t> </a:t>
            </a:r>
            <a:r>
              <a:rPr lang="en-US" dirty="0" err="1"/>
              <a:t>речевого</a:t>
            </a:r>
            <a:r>
              <a:rPr lang="en-US" dirty="0"/>
              <a:t> </a:t>
            </a:r>
            <a:r>
              <a:rPr lang="en-US" dirty="0" err="1"/>
              <a:t>дыхания</a:t>
            </a:r>
            <a:r>
              <a:rPr lang="en-US" dirty="0"/>
              <a:t>. </a:t>
            </a:r>
          </a:p>
          <a:p>
            <a:pPr marL="0" indent="0">
              <a:lnSpc>
                <a:spcPct val="114999"/>
              </a:lnSpc>
              <a:spcAft>
                <a:spcPts val="1600"/>
              </a:spcAft>
              <a:buNone/>
            </a:pPr>
            <a:r>
              <a:rPr lang="en-US" dirty="0" err="1"/>
              <a:t>По</a:t>
            </a:r>
            <a:r>
              <a:rPr lang="en-US" dirty="0"/>
              <a:t> </a:t>
            </a:r>
            <a:r>
              <a:rPr lang="en-US" dirty="0" err="1"/>
              <a:t>данным</a:t>
            </a:r>
            <a:r>
              <a:rPr lang="en-US" dirty="0"/>
              <a:t> </a:t>
            </a:r>
            <a:r>
              <a:rPr lang="en-US" dirty="0" err="1"/>
              <a:t>Википедия</a:t>
            </a:r>
            <a:r>
              <a:rPr lang="en-US" dirty="0"/>
              <a:t>: в </a:t>
            </a:r>
            <a:r>
              <a:rPr lang="en-US" dirty="0" err="1"/>
              <a:t>год</a:t>
            </a:r>
            <a:r>
              <a:rPr lang="en-US" dirty="0"/>
              <a:t> </a:t>
            </a:r>
            <a:r>
              <a:rPr lang="en-US" dirty="0" err="1"/>
              <a:t>диагноз</a:t>
            </a:r>
            <a:r>
              <a:rPr lang="en-US" dirty="0"/>
              <a:t> </a:t>
            </a:r>
            <a:r>
              <a:rPr lang="en-US" dirty="0" err="1"/>
              <a:t>пневмония</a:t>
            </a:r>
            <a:r>
              <a:rPr lang="en-US" dirty="0"/>
              <a:t> </a:t>
            </a:r>
            <a:r>
              <a:rPr lang="en-US" dirty="0" err="1"/>
              <a:t>ставится</a:t>
            </a:r>
            <a:r>
              <a:rPr lang="en-US" dirty="0"/>
              <a:t> </a:t>
            </a:r>
            <a:r>
              <a:rPr lang="en-US" dirty="0" err="1"/>
              <a:t>более</a:t>
            </a:r>
            <a:r>
              <a:rPr lang="en-US" dirty="0"/>
              <a:t> 17 </a:t>
            </a:r>
            <a:r>
              <a:rPr lang="en-US" dirty="0" err="1"/>
              <a:t>млн</a:t>
            </a:r>
            <a:r>
              <a:rPr lang="en-US" dirty="0"/>
              <a:t> .</a:t>
            </a:r>
            <a:r>
              <a:rPr lang="en-US" dirty="0" err="1"/>
              <a:t>человек</a:t>
            </a:r>
            <a:r>
              <a:rPr lang="en-US" dirty="0"/>
              <a:t>. </a:t>
            </a:r>
            <a:r>
              <a:rPr lang="ru-RU" dirty="0"/>
              <a:t>Более 50% борется с патологическими изменениями. Можно рассчитывать на целевой сегмент примерно 8-9 млн. человек.</a:t>
            </a:r>
            <a:endParaRPr lang="en-US" dirty="0"/>
          </a:p>
          <a:p>
            <a:pPr marL="0" indent="0">
              <a:lnSpc>
                <a:spcPct val="114999"/>
              </a:lnSpc>
              <a:spcAft>
                <a:spcPts val="1600"/>
              </a:spcAft>
              <a:buNone/>
            </a:pPr>
            <a:r>
              <a:rPr lang="ru-RU" dirty="0"/>
              <a:t>По данным Росстата, в 2021 году в стране насчитывалось 11,1 млн дошкольников — к этой категории статистики относят детей от 3 до 8 лет. </a:t>
            </a:r>
            <a:r>
              <a:rPr lang="en-US" dirty="0"/>
              <a:t>25% </a:t>
            </a:r>
            <a:r>
              <a:rPr lang="en-US" dirty="0" err="1"/>
              <a:t>детей</a:t>
            </a:r>
            <a:r>
              <a:rPr lang="en-US" dirty="0"/>
              <a:t> </a:t>
            </a:r>
            <a:r>
              <a:rPr lang="en-US" dirty="0" err="1"/>
              <a:t>испытывают</a:t>
            </a:r>
            <a:r>
              <a:rPr lang="en-US" dirty="0"/>
              <a:t> </a:t>
            </a:r>
            <a:r>
              <a:rPr lang="en-US" dirty="0" err="1"/>
              <a:t>задержку</a:t>
            </a:r>
            <a:r>
              <a:rPr lang="en-US" dirty="0"/>
              <a:t> </a:t>
            </a:r>
            <a:r>
              <a:rPr lang="en-US" dirty="0" err="1"/>
              <a:t>речевого</a:t>
            </a:r>
            <a:r>
              <a:rPr lang="en-US" dirty="0"/>
              <a:t> </a:t>
            </a:r>
            <a:r>
              <a:rPr lang="en-US" dirty="0" err="1"/>
              <a:t>развития</a:t>
            </a:r>
            <a:r>
              <a:rPr lang="ru-RU" dirty="0"/>
              <a:t>, это приблизительно 260 тыс. детей. У многих детей задержка речевого развития связана с дыхательной функцией.  </a:t>
            </a:r>
          </a:p>
          <a:p>
            <a:pPr marL="0" indent="0">
              <a:lnSpc>
                <a:spcPct val="114999"/>
              </a:lnSpc>
              <a:spcAft>
                <a:spcPts val="1600"/>
              </a:spcAft>
              <a:buNone/>
            </a:pPr>
            <a:r>
              <a:rPr lang="ru-RU" dirty="0"/>
              <a:t>Целевой сегмент  - спортсмены и спортивные организации пока не исследовался. </a:t>
            </a:r>
          </a:p>
          <a:p>
            <a:pPr marL="0" indent="0">
              <a:lnSpc>
                <a:spcPct val="114999"/>
              </a:lnSpc>
              <a:spcAft>
                <a:spcPts val="1600"/>
              </a:spcAft>
              <a:buNone/>
            </a:pPr>
            <a:r>
              <a:rPr lang="ru-RU" dirty="0"/>
              <a:t>По результатам двух исследований видно, что можно рассчитывать на  достойную долю от объем рынка.   </a:t>
            </a:r>
            <a:endParaRPr lang="en-US" dirty="0"/>
          </a:p>
          <a:p>
            <a:pPr marL="0" indent="0">
              <a:lnSpc>
                <a:spcPct val="114999"/>
              </a:lnSpc>
              <a:spcAft>
                <a:spcPts val="160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84854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r>
              <a:rPr lang="ru" dirty="0"/>
              <a:t>Результаты исследования: сценарий AS IS</a:t>
            </a:r>
            <a:endParaRPr dirty="0"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1"/>
          </p:nvPr>
        </p:nvSpPr>
        <p:spPr>
          <a:xfrm>
            <a:off x="415600" y="1124720"/>
            <a:ext cx="11360800" cy="564548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25000" lnSpcReduction="20000"/>
          </a:bodyPr>
          <a:lstStyle/>
          <a:p>
            <a:pPr marL="0" indent="0" algn="just">
              <a:spcAft>
                <a:spcPts val="1600"/>
              </a:spcAft>
              <a:buNone/>
            </a:pPr>
            <a:r>
              <a:rPr lang="ru-RU" sz="4800" dirty="0">
                <a:latin typeface="+mj-lt"/>
              </a:rPr>
              <a:t>Сценарий 1 </a:t>
            </a:r>
          </a:p>
          <a:p>
            <a:pPr marL="0" indent="0" algn="just">
              <a:spcAft>
                <a:spcPts val="1600"/>
              </a:spcAft>
              <a:buNone/>
            </a:pPr>
            <a:r>
              <a:rPr lang="ru-RU" sz="4800" dirty="0" err="1">
                <a:latin typeface="+mj-lt"/>
              </a:rPr>
              <a:t>Акторы</a:t>
            </a:r>
            <a:r>
              <a:rPr lang="ru-RU" sz="4800" dirty="0">
                <a:latin typeface="+mj-lt"/>
              </a:rPr>
              <a:t>: пациент, врач.</a:t>
            </a:r>
          </a:p>
          <a:p>
            <a:pPr marL="0" indent="0" algn="just">
              <a:spcAft>
                <a:spcPts val="1600"/>
              </a:spcAft>
              <a:buNone/>
            </a:pPr>
            <a:r>
              <a:rPr lang="ru-RU" sz="4800" dirty="0">
                <a:latin typeface="+mj-lt"/>
              </a:rPr>
              <a:t>Предусловия: человек перенес пневмонию, лечился в стационаре, его выписали домой, назначили дыхательную гимнастику. Есть жалобы на одышку и нехватку воздуха при физических нагрузках и речевых нагрузках.</a:t>
            </a:r>
          </a:p>
          <a:p>
            <a:pPr marL="0" indent="0" algn="just">
              <a:spcAft>
                <a:spcPts val="1600"/>
              </a:spcAft>
              <a:buNone/>
            </a:pPr>
            <a:r>
              <a:rPr lang="ru-RU" sz="4800" dirty="0">
                <a:latin typeface="+mj-lt"/>
              </a:rPr>
              <a:t>Ожидаемый результат: дыхательная функция восстановится.</a:t>
            </a:r>
          </a:p>
          <a:p>
            <a:pPr marL="0" indent="0" algn="just">
              <a:spcAft>
                <a:spcPts val="1600"/>
              </a:spcAft>
              <a:buNone/>
            </a:pPr>
            <a:r>
              <a:rPr lang="ru-RU" sz="4800" dirty="0">
                <a:latin typeface="+mj-lt"/>
              </a:rPr>
              <a:t>Шаги:</a:t>
            </a:r>
          </a:p>
          <a:p>
            <a:pPr marL="0" indent="0" algn="just">
              <a:spcAft>
                <a:spcPts val="1600"/>
              </a:spcAft>
              <a:buNone/>
            </a:pPr>
            <a:r>
              <a:rPr lang="ru-RU" sz="4800" dirty="0">
                <a:latin typeface="+mj-lt"/>
              </a:rPr>
              <a:t>1) Человек выполняет дыхательные упражнения без использования технических средств. </a:t>
            </a:r>
          </a:p>
          <a:p>
            <a:pPr marL="0" indent="0" algn="just">
              <a:spcAft>
                <a:spcPts val="1600"/>
              </a:spcAft>
              <a:buNone/>
            </a:pPr>
            <a:r>
              <a:rPr lang="ru-RU" sz="4800" dirty="0">
                <a:latin typeface="+mj-lt"/>
              </a:rPr>
              <a:t>Проблема 1. Человек не рассчитал нагрузку и во время упражнения ему стало плохо. Варианты: а)  забросил занятия; б) выполнял тренировку несмотря на недомогание – спровоцировал приступ удушья.</a:t>
            </a:r>
          </a:p>
          <a:p>
            <a:pPr marL="0" indent="0" algn="just">
              <a:spcAft>
                <a:spcPts val="1600"/>
              </a:spcAft>
              <a:buNone/>
            </a:pPr>
            <a:r>
              <a:rPr lang="ru-RU" sz="4800" dirty="0">
                <a:latin typeface="+mj-lt"/>
              </a:rPr>
              <a:t>Проблема 2.Человек не видит эффективность тренировки. Не понимает есть ли смысл ее вообще делать. Варианты: 1) продолжает  благодаря волевым усилиям делать  дыхательную гимнастику; 2) забросил занятия.</a:t>
            </a:r>
          </a:p>
          <a:p>
            <a:pPr marL="0" indent="0" algn="just">
              <a:spcAft>
                <a:spcPts val="1600"/>
              </a:spcAft>
              <a:buNone/>
            </a:pPr>
            <a:r>
              <a:rPr lang="ru-RU" sz="4800" dirty="0">
                <a:latin typeface="+mj-lt"/>
              </a:rPr>
              <a:t>2) Человек выполняет упражнения используя технические средства (ингалятор, тренажер Фролова) без обратной связи. Проблема 1. Человек не рассчитал нагрузку и во время упражнения ему стало плохо. Варианты: а)  забросил занятия; б) выполнял тренировку несмотря на недомогание – спровоцировал приступ удушья. Проблема 2.Человек не видит эффективность тренировки. Не понимает есть ли смысл ее вообще делать. Варианты: 1) продолжает  благодаря волевым усилиям делать  дыхательную гимнастику; 2) забросил занятия.</a:t>
            </a:r>
          </a:p>
          <a:p>
            <a:pPr marL="0" indent="0" algn="just">
              <a:spcAft>
                <a:spcPts val="1600"/>
              </a:spcAft>
              <a:buNone/>
            </a:pPr>
            <a:r>
              <a:rPr lang="ru-RU" sz="4800" dirty="0">
                <a:latin typeface="+mj-lt"/>
              </a:rPr>
              <a:t>3) Человек выполняет дыхательную гимнастику в условиях поликлиники под наблюдением медицинского персонала.</a:t>
            </a:r>
          </a:p>
          <a:p>
            <a:pPr marL="0" indent="0" algn="just">
              <a:spcAft>
                <a:spcPts val="1600"/>
              </a:spcAft>
              <a:buNone/>
            </a:pPr>
            <a:r>
              <a:rPr lang="ru-RU" sz="4800" dirty="0">
                <a:latin typeface="+mj-lt"/>
              </a:rPr>
              <a:t>Проблема: нехватка свободного времени Вариант: а) отказ от процедур. Б) посещение процедур, но потеря ценного времени.</a:t>
            </a:r>
          </a:p>
          <a:p>
            <a:pPr marL="0" indent="0" algn="just">
              <a:spcAft>
                <a:spcPts val="1600"/>
              </a:spcAft>
              <a:buNone/>
            </a:pPr>
            <a:r>
              <a:rPr lang="ru-RU" sz="4800" dirty="0">
                <a:latin typeface="+mj-lt"/>
              </a:rPr>
              <a:t>Проблема: неспособность поликлиник принять большое количество пациентов. Варианты: а) обратиться в частные центры реабилитации и потратить деньги. Б) дожидаться своей очереди. В) отказаться от дыхательной гимнастики.</a:t>
            </a:r>
          </a:p>
          <a:p>
            <a:pPr marL="0" indent="0">
              <a:spcAft>
                <a:spcPts val="160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77156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r>
              <a:rPr lang="ru"/>
              <a:t>Переход к разработке: TO BE</a:t>
            </a:r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74952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ru-RU" dirty="0"/>
              <a:t>Благодаря использованию инновационной разработки человек с патологией легких сможет заниматься дыхательной гимнастикой дома, и сам увидит эффективность тренировки. Индивидуальный расчет нагрузки скорректирует набор упражнений и длительность и интенсивность их выполнения. Дыхательная гимнастика станет безопасной и интересной для пользователя.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743564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8947AC2-976C-394F-2571-D50C50DF2D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2396" indent="0">
              <a:buNone/>
            </a:pPr>
            <a:r>
              <a:rPr lang="ru-RU" dirty="0"/>
              <a:t>Сценарий 2</a:t>
            </a:r>
          </a:p>
          <a:p>
            <a:pPr marL="152396" indent="0">
              <a:buNone/>
            </a:pPr>
            <a:r>
              <a:rPr lang="ru-RU" dirty="0" err="1"/>
              <a:t>Акторы</a:t>
            </a:r>
            <a:r>
              <a:rPr lang="ru-RU" dirty="0"/>
              <a:t>: дети с нарушением речевого дыхания, родители</a:t>
            </a:r>
          </a:p>
          <a:p>
            <a:pPr marL="152396" indent="0">
              <a:buNone/>
            </a:pPr>
            <a:r>
              <a:rPr lang="ru-RU" dirty="0"/>
              <a:t>Предусловия: дошкольнику рекомендуют заниматься дыхательной гимнастикой дома для развития речевой функции.</a:t>
            </a:r>
          </a:p>
          <a:p>
            <a:pPr marL="152396" indent="0">
              <a:buNone/>
            </a:pPr>
            <a:r>
              <a:rPr lang="ru-RU" dirty="0"/>
              <a:t>Ожидаемый результат: ребенок научился дышать правильно, речевая функция развита.</a:t>
            </a:r>
          </a:p>
          <a:p>
            <a:pPr marL="152396" indent="0">
              <a:buNone/>
            </a:pPr>
            <a:r>
              <a:rPr lang="ru-RU" dirty="0"/>
              <a:t>Шаги: </a:t>
            </a:r>
          </a:p>
          <a:p>
            <a:pPr marL="495296" indent="-342900">
              <a:buAutoNum type="arabicParenR"/>
            </a:pPr>
            <a:r>
              <a:rPr lang="ru-RU" dirty="0"/>
              <a:t>Водить ребенка ежедневно в развивающий центр. Проблема 1: потеря денег и времени. </a:t>
            </a:r>
          </a:p>
          <a:p>
            <a:pPr marL="495296" indent="-342900">
              <a:buAutoNum type="arabicParenR"/>
            </a:pPr>
            <a:r>
              <a:rPr lang="ru-RU" dirty="0"/>
              <a:t>Заниматься с ребенком без использования современных технологий (упражнения с шариком, трубочкой). Проблема 2 : невозможно рассчитать нагрузку. Проблема 2.1 Сложно оценить правильно ли ребенок дышит. Варианты : работать неэффективно  и с риском для здоровья или бросить занятия. Проблема 3: быстрая потеря интереса к тренировке. Вариант: ребенок откажется или будет работать по принуждению.  </a:t>
            </a:r>
          </a:p>
          <a:p>
            <a:endParaRPr lang="ru-RU" dirty="0"/>
          </a:p>
        </p:txBody>
      </p:sp>
      <p:sp>
        <p:nvSpPr>
          <p:cNvPr id="4" name="Google Shape;103;p21">
            <a:extLst>
              <a:ext uri="{FF2B5EF4-FFF2-40B4-BE49-F238E27FC236}">
                <a16:creationId xmlns:a16="http://schemas.microsoft.com/office/drawing/2014/main" id="{3DBF4A06-326A-D4C4-3C32-49F702858E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925" y="593725"/>
            <a:ext cx="11360150" cy="76358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r>
              <a:rPr lang="ru" dirty="0"/>
              <a:t>Результаты исследования: сценарий AS IS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9145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r>
              <a:rPr lang="ru"/>
              <a:t>Переход к разработке: TO BE</a:t>
            </a:r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body" idx="1"/>
          </p:nvPr>
        </p:nvSpPr>
        <p:spPr>
          <a:xfrm>
            <a:off x="415599" y="1536633"/>
            <a:ext cx="8963999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ru-RU" dirty="0"/>
              <a:t>Родители детей, которым рекомендуется дыхательная гимнастика могут использовать АПК «Пневмотренажер» в домашних условиях, сократив потерю своего времени и расходы на развивающий центр. Ребенок будет вовлечен в процесс тренировки, благодаря включению элементов игры в тренировочный процесс. После тренировки родитель будет иметь возможность отследить результаты тренировки. Работать АПК «пневмотренажер» легко и безопасно. Система сама остановит процесс тренировки и не допустит лишней нагрузки.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r>
              <a:rPr lang="ru"/>
              <a:t>План работы на хакатон</a:t>
            </a:r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ru-RU" dirty="0"/>
              <a:t>1)Презентация проекта</a:t>
            </a:r>
          </a:p>
          <a:p>
            <a:pPr marL="0" indent="0">
              <a:spcAft>
                <a:spcPts val="1600"/>
              </a:spcAft>
              <a:buNone/>
            </a:pPr>
            <a:r>
              <a:rPr lang="ru-RU" dirty="0"/>
              <a:t>2) Беседа с экспертом</a:t>
            </a:r>
          </a:p>
          <a:p>
            <a:pPr marL="0" indent="0">
              <a:spcAft>
                <a:spcPts val="1600"/>
              </a:spcAft>
              <a:buNone/>
            </a:pPr>
            <a:r>
              <a:rPr lang="ru-RU" dirty="0"/>
              <a:t>3) Анализ замечаний эксперта и исправление замечаний</a:t>
            </a:r>
          </a:p>
          <a:p>
            <a:pPr marL="0" indent="0">
              <a:spcAft>
                <a:spcPts val="1600"/>
              </a:spcAft>
              <a:buNone/>
            </a:pPr>
            <a:r>
              <a:rPr lang="ru-RU" dirty="0"/>
              <a:t>4) Работа в  экономическом треке</a:t>
            </a:r>
          </a:p>
          <a:p>
            <a:pPr marL="0" indent="0">
              <a:spcAft>
                <a:spcPts val="1600"/>
              </a:spcAft>
              <a:buNone/>
            </a:pPr>
            <a:r>
              <a:rPr lang="ru-RU" dirty="0"/>
              <a:t>5) Посещение мастер классов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817264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r>
              <a:rPr lang="ru"/>
              <a:t>План разработки будущего решения</a:t>
            </a:r>
            <a:endParaRPr/>
          </a:p>
        </p:txBody>
      </p:sp>
      <p:sp>
        <p:nvSpPr>
          <p:cNvPr id="134" name="Google Shape;134;p2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ru-RU" dirty="0"/>
              <a:t>Планируется исследовать сегмент целевой аудитории – спортсмены. Насколько актуален для них наш продукт.</a:t>
            </a:r>
          </a:p>
          <a:p>
            <a:pPr marL="0" indent="0">
              <a:spcAft>
                <a:spcPts val="1600"/>
              </a:spcAft>
              <a:buNone/>
            </a:pPr>
            <a:r>
              <a:rPr lang="ru-RU" dirty="0"/>
              <a:t>Поиск и внедрение новых методик для всех 3 выбранных целевых сегментов.</a:t>
            </a:r>
          </a:p>
          <a:p>
            <a:pPr marL="0" indent="0">
              <a:spcAft>
                <a:spcPts val="1600"/>
              </a:spcAft>
              <a:buNone/>
            </a:pPr>
            <a:r>
              <a:rPr lang="ru-RU" dirty="0"/>
              <a:t>Рассчитать экономические показатели. Эффективным ли будет производство и продажа продукта. На какую прибыль можно рассчитывать и какие сроки окупаемости.</a:t>
            </a:r>
          </a:p>
          <a:p>
            <a:pPr marL="0" indent="0">
              <a:spcAft>
                <a:spcPts val="1600"/>
              </a:spcAft>
              <a:buNone/>
            </a:pPr>
            <a:r>
              <a:rPr lang="ru-RU" dirty="0"/>
              <a:t>Доработать внешний вид прибора.</a:t>
            </a:r>
          </a:p>
          <a:p>
            <a:pPr marL="0" indent="0">
              <a:spcAft>
                <a:spcPts val="1600"/>
              </a:spcAft>
              <a:buNone/>
            </a:pPr>
            <a:r>
              <a:rPr lang="ru-RU" dirty="0"/>
              <a:t>Провести испытания устройства.</a:t>
            </a:r>
          </a:p>
          <a:p>
            <a:pPr marL="0" indent="0">
              <a:spcAft>
                <a:spcPts val="160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790804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dirty="0">
                <a:latin typeface="Times New Roman" pitchFamily="18" charset="0"/>
                <a:cs typeface="Times New Roman" pitchFamily="18" charset="0"/>
              </a:rPr>
              <a:t>Команда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98" y="1412754"/>
            <a:ext cx="2537156" cy="25371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136" y="1412754"/>
            <a:ext cx="2557727" cy="25577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039" y="1412754"/>
            <a:ext cx="2534708" cy="2534708"/>
          </a:xfrm>
          <a:prstGeom prst="rect">
            <a:avLst/>
          </a:prstGeom>
        </p:spPr>
      </p:pic>
      <p:sp>
        <p:nvSpPr>
          <p:cNvPr id="8" name="Google Shape;131;p8"/>
          <p:cNvSpPr txBox="1">
            <a:spLocks/>
          </p:cNvSpPr>
          <p:nvPr/>
        </p:nvSpPr>
        <p:spPr>
          <a:xfrm>
            <a:off x="824798" y="4350712"/>
            <a:ext cx="3658206" cy="1896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90000"/>
              </a:lnSpc>
              <a:buClr>
                <a:srgbClr val="AEABAB"/>
              </a:buClr>
              <a:buFont typeface="Arial"/>
              <a:buNone/>
            </a:pP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Емелина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Елизавета Александровна. Капитан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комнады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90000"/>
              </a:lnSpc>
              <a:spcBef>
                <a:spcPts val="1000"/>
              </a:spcBef>
              <a:buClr>
                <a:srgbClr val="AEABAB"/>
              </a:buClr>
              <a:buNone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Студент Южного Федерального Университета (ЮФУ), планирование проекта, распределение задач, проведение испытаний, участие в разработке </a:t>
            </a:r>
          </a:p>
          <a:p>
            <a:pPr marL="0" indent="0">
              <a:lnSpc>
                <a:spcPct val="90000"/>
              </a:lnSpc>
              <a:spcBef>
                <a:spcPts val="1000"/>
              </a:spcBef>
              <a:buClr>
                <a:srgbClr val="AEABAB"/>
              </a:buClr>
              <a:buNone/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Google Shape;133;p8"/>
          <p:cNvSpPr txBox="1"/>
          <p:nvPr/>
        </p:nvSpPr>
        <p:spPr>
          <a:xfrm>
            <a:off x="8400280" y="4350712"/>
            <a:ext cx="3320816" cy="1654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r>
              <a:rPr lang="ru-RU" sz="1600" b="0" i="0" u="none" strike="noStrike" cap="none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Самоделкин</a:t>
            </a:r>
            <a:r>
              <a:rPr lang="ru-RU" sz="1600" b="0" i="0" u="none" strike="noStrike" cap="none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Егор Валерьевич</a:t>
            </a:r>
            <a:r>
              <a:rPr lang="en-US" sz="1600" dirty="0"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,</a:t>
            </a: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программист-разработчик</a:t>
            </a:r>
            <a:endParaRPr sz="1600" b="0" i="0" u="none" strike="noStrike" cap="none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AEABAB"/>
              </a:buClr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Студент Южного Федерального Университета (ЮФУ), составление </a:t>
            </a:r>
            <a:r>
              <a:rPr lang="ru-RU" sz="1600" dirty="0">
                <a:latin typeface="Times New Roman" pitchFamily="18"/>
                <a:ea typeface="Calibri" pitchFamily="34"/>
              </a:rPr>
              <a:t>программного обеспечения для передачи данных с микроконтроллера на смартфон</a:t>
            </a:r>
            <a:r>
              <a:rPr lang="ru-RU" sz="1600" dirty="0">
                <a:latin typeface="Times New Roman" pitchFamily="18" charset="0"/>
                <a:ea typeface="Calibri" pitchFamily="34"/>
                <a:cs typeface="Times New Roman" pitchFamily="18" charset="0"/>
              </a:rPr>
              <a:t>,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участие в разработке.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0" name="Google Shape;135;p8"/>
          <p:cNvSpPr txBox="1"/>
          <p:nvPr/>
        </p:nvSpPr>
        <p:spPr>
          <a:xfrm>
            <a:off x="4598218" y="4350712"/>
            <a:ext cx="3341206" cy="151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Calibri"/>
              </a:rPr>
              <a:t>Овсянникова Жанна Андреевна., менеджер</a:t>
            </a:r>
            <a:endParaRPr sz="1600" b="0" i="0" u="none" strike="noStrike" cap="none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AEABAB"/>
              </a:buClr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Студент Южного Федерального Университета (ЮФУ),</a:t>
            </a:r>
            <a:r>
              <a:rPr lang="ru-RU" sz="1600" dirty="0"/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подготовка проектной документации, участие в разработке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60139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dirty="0">
                <a:latin typeface="Times New Roman" pitchFamily="18" charset="0"/>
                <a:cs typeface="Times New Roman" pitchFamily="18" charset="0"/>
              </a:rPr>
              <a:t>Команда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226" y="1430473"/>
            <a:ext cx="2649922" cy="264992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817" y="1430473"/>
            <a:ext cx="2707529" cy="270752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38200" y="4350712"/>
            <a:ext cx="4340047" cy="1716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AEABAB"/>
              </a:buClr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Шпаковская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Оксана Юрьевна. Наставник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комнады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AEABAB"/>
              </a:buClr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Заведующий лабораторией кафедры «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4"/>
              </a:rPr>
              <a:t>Кафедра встраиваемых и радиоприемных систем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Южного Федерального Университета (ЮФУ)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44890" y="4350712"/>
            <a:ext cx="4781381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AEABAB"/>
              </a:buClr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Номерчук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Александр Яковлевич. Наставник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комнады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Старший преподаватель «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5"/>
              </a:rPr>
              <a:t>Кафедра систем автоматического управления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» Южного Федерального Университета (ЮФУ)</a:t>
            </a:r>
          </a:p>
        </p:txBody>
      </p:sp>
    </p:spTree>
    <p:extLst>
      <p:ext uri="{BB962C8B-B14F-4D97-AF65-F5344CB8AC3E}">
        <p14:creationId xmlns:p14="http://schemas.microsoft.com/office/powerpoint/2010/main" val="6521635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dirty="0">
                <a:latin typeface="Times New Roman" pitchFamily="18" charset="0"/>
                <a:cs typeface="Times New Roman" pitchFamily="18" charset="0"/>
              </a:rPr>
              <a:t>Вопросы к экспертам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Как довести продукт до такого вида, чтобы можно было участвовать в конкурсах на грант?</a:t>
            </a:r>
          </a:p>
          <a:p>
            <a:endParaRPr lang="ru-RU" dirty="0"/>
          </a:p>
          <a:p>
            <a:r>
              <a:rPr lang="ru-RU" dirty="0"/>
              <a:t>Как найти партнеров, которые взялись бы за производство данного устройства?</a:t>
            </a:r>
          </a:p>
        </p:txBody>
      </p:sp>
    </p:spTree>
    <p:extLst>
      <p:ext uri="{BB962C8B-B14F-4D97-AF65-F5344CB8AC3E}">
        <p14:creationId xmlns:p14="http://schemas.microsoft.com/office/powerpoint/2010/main" val="3510946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dirty="0">
                <a:latin typeface="Times New Roman" pitchFamily="18" charset="0"/>
                <a:cs typeface="Times New Roman" pitchFamily="18" charset="0"/>
              </a:rPr>
              <a:t>Заинтересованные стороны / стейкхолдеры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ru-RU">
                <a:latin typeface="Roboto"/>
                <a:ea typeface="Roboto"/>
                <a:cs typeface="Roboto"/>
              </a:rPr>
              <a:t>Люди с патологией легких.</a:t>
            </a:r>
          </a:p>
          <a:p>
            <a:r>
              <a:rPr lang="ru-RU">
                <a:latin typeface="Roboto"/>
                <a:ea typeface="Roboto"/>
                <a:cs typeface="Roboto"/>
              </a:rPr>
              <a:t>Дети с нарушением речевого дыхания.</a:t>
            </a:r>
            <a:endParaRPr lang="ru-RU"/>
          </a:p>
          <a:p>
            <a:r>
              <a:rPr lang="ru-RU">
                <a:latin typeface="Roboto"/>
                <a:ea typeface="Roboto"/>
                <a:cs typeface="Roboto"/>
              </a:rPr>
              <a:t>Спортсмены.</a:t>
            </a:r>
          </a:p>
          <a:p>
            <a:endParaRPr lang="ru-RU">
              <a:latin typeface="Roboto"/>
              <a:ea typeface="Roboto"/>
              <a:cs typeface="Roboto"/>
            </a:endParaRPr>
          </a:p>
          <a:p>
            <a:r>
              <a:rPr lang="ru-RU">
                <a:latin typeface="Roboto"/>
                <a:ea typeface="Roboto"/>
                <a:cs typeface="Roboto"/>
              </a:rPr>
              <a:t>Организации:</a:t>
            </a:r>
          </a:p>
          <a:p>
            <a:r>
              <a:rPr lang="ru-RU">
                <a:latin typeface="Roboto"/>
                <a:ea typeface="Roboto"/>
                <a:cs typeface="Roboto"/>
              </a:rPr>
              <a:t>Реабилитационные центры, санатории.</a:t>
            </a:r>
          </a:p>
          <a:p>
            <a:r>
              <a:rPr lang="ru-RU">
                <a:latin typeface="Roboto"/>
                <a:ea typeface="Roboto"/>
                <a:cs typeface="Roboto"/>
              </a:rPr>
              <a:t>Центры детского развития;</a:t>
            </a:r>
          </a:p>
          <a:p>
            <a:r>
              <a:rPr lang="ru-RU">
                <a:latin typeface="Roboto"/>
                <a:ea typeface="Roboto"/>
                <a:cs typeface="Roboto"/>
              </a:rPr>
              <a:t>Спортивные организации.</a:t>
            </a:r>
          </a:p>
        </p:txBody>
      </p:sp>
    </p:spTree>
    <p:extLst>
      <p:ext uri="{BB962C8B-B14F-4D97-AF65-F5344CB8AC3E}">
        <p14:creationId xmlns:p14="http://schemas.microsoft.com/office/powerpoint/2010/main" val="60689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Дальнейшие</a:t>
            </a:r>
            <a:r>
              <a:rPr lang="en-US" sz="3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шаги</a:t>
            </a:r>
            <a:r>
              <a:rPr lang="en-US" sz="3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по</a:t>
            </a:r>
            <a:r>
              <a:rPr lang="en-US" sz="3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работе</a:t>
            </a:r>
            <a:r>
              <a:rPr lang="en-US" sz="3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над</a:t>
            </a:r>
            <a:r>
              <a:rPr lang="en-US" sz="3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проектом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Опытный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образец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прибора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создан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Планируется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создать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наглядное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представление</a:t>
            </a:r>
            <a:r>
              <a:rPr lang="ru-RU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данных диагностики дыхания в виде спирограммы.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Планируется разработать интерфейс АПК.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Добавить новые методики для тренировки внешнего дыхания, с использованием геймификации.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Разработать инструкции для пользователей.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Провести испытания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Расширить функции АПК ,чтобы он был полезен для спортсменов и для детей с нарушением функции речевого дыхания.</a:t>
            </a:r>
            <a:endParaRPr lang="en-US" sz="2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6091445-2A79-56BE-6616-D49B03E54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048" y="1518361"/>
            <a:ext cx="5458968" cy="382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8328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 txBox="1">
            <a:spLocks noGrp="1"/>
          </p:cNvSpPr>
          <p:nvPr>
            <p:ph type="title"/>
          </p:nvPr>
        </p:nvSpPr>
        <p:spPr>
          <a:xfrm>
            <a:off x="770019" y="274390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r>
              <a:rPr lang="ru"/>
              <a:t>Итоги работы на хакатоне</a:t>
            </a:r>
            <a:endParaRPr/>
          </a:p>
        </p:txBody>
      </p:sp>
      <p:sp>
        <p:nvSpPr>
          <p:cNvPr id="140" name="Google Shape;140;p27"/>
          <p:cNvSpPr txBox="1">
            <a:spLocks noGrp="1"/>
          </p:cNvSpPr>
          <p:nvPr>
            <p:ph type="body" idx="1"/>
          </p:nvPr>
        </p:nvSpPr>
        <p:spPr>
          <a:xfrm>
            <a:off x="5749600" y="1536633"/>
            <a:ext cx="60268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ru-RU" dirty="0"/>
              <a:t>В качестве рынка сбыта рассматривается B2C рынок РФ. </a:t>
            </a:r>
          </a:p>
          <a:p>
            <a:pPr marL="0" indent="0">
              <a:lnSpc>
                <a:spcPct val="114999"/>
              </a:lnSpc>
              <a:spcAft>
                <a:spcPts val="1600"/>
              </a:spcAft>
              <a:buNone/>
            </a:pPr>
            <a:r>
              <a:rPr lang="ru-RU" dirty="0"/>
              <a:t>TAM: 10400 </a:t>
            </a:r>
            <a:r>
              <a:rPr lang="ru-RU" dirty="0" err="1"/>
              <a:t>млн.рублей</a:t>
            </a:r>
          </a:p>
          <a:p>
            <a:pPr marL="0" indent="0">
              <a:lnSpc>
                <a:spcPct val="114999"/>
              </a:lnSpc>
              <a:spcAft>
                <a:spcPts val="1600"/>
              </a:spcAft>
              <a:buNone/>
            </a:pPr>
            <a:r>
              <a:rPr lang="ru-RU" dirty="0"/>
              <a:t>SAM:1 279200 тыс. рублей</a:t>
            </a:r>
          </a:p>
          <a:p>
            <a:pPr marL="0" indent="0">
              <a:lnSpc>
                <a:spcPct val="114999"/>
              </a:lnSpc>
              <a:spcAft>
                <a:spcPts val="1600"/>
              </a:spcAft>
              <a:buNone/>
            </a:pPr>
            <a:r>
              <a:rPr lang="ru-RU" dirty="0"/>
              <a:t>SOM: 767520 </a:t>
            </a:r>
            <a:r>
              <a:rPr lang="ru-RU" dirty="0" err="1"/>
              <a:t>тыс.рублей</a:t>
            </a:r>
          </a:p>
          <a:p>
            <a:pPr marL="0" indent="0">
              <a:lnSpc>
                <a:spcPct val="114999"/>
              </a:lnSpc>
              <a:spcAft>
                <a:spcPts val="1600"/>
              </a:spcAft>
              <a:buNone/>
            </a:pPr>
            <a:r>
              <a:rPr lang="ru-RU" dirty="0"/>
              <a:t>Ценовой сегмент до 8000 рублей. </a:t>
            </a:r>
          </a:p>
          <a:p>
            <a:pPr marL="0" indent="0">
              <a:lnSpc>
                <a:spcPct val="114999"/>
              </a:lnSpc>
              <a:spcAft>
                <a:spcPts val="1600"/>
              </a:spcAft>
              <a:buNone/>
            </a:pPr>
            <a:r>
              <a:rPr lang="ru-RU" dirty="0"/>
              <a:t>При продаже 1000 экземпляров в месяц прибыль составит 4 293150 рублей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E92EC66-E8DF-ECF0-FC3F-34A1B61D77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104363"/>
              </p:ext>
            </p:extLst>
          </p:nvPr>
        </p:nvGraphicFramePr>
        <p:xfrm>
          <a:off x="531628" y="1532860"/>
          <a:ext cx="5129810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580">
                  <a:extLst>
                    <a:ext uri="{9D8B030D-6E8A-4147-A177-3AD203B41FA5}">
                      <a16:colId xmlns:a16="http://schemas.microsoft.com/office/drawing/2014/main" val="3565554214"/>
                    </a:ext>
                  </a:extLst>
                </a:gridCol>
                <a:gridCol w="666255">
                  <a:extLst>
                    <a:ext uri="{9D8B030D-6E8A-4147-A177-3AD203B41FA5}">
                      <a16:colId xmlns:a16="http://schemas.microsoft.com/office/drawing/2014/main" val="795868926"/>
                    </a:ext>
                  </a:extLst>
                </a:gridCol>
                <a:gridCol w="666255">
                  <a:extLst>
                    <a:ext uri="{9D8B030D-6E8A-4147-A177-3AD203B41FA5}">
                      <a16:colId xmlns:a16="http://schemas.microsoft.com/office/drawing/2014/main" val="2050793900"/>
                    </a:ext>
                  </a:extLst>
                </a:gridCol>
                <a:gridCol w="372825">
                  <a:extLst>
                    <a:ext uri="{9D8B030D-6E8A-4147-A177-3AD203B41FA5}">
                      <a16:colId xmlns:a16="http://schemas.microsoft.com/office/drawing/2014/main" val="1936210488"/>
                    </a:ext>
                  </a:extLst>
                </a:gridCol>
                <a:gridCol w="462580">
                  <a:extLst>
                    <a:ext uri="{9D8B030D-6E8A-4147-A177-3AD203B41FA5}">
                      <a16:colId xmlns:a16="http://schemas.microsoft.com/office/drawing/2014/main" val="2774266522"/>
                    </a:ext>
                  </a:extLst>
                </a:gridCol>
                <a:gridCol w="462580">
                  <a:extLst>
                    <a:ext uri="{9D8B030D-6E8A-4147-A177-3AD203B41FA5}">
                      <a16:colId xmlns:a16="http://schemas.microsoft.com/office/drawing/2014/main" val="1085440507"/>
                    </a:ext>
                  </a:extLst>
                </a:gridCol>
                <a:gridCol w="593761">
                  <a:extLst>
                    <a:ext uri="{9D8B030D-6E8A-4147-A177-3AD203B41FA5}">
                      <a16:colId xmlns:a16="http://schemas.microsoft.com/office/drawing/2014/main" val="1640381309"/>
                    </a:ext>
                  </a:extLst>
                </a:gridCol>
                <a:gridCol w="462580">
                  <a:extLst>
                    <a:ext uri="{9D8B030D-6E8A-4147-A177-3AD203B41FA5}">
                      <a16:colId xmlns:a16="http://schemas.microsoft.com/office/drawing/2014/main" val="85254207"/>
                    </a:ext>
                  </a:extLst>
                </a:gridCol>
                <a:gridCol w="462580">
                  <a:extLst>
                    <a:ext uri="{9D8B030D-6E8A-4147-A177-3AD203B41FA5}">
                      <a16:colId xmlns:a16="http://schemas.microsoft.com/office/drawing/2014/main" val="1077100746"/>
                    </a:ext>
                  </a:extLst>
                </a:gridCol>
                <a:gridCol w="517814">
                  <a:extLst>
                    <a:ext uri="{9D8B030D-6E8A-4147-A177-3AD203B41FA5}">
                      <a16:colId xmlns:a16="http://schemas.microsoft.com/office/drawing/2014/main" val="3037396201"/>
                    </a:ext>
                  </a:extLst>
                </a:gridCol>
              </a:tblGrid>
              <a:tr h="144054"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 gridSpan="9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Сводка за месяц</a:t>
                      </a:r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106866"/>
                  </a:ext>
                </a:extLst>
              </a:tr>
              <a:tr h="432162"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 gridSpan="9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Посчитали все расходы? Теперь смотрим, какую выручку и какую прибыль вы получите в месяц в зависимости от объема пр-ва. Чтобы посчитать их, введите в ячейке ниже цену за единицу вашей продукции:</a:t>
                      </a:r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214178"/>
                  </a:ext>
                </a:extLst>
              </a:tr>
              <a:tr h="144054"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33861335"/>
                  </a:ext>
                </a:extLst>
              </a:tr>
              <a:tr h="288107"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Цена на единицу продукции:</a:t>
                      </a:r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/>
                        <a:t>8000</a:t>
                      </a:r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Устанавливайте сами</a:t>
                      </a:r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79101240"/>
                  </a:ext>
                </a:extLst>
              </a:tr>
              <a:tr h="144054"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34494837"/>
                  </a:ext>
                </a:extLst>
              </a:tr>
              <a:tr h="144054"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 gridSpan="7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При объеме пр-ва/продаж в месяц:</a:t>
                      </a:r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815751"/>
                  </a:ext>
                </a:extLst>
              </a:tr>
              <a:tr h="288107"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 шт.</a:t>
                      </a:r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100 шт.</a:t>
                      </a:r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1000 шт.</a:t>
                      </a:r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10585395"/>
                  </a:ext>
                </a:extLst>
              </a:tr>
              <a:tr h="288107"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Итого издержки в месяц:</a:t>
                      </a:r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/>
                        <a:t>377040</a:t>
                      </a:r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/>
                        <a:t>753100</a:t>
                      </a:r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/>
                        <a:t>3226850</a:t>
                      </a:r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67655300"/>
                  </a:ext>
                </a:extLst>
              </a:tr>
              <a:tr h="432162"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Издержки в расчете на единицу продукции:</a:t>
                      </a:r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/>
                        <a:t>377040</a:t>
                      </a:r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/>
                        <a:t>7531</a:t>
                      </a:r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/>
                        <a:t>3226,85</a:t>
                      </a:r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60436494"/>
                  </a:ext>
                </a:extLst>
              </a:tr>
              <a:tr h="144054"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31695829"/>
                  </a:ext>
                </a:extLst>
              </a:tr>
              <a:tr h="288107"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000"/>
                        <a:t>Итого выручка в месяц:</a:t>
                      </a:r>
                      <a:endParaRPr lang="ru-RU" sz="10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/>
                        <a:t>8000</a:t>
                      </a:r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/>
                        <a:t>800000</a:t>
                      </a:r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/>
                        <a:t>8000000</a:t>
                      </a:r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8217121"/>
                  </a:ext>
                </a:extLst>
              </a:tr>
              <a:tr h="144054"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12462436"/>
                  </a:ext>
                </a:extLst>
              </a:tr>
              <a:tr h="288107"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000"/>
                        <a:t>Налоги (считаем 6% по УСН):</a:t>
                      </a:r>
                      <a:endParaRPr lang="ru-RU" sz="10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/>
                        <a:t>480</a:t>
                      </a:r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/>
                        <a:t>48000</a:t>
                      </a:r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/>
                        <a:t>480000</a:t>
                      </a:r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52786042"/>
                  </a:ext>
                </a:extLst>
              </a:tr>
              <a:tr h="144054"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32074938"/>
                  </a:ext>
                </a:extLst>
              </a:tr>
              <a:tr h="432162"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Прибыль в месяц:</a:t>
                      </a:r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/>
                        <a:t>-369520</a:t>
                      </a:r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/>
                        <a:t>-1100</a:t>
                      </a:r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/>
                        <a:t>4293150</a:t>
                      </a:r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92385266"/>
                  </a:ext>
                </a:extLst>
              </a:tr>
              <a:tr h="144054"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67000382"/>
                  </a:ext>
                </a:extLst>
              </a:tr>
              <a:tr h="432162"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Маржинальность:</a:t>
                      </a:r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/>
                        <a:t>-4619,00%</a:t>
                      </a:r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/>
                        <a:t>-0,14%</a:t>
                      </a:r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/>
                        <a:t>53,66%</a:t>
                      </a:r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35284267"/>
                  </a:ext>
                </a:extLst>
              </a:tr>
              <a:tr h="144054"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97644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4367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</TotalTime>
  <Words>2711</Words>
  <Application>Microsoft Office PowerPoint</Application>
  <PresentationFormat>Широкоэкранный</PresentationFormat>
  <Paragraphs>189</Paragraphs>
  <Slides>23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Тема Office</vt:lpstr>
      <vt:lpstr>Crop</vt:lpstr>
      <vt:lpstr>Simple Light</vt:lpstr>
      <vt:lpstr>Разработка концепции портативного пневмотренажера для диагностики функции внешнего дыхания, дыхательной гимнастики, реабилитации больных с пораженными органами дыхания</vt:lpstr>
      <vt:lpstr>Пользователь и его проблема</vt:lpstr>
      <vt:lpstr>Решение</vt:lpstr>
      <vt:lpstr>Задачи проекта</vt:lpstr>
      <vt:lpstr>Аналоги решения</vt:lpstr>
      <vt:lpstr>Инновационная идея</vt:lpstr>
      <vt:lpstr>Результаты исследования  актуальности разрабатываемого продукта среди людей с патологией легких</vt:lpstr>
      <vt:lpstr>Результаты исследования целевой аудитории  -  родителей детей с задержкой речевого развития</vt:lpstr>
      <vt:lpstr>Подготовка целевой аудитории </vt:lpstr>
      <vt:lpstr>Результаты исследования: обновления в паспорте</vt:lpstr>
      <vt:lpstr>Результаты исследования: экономика проекта</vt:lpstr>
      <vt:lpstr>Результаты исследования: сценарий AS IS</vt:lpstr>
      <vt:lpstr>Переход к разработке: TO BE</vt:lpstr>
      <vt:lpstr>Результаты исследования: сценарий AS IS</vt:lpstr>
      <vt:lpstr>Переход к разработке: TO BE</vt:lpstr>
      <vt:lpstr>План работы на хакатон</vt:lpstr>
      <vt:lpstr>План разработки будущего решения</vt:lpstr>
      <vt:lpstr>Команда</vt:lpstr>
      <vt:lpstr>Команда</vt:lpstr>
      <vt:lpstr>Вопросы к экспертам</vt:lpstr>
      <vt:lpstr>Заинтересованные стороны / стейкхолдеры</vt:lpstr>
      <vt:lpstr>Дальнейшие шаги по работе над проектом</vt:lpstr>
      <vt:lpstr>Итоги работы на хакатоне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Gregory</dc:creator>
  <cp:lastModifiedBy>Шпаковская Оксана Юрьевна</cp:lastModifiedBy>
  <cp:revision>585</cp:revision>
  <dcterms:created xsi:type="dcterms:W3CDTF">2015-10-03T08:13:02Z</dcterms:created>
  <dcterms:modified xsi:type="dcterms:W3CDTF">2023-05-04T21:02:29Z</dcterms:modified>
</cp:coreProperties>
</file>