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82" r:id="rId5"/>
    <p:sldId id="258" r:id="rId6"/>
    <p:sldId id="259" r:id="rId7"/>
    <p:sldId id="277" r:id="rId8"/>
    <p:sldId id="279" r:id="rId9"/>
    <p:sldId id="278" r:id="rId10"/>
    <p:sldId id="280" r:id="rId11"/>
    <p:sldId id="281" r:id="rId12"/>
    <p:sldId id="260" r:id="rId13"/>
    <p:sldId id="261" r:id="rId14"/>
    <p:sldId id="262" r:id="rId15"/>
    <p:sldId id="264" r:id="rId16"/>
    <p:sldId id="263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3627"/>
    <a:srgbClr val="C6CCC0"/>
    <a:srgbClr val="CAC1A2"/>
    <a:srgbClr val="575547"/>
    <a:srgbClr val="CEDCD0"/>
    <a:srgbClr val="E6E6E6"/>
    <a:srgbClr val="3E0000"/>
    <a:srgbClr val="5C5C48"/>
    <a:srgbClr val="C0D2C3"/>
    <a:srgbClr val="C5C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3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7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9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0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4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4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7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0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6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4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04407-3FF1-4152-B592-BF759CB596B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C4854-84FE-4B3F-88A1-9E2A09C13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6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logovodebilov@gmail.com" TargetMode="External"/><Relationship Id="rId3" Type="http://schemas.openxmlformats.org/officeDocument/2006/relationships/image" Target="../media/image2.png"/><Relationship Id="rId7" Type="http://schemas.openxmlformats.org/officeDocument/2006/relationships/hyperlink" Target="tel:8(914)328738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fuga.fish31@mail.ru" TargetMode="Externa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5963" y="3908321"/>
            <a:ext cx="6843251" cy="1843548"/>
          </a:xfrm>
          <a:prstGeom prst="rect">
            <a:avLst/>
          </a:prstGeom>
          <a:solidFill>
            <a:schemeClr val="tx1">
              <a:lumMod val="50000"/>
              <a:lumOff val="50000"/>
              <a:alpha val="86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7419214" y="5560140"/>
            <a:ext cx="4615470" cy="1055450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latin typeface="Bahnschrift SemiBold" panose="020B0502040204020203" pitchFamily="34" charset="0"/>
              </a:rPr>
              <a:t>Роботы, за которыми </a:t>
            </a:r>
            <a:r>
              <a:rPr lang="ru-RU" sz="3200" dirty="0" smtClean="0">
                <a:solidFill>
                  <a:srgbClr val="575547"/>
                </a:solidFill>
                <a:latin typeface="Bahnschrift SemiBold" panose="020B0502040204020203" pitchFamily="34" charset="0"/>
              </a:rPr>
              <a:t>будущее</a:t>
            </a:r>
            <a:endParaRPr lang="en-US" sz="3200" dirty="0">
              <a:solidFill>
                <a:srgbClr val="575547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2161" y="4100050"/>
            <a:ext cx="6110853" cy="1460089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latin typeface="Franklin Gothic Heavy" panose="020B0903020102020204" pitchFamily="34" charset="0"/>
              </a:rPr>
              <a:t>Biotech Logic Automated Kinetics</a:t>
            </a:r>
            <a:endParaRPr lang="en-US" sz="4000" dirty="0">
              <a:latin typeface="Franklin Gothic Heavy" panose="020B0903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85006" y="2153265"/>
            <a:ext cx="2949678" cy="1356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1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974" y="235974"/>
            <a:ext cx="4748981" cy="840658"/>
          </a:xfrm>
          <a:prstGeom prst="rect">
            <a:avLst/>
          </a:prstGeom>
          <a:solidFill>
            <a:schemeClr val="bg2">
              <a:lumMod val="9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974" y="365823"/>
            <a:ext cx="5285162" cy="116239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  <a:t>Резюме/идея</a:t>
            </a:r>
            <a:b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</a:br>
            <a:endParaRPr lang="en-US" sz="4000" dirty="0">
              <a:solidFill>
                <a:srgbClr val="11121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758" y="5956321"/>
            <a:ext cx="960809" cy="777240"/>
          </a:xfrm>
          <a:prstGeom prst="rect">
            <a:avLst/>
          </a:prstGeom>
        </p:spPr>
      </p:pic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1190090" y="2484790"/>
            <a:ext cx="7236765" cy="3675001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Наша цель -</a:t>
            </a:r>
            <a:r>
              <a:rPr lang="ru-RU" sz="3200" dirty="0"/>
              <a:t> Повысить качество жизни людей за счёт автоматизации рутинных домашних </a:t>
            </a:r>
            <a:r>
              <a:rPr lang="ru-RU" sz="3200" dirty="0" smtClean="0"/>
              <a:t>задач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en-US" sz="3200" dirty="0">
              <a:latin typeface="Franklin Gothic Book" panose="020B0503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93277" y="4925961"/>
            <a:ext cx="3298723" cy="75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00" y="2966454"/>
            <a:ext cx="2711675" cy="2711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" y="4152900"/>
            <a:ext cx="40640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4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1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10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8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1326297" y="1757729"/>
            <a:ext cx="6916366" cy="4509115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b="1" dirty="0"/>
              <a:t>Семьи с </a:t>
            </a:r>
            <a:r>
              <a:rPr lang="ru-RU" sz="3200" b="1" dirty="0" smtClean="0"/>
              <a:t>детьми</a:t>
            </a:r>
            <a:endParaRPr lang="en-US" sz="3200" b="1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b="1" dirty="0" smtClean="0"/>
              <a:t>Пожилые люди</a:t>
            </a:r>
            <a:endParaRPr lang="en-US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b="1" dirty="0" smtClean="0"/>
              <a:t>Занятые профессионалы</a:t>
            </a:r>
            <a:endParaRPr lang="en-US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b="1" dirty="0" smtClean="0"/>
              <a:t>Люди </a:t>
            </a:r>
            <a:r>
              <a:rPr lang="ru-RU" sz="3200" b="1" dirty="0"/>
              <a:t>с ограниченными возможностями</a:t>
            </a:r>
            <a:endParaRPr lang="ru-RU" sz="3200" dirty="0" smtClean="0">
              <a:latin typeface="Bahnschrift SemiBold" panose="020B0502040204020203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9430" y="103266"/>
            <a:ext cx="5285162" cy="900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192" y="190725"/>
            <a:ext cx="5285162" cy="116239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  <a:t>Целевая аудитория</a:t>
            </a:r>
            <a:b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</a:br>
            <a:endParaRPr lang="en-US" sz="4000" dirty="0">
              <a:solidFill>
                <a:srgbClr val="11121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5" y="4450404"/>
            <a:ext cx="3611395" cy="2407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4" t="1289" r="-2402" b="46883"/>
          <a:stretch/>
        </p:blipFill>
        <p:spPr>
          <a:xfrm>
            <a:off x="7344697" y="3392130"/>
            <a:ext cx="3583858" cy="355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5471" y="2020529"/>
            <a:ext cx="6956035" cy="1592826"/>
          </a:xfrm>
          <a:prstGeom prst="rect">
            <a:avLst/>
          </a:prstGeom>
          <a:solidFill>
            <a:srgbClr val="CAC1A2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79871" y="3834581"/>
            <a:ext cx="8974612" cy="2433484"/>
          </a:xfrm>
          <a:prstGeom prst="rect">
            <a:avLst/>
          </a:prstGeom>
          <a:solidFill>
            <a:srgbClr val="CAC1A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CAC1A2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" y="-9231"/>
            <a:ext cx="6227805" cy="116239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  <a:t>Решаемая проблема</a:t>
            </a:r>
            <a:br>
              <a:rPr lang="ru-RU" sz="4000" dirty="0" smtClean="0">
                <a:solidFill>
                  <a:srgbClr val="111211"/>
                </a:solidFill>
                <a:latin typeface="Franklin Gothic Heavy" panose="020B0903020102020204" pitchFamily="34" charset="0"/>
              </a:rPr>
            </a:br>
            <a:endParaRPr lang="en-US" sz="4000" dirty="0">
              <a:solidFill>
                <a:srgbClr val="11121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357994" y="2121909"/>
            <a:ext cx="6916366" cy="4509115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/>
              <a:t>Проблема:</a:t>
            </a:r>
            <a:r>
              <a:rPr lang="ru-RU" sz="3200" dirty="0"/>
              <a:t> нехватка времени, усталость от бытовых дел, трудности у пожилых и инвалидов</a:t>
            </a:r>
            <a:r>
              <a:rPr lang="ru-RU" sz="3200" dirty="0" smtClean="0"/>
              <a:t>.</a:t>
            </a:r>
          </a:p>
          <a:p>
            <a:pPr algn="l"/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 smtClean="0">
              <a:latin typeface="Bahnschrift SemiBold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982" y="4007057"/>
            <a:ext cx="86197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Почему текущие решения недостаточны:</a:t>
            </a:r>
            <a:r>
              <a:rPr lang="ru-RU" sz="3200" dirty="0"/>
              <a:t> ручная техника требует участия человека; умные колонки и ИИ не выполняют физическую работу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0" t="4704" r="48679" b="53531"/>
          <a:stretch/>
        </p:blipFill>
        <p:spPr>
          <a:xfrm>
            <a:off x="7368988" y="1102658"/>
            <a:ext cx="3697942" cy="286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1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57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/>
        </p:nvSpPr>
        <p:spPr>
          <a:xfrm>
            <a:off x="0" y="1209368"/>
            <a:ext cx="11415252" cy="5648632"/>
          </a:xfrm>
          <a:prstGeom prst="rtTriangle">
            <a:avLst/>
          </a:prstGeom>
          <a:solidFill>
            <a:srgbClr val="CAC1A2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ый треугольник 3"/>
          <p:cNvSpPr/>
          <p:nvPr/>
        </p:nvSpPr>
        <p:spPr>
          <a:xfrm flipH="1">
            <a:off x="3633019" y="2182761"/>
            <a:ext cx="8558981" cy="4675239"/>
          </a:xfrm>
          <a:prstGeom prst="rtTriangle">
            <a:avLst/>
          </a:prstGeom>
          <a:solidFill>
            <a:srgbClr val="CAC1A2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26" y="0"/>
            <a:ext cx="457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74" y="0"/>
            <a:ext cx="457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17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7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669" y="0"/>
            <a:ext cx="3799332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244645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48388" r="50716" b="3871"/>
          <a:stretch/>
        </p:blipFill>
        <p:spPr>
          <a:xfrm>
            <a:off x="-1" y="3790335"/>
            <a:ext cx="2905432" cy="32741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2" b="50000"/>
          <a:stretch/>
        </p:blipFill>
        <p:spPr>
          <a:xfrm>
            <a:off x="8450825" y="3311423"/>
            <a:ext cx="4601497" cy="35465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3748" y="582067"/>
            <a:ext cx="480797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Выполнение всевозможных бытовых задач</a:t>
            </a:r>
          </a:p>
          <a:p>
            <a:endParaRPr lang="ru-RU" sz="2800" dirty="0"/>
          </a:p>
          <a:p>
            <a:r>
              <a:rPr lang="ru-RU" sz="2800" dirty="0" smtClean="0"/>
              <a:t>Возможность исполнения роли курьера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Возможность выполнения роли няньки</a:t>
            </a:r>
          </a:p>
          <a:p>
            <a:endParaRPr lang="ru-RU" sz="2800" dirty="0"/>
          </a:p>
          <a:p>
            <a:r>
              <a:rPr lang="ru-RU" sz="2800" dirty="0" smtClean="0"/>
              <a:t>Функции ухода за животными</a:t>
            </a:r>
          </a:p>
          <a:p>
            <a:endParaRPr lang="ru-RU" sz="2800" dirty="0"/>
          </a:p>
          <a:p>
            <a:r>
              <a:rPr lang="ru-RU" sz="2800" dirty="0" smtClean="0"/>
              <a:t>Возможность выполнять роль шеф-повара</a:t>
            </a:r>
          </a:p>
        </p:txBody>
      </p:sp>
    </p:spTree>
    <p:extLst>
      <p:ext uri="{BB962C8B-B14F-4D97-AF65-F5344CB8AC3E}">
        <p14:creationId xmlns:p14="http://schemas.microsoft.com/office/powerpoint/2010/main" val="284980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548" y="-1"/>
            <a:ext cx="3490452" cy="68601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5" t="51833" r="54220" b="2419"/>
          <a:stretch/>
        </p:blipFill>
        <p:spPr>
          <a:xfrm>
            <a:off x="7992742" y="3846987"/>
            <a:ext cx="2993922" cy="30676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6" t="50293" r="13017" b="3739"/>
          <a:stretch/>
        </p:blipFill>
        <p:spPr>
          <a:xfrm>
            <a:off x="1592827" y="3775586"/>
            <a:ext cx="3200400" cy="30824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77928" y="117987"/>
            <a:ext cx="46236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Возможность заниматься бизнес аналитикой</a:t>
            </a:r>
          </a:p>
          <a:p>
            <a:endParaRPr lang="ru-RU" sz="2400" dirty="0" smtClean="0"/>
          </a:p>
          <a:p>
            <a:r>
              <a:rPr lang="ru-RU" sz="2400" dirty="0" smtClean="0"/>
              <a:t>Помощь в построении графиков и формировании отчетов</a:t>
            </a:r>
          </a:p>
          <a:p>
            <a:endParaRPr lang="ru-RU" sz="2400" dirty="0"/>
          </a:p>
          <a:p>
            <a:r>
              <a:rPr lang="ru-RU" sz="2400" dirty="0" smtClean="0"/>
              <a:t>Возможность подготавливать презентации на любую тему</a:t>
            </a:r>
          </a:p>
          <a:p>
            <a:endParaRPr lang="ru-RU" sz="2400" dirty="0"/>
          </a:p>
          <a:p>
            <a:r>
              <a:rPr lang="ru-RU" sz="2400" dirty="0" smtClean="0"/>
              <a:t>Функция подачи любого кофе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6361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259" y="125128"/>
            <a:ext cx="5399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Оценка рынка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118517"/>
              </p:ext>
            </p:extLst>
          </p:nvPr>
        </p:nvGraphicFramePr>
        <p:xfrm>
          <a:off x="585570" y="1896177"/>
          <a:ext cx="6880994" cy="350359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40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0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3542">
                <a:tc>
                  <a:txBody>
                    <a:bodyPr/>
                    <a:lstStyle/>
                    <a:p>
                      <a:pPr lvl="1" algn="l"/>
                      <a:r>
                        <a:rPr lang="ru-RU" sz="3200" kern="1200" dirty="0" smtClean="0">
                          <a:effectLst/>
                        </a:rPr>
                        <a:t>PAM </a:t>
                      </a:r>
                      <a:endParaRPr lang="ru-RU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effectLst/>
                        </a:rPr>
                        <a:t>Все владельцы жилья с подключением к интернету.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5026">
                <a:tc>
                  <a:txBody>
                    <a:bodyPr/>
                    <a:lstStyle/>
                    <a:p>
                      <a:pPr lvl="1"/>
                      <a:r>
                        <a:rPr lang="ru-RU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</a:t>
                      </a:r>
                      <a:endParaRPr lang="ru-RU" sz="3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Около 100 млн домохозяйств (ЕС, США, РФ и Азия).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026">
                <a:tc>
                  <a:txBody>
                    <a:bodyPr/>
                    <a:lstStyle/>
                    <a:p>
                      <a:pPr lvl="1"/>
                      <a:r>
                        <a:rPr lang="ru-RU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 и SOM</a:t>
                      </a:r>
                      <a:endParaRPr lang="ru-RU" sz="3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Начальный фокус — крупные города России, затем Европа.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88487" y="5431129"/>
            <a:ext cx="4600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Ожидаемая доля:</a:t>
            </a:r>
            <a:r>
              <a:rPr lang="ru-RU" sz="2400" dirty="0"/>
              <a:t> 1% рынка через 2 года, рост выручки до 500 млн руб.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35" y="1183341"/>
            <a:ext cx="2710350" cy="27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53389" y="1669704"/>
            <a:ext cx="8701549" cy="76566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254" y="0"/>
            <a:ext cx="64970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Описание предлагаемого решения и технология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53389" y="1580761"/>
            <a:ext cx="89803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Продукт:</a:t>
            </a:r>
            <a:r>
              <a:rPr lang="ru-RU" sz="2400" dirty="0"/>
              <a:t> мобильный автономный робот с функциями уборки, голосового управления, ИИ-обучения привычкам пользователя.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675147"/>
              </p:ext>
            </p:extLst>
          </p:nvPr>
        </p:nvGraphicFramePr>
        <p:xfrm>
          <a:off x="173252" y="2688757"/>
          <a:ext cx="11723572" cy="381792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861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0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0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97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Franklin Gothic Book" panose="020B0503020102020204" pitchFamily="34" charset="0"/>
                        </a:rPr>
                        <a:t>Критерий</a:t>
                      </a: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Franklin Gothic Book" panose="020B0503020102020204" pitchFamily="34" charset="0"/>
                        </a:rPr>
                        <a:t>Обычные роботы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Franklin Gothic Book" panose="020B0503020102020204" pitchFamily="34" charset="0"/>
                        </a:rPr>
                        <a:t>Наши </a:t>
                      </a:r>
                      <a:r>
                        <a:rPr lang="ru-RU" sz="2400" b="1" dirty="0" err="1">
                          <a:effectLst/>
                          <a:latin typeface="Franklin Gothic Book" panose="020B0503020102020204" pitchFamily="34" charset="0"/>
                        </a:rPr>
                        <a:t>андроиды</a:t>
                      </a:r>
                      <a:endParaRPr lang="ru-RU" sz="2400" b="1" dirty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971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Функционал</a:t>
                      </a: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Узкоспециализированы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Многофункциональны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971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Адаптивность</a:t>
                      </a: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Жесткое ПО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Самообучающийся ИИ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971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</a:rPr>
                        <a:t>Дизайн</a:t>
                      </a: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Технический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Антропоморфный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6036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Стоимость</a:t>
                      </a: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Высокая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Оптимизирована для массового рынка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2534">
            <a:off x="10612631" y="1461377"/>
            <a:ext cx="1028648" cy="8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8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3254" y="0"/>
            <a:ext cx="64970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Описание предлагаемого решения и технология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37889" y="1853865"/>
            <a:ext cx="59952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Интеллектуальная </a:t>
            </a:r>
            <a:r>
              <a:rPr lang="ru-RU" sz="2800" b="1" dirty="0" smtClean="0"/>
              <a:t>собственность:</a:t>
            </a:r>
            <a:endParaRPr lang="ru-RU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Патенты</a:t>
            </a:r>
            <a:r>
              <a:rPr lang="ru-RU" sz="2800" dirty="0"/>
              <a:t> </a:t>
            </a:r>
            <a:endParaRPr lang="ru-R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Авторские </a:t>
            </a:r>
            <a:r>
              <a:rPr lang="ru-RU" sz="2800" b="1" dirty="0"/>
              <a:t>права</a:t>
            </a:r>
            <a:r>
              <a:rPr lang="ru-RU" sz="2800" dirty="0"/>
              <a:t> </a:t>
            </a:r>
            <a:endParaRPr lang="ru-R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Торговые марки</a:t>
            </a:r>
            <a:r>
              <a:rPr lang="ru-RU" sz="2800" dirty="0" smtClean="0"/>
              <a:t> 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69505" y="4853590"/>
            <a:ext cx="113449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Главное изобретение:</a:t>
            </a:r>
            <a:r>
              <a:rPr lang="ru-RU" sz="2800" dirty="0"/>
              <a:t> </a:t>
            </a:r>
            <a:r>
              <a:rPr lang="ru-RU" sz="2800" b="1" dirty="0"/>
              <a:t>"Динамическая кинематическая модель" (DKM)</a:t>
            </a:r>
            <a:r>
              <a:rPr lang="ru-RU" sz="2800" dirty="0"/>
              <a:t> – алгоритм, позволяющий роботу двигаться плавно, как человек, без рывков и задержек.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8404">
            <a:off x="10857425" y="5813421"/>
            <a:ext cx="1105436" cy="89423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1101" r="51467" b="50953"/>
          <a:stretch/>
        </p:blipFill>
        <p:spPr>
          <a:xfrm>
            <a:off x="8386959" y="1638441"/>
            <a:ext cx="3459726" cy="32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253" y="0"/>
            <a:ext cx="998122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Конкурентное преимущество и анализ конкурентов</a:t>
            </a:r>
            <a:endParaRPr lang="ru-RU" sz="4000" b="1" dirty="0">
              <a:latin typeface="Franklin Gothic Book" panose="020B0503020102020204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285583"/>
              </p:ext>
            </p:extLst>
          </p:nvPr>
        </p:nvGraphicFramePr>
        <p:xfrm>
          <a:off x="343300" y="1419420"/>
          <a:ext cx="11531066" cy="5438580"/>
        </p:xfrm>
        <a:graphic>
          <a:graphicData uri="http://schemas.openxmlformats.org/drawingml/2006/table">
            <a:tbl>
              <a:tblPr/>
              <a:tblGrid>
                <a:gridCol w="1857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3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214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Компания / Продукт</a:t>
                      </a: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Страна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Преимущества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Недостатки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Наше превосходство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187"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Boston Dynamics (Atlas, Spot)</a:t>
                      </a:r>
                      <a:endParaRPr lang="en-US" sz="1600" dirty="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США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Высокая подвижность, признанный бренд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Очень высокая цена ($75 000+), узкая специализация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В 3-5 раз дешевле</a:t>
                      </a:r>
                      <a:r>
                        <a:rPr lang="ru-RU" sz="1600" dirty="0">
                          <a:effectLst/>
                        </a:rPr>
                        <a:t>, универсальное применение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Tesla Optimus</a:t>
                      </a:r>
                      <a:endParaRPr lang="en-US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США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Интеграция с экосистемой </a:t>
                      </a:r>
                      <a:r>
                        <a:rPr lang="ru-RU" sz="1600" dirty="0" err="1">
                          <a:effectLst/>
                        </a:rPr>
                        <a:t>Tesla</a:t>
                      </a:r>
                      <a:r>
                        <a:rPr lang="ru-RU" sz="1600" dirty="0">
                          <a:effectLst/>
                        </a:rPr>
                        <a:t>, ИИ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Ограниченный функционал (пока только прототип)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Готовое решение</a:t>
                      </a:r>
                      <a:r>
                        <a:rPr lang="ru-RU" sz="1600" dirty="0">
                          <a:effectLst/>
                        </a:rPr>
                        <a:t> с рабочими кейсами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187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Promobot (</a:t>
                      </a:r>
                      <a:r>
                        <a:rPr lang="ru-RU" sz="1600" b="1">
                          <a:effectLst/>
                        </a:rPr>
                        <a:t>Россия)</a:t>
                      </a:r>
                      <a:endParaRPr lang="ru-RU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Россия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Широкая дистрибуция в РФ, B2B-ориентация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Примитивная механика, слабый ИИ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effectLst/>
                        </a:rPr>
                        <a:t>Антропоморфность</a:t>
                      </a:r>
                      <a:r>
                        <a:rPr lang="ru-RU" sz="1600" dirty="0">
                          <a:effectLst/>
                        </a:rPr>
                        <a:t>, самообучающийся ИИ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UBTech Robotics (Walker X)</a:t>
                      </a:r>
                      <a:endParaRPr lang="en-US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Китай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Доступная цена, массовое производство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Низкое качество материалов, слабая поддержка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Европейские стандарты</a:t>
                      </a:r>
                      <a:r>
                        <a:rPr lang="ru-RU" sz="1600" dirty="0">
                          <a:effectLst/>
                        </a:rPr>
                        <a:t> сборки и сервиса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187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SoftBank Robotics (Pepper)</a:t>
                      </a:r>
                      <a:endParaRPr lang="en-US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Япония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Социальный робот, опыт внедрения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Снят с производства, устаревшее ПО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Актуальная техподдержка</a:t>
                      </a:r>
                      <a:r>
                        <a:rPr lang="ru-RU" sz="1600" dirty="0">
                          <a:effectLst/>
                        </a:rPr>
                        <a:t>, модульные обновления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</a:rPr>
                        <a:t>Андроидная техника (Россия, </a:t>
                      </a:r>
                      <a:r>
                        <a:rPr lang="en-US" sz="1600" b="1">
                          <a:effectLst/>
                        </a:rPr>
                        <a:t>R.Bot)</a:t>
                      </a:r>
                      <a:endParaRPr lang="en-US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Россия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Отечественная разработка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Кустарное производство, нет масштабирования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Индустриальный подход</a:t>
                      </a:r>
                      <a:r>
                        <a:rPr lang="ru-RU" sz="1600" dirty="0">
                          <a:effectLst/>
                        </a:rPr>
                        <a:t>, массовые продажи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8187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Amazon Astro</a:t>
                      </a:r>
                      <a:endParaRPr lang="en-US" sz="1600">
                        <a:effectLst/>
                      </a:endParaRPr>
                    </a:p>
                  </a:txBody>
                  <a:tcPr marL="44553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США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Интеграция с Alexa, умный дом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Ограниченный функционал (только </a:t>
                      </a:r>
                      <a:r>
                        <a:rPr lang="ru-RU" sz="1600" dirty="0" err="1">
                          <a:effectLst/>
                        </a:rPr>
                        <a:t>камера+доставка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Полноценный </a:t>
                      </a:r>
                      <a:r>
                        <a:rPr lang="ru-RU" sz="1600" b="1" dirty="0" err="1">
                          <a:effectLst/>
                        </a:rPr>
                        <a:t>андроид</a:t>
                      </a:r>
                      <a:r>
                        <a:rPr lang="ru-RU" sz="1600" dirty="0">
                          <a:effectLst/>
                        </a:rPr>
                        <a:t> с многофункциональностью</a:t>
                      </a:r>
                    </a:p>
                  </a:txBody>
                  <a:tcPr marL="46409" marR="46409" marT="46409" marB="46409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2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254" y="0"/>
            <a:ext cx="1116530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Конкурентное преимущество и анализ конкурентов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7186" y="2055044"/>
            <a:ext cx="11453840" cy="3816429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Почему клиенты выберут нас?</a:t>
            </a:r>
          </a:p>
          <a:p>
            <a:endParaRPr lang="ru-RU" sz="2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 </a:t>
            </a:r>
            <a:r>
              <a:rPr lang="ru-RU" sz="2800" b="1" dirty="0" smtClean="0"/>
              <a:t>Для бизнеса:</a:t>
            </a:r>
            <a:r>
              <a:rPr lang="ru-RU" sz="2800" dirty="0" smtClean="0"/>
              <a:t> Дешевле </a:t>
            </a:r>
            <a:r>
              <a:rPr lang="ru-RU" sz="2800" dirty="0" err="1" smtClean="0"/>
              <a:t>Boston</a:t>
            </a:r>
            <a:r>
              <a:rPr lang="ru-RU" sz="2800" dirty="0" smtClean="0"/>
              <a:t> </a:t>
            </a:r>
            <a:r>
              <a:rPr lang="ru-RU" sz="2800" dirty="0" err="1" smtClean="0"/>
              <a:t>Dynamics</a:t>
            </a:r>
            <a:r>
              <a:rPr lang="ru-RU" sz="2800" dirty="0" smtClean="0"/>
              <a:t>, умнее </a:t>
            </a:r>
            <a:r>
              <a:rPr lang="ru-RU" sz="2800" dirty="0" err="1" smtClean="0"/>
              <a:t>Promobot</a:t>
            </a:r>
            <a:r>
              <a:rPr lang="ru-RU" sz="28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 </a:t>
            </a:r>
            <a:r>
              <a:rPr lang="ru-RU" sz="2800" b="1" dirty="0" smtClean="0"/>
              <a:t>Для дома:</a:t>
            </a:r>
            <a:r>
              <a:rPr lang="ru-RU" sz="2800" dirty="0" smtClean="0"/>
              <a:t> Функциональнее </a:t>
            </a:r>
            <a:r>
              <a:rPr lang="ru-RU" sz="2800" dirty="0" err="1" smtClean="0"/>
              <a:t>Astro</a:t>
            </a:r>
            <a:r>
              <a:rPr lang="ru-RU" sz="2800" dirty="0" smtClean="0"/>
              <a:t>, доступнее </a:t>
            </a:r>
            <a:r>
              <a:rPr lang="ru-RU" sz="2800" dirty="0" err="1" smtClean="0"/>
              <a:t>Tesla</a:t>
            </a:r>
            <a:r>
              <a:rPr lang="ru-RU" sz="28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Для госсектора:</a:t>
            </a:r>
            <a:r>
              <a:rPr lang="ru-RU" sz="2800" dirty="0" smtClean="0"/>
              <a:t> Локальное производство (важно для тендеров).</a:t>
            </a:r>
          </a:p>
          <a:p>
            <a:endParaRPr lang="ru-RU" sz="2800" dirty="0" smtClean="0"/>
          </a:p>
          <a:p>
            <a:r>
              <a:rPr lang="ru-RU" sz="2800" b="1" dirty="0" smtClean="0"/>
              <a:t>Итог:</a:t>
            </a:r>
            <a:r>
              <a:rPr lang="ru-RU" sz="2800" dirty="0" smtClean="0"/>
              <a:t> Мы занимаем </a:t>
            </a:r>
            <a:r>
              <a:rPr lang="ru-RU" sz="2800" b="1" dirty="0" smtClean="0"/>
              <a:t>уникальную нишу</a:t>
            </a:r>
            <a:r>
              <a:rPr lang="ru-RU" sz="2800" dirty="0" smtClean="0"/>
              <a:t> между премиум- и бюджет-сегментом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2534">
            <a:off x="98737" y="5790479"/>
            <a:ext cx="1028648" cy="8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629" y="1712068"/>
            <a:ext cx="11775822" cy="4884675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629" y="1729954"/>
            <a:ext cx="831622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 Планируемая </a:t>
            </a:r>
            <a:r>
              <a:rPr lang="ru-RU" sz="3200" b="1" dirty="0" smtClean="0"/>
              <a:t>бизнес-модель:</a:t>
            </a:r>
          </a:p>
          <a:p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3629" y="0"/>
            <a:ext cx="5717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Бизнес-модель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5311" y="2437840"/>
            <a:ext cx="110324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 </a:t>
            </a:r>
            <a:r>
              <a:rPr lang="ru-RU" sz="2400" b="1" dirty="0"/>
              <a:t>Продажа роботов</a:t>
            </a:r>
            <a:r>
              <a:rPr lang="ru-RU" sz="2400" dirty="0"/>
              <a:t> – основной доход (разовые покупки + обновления</a:t>
            </a:r>
            <a:r>
              <a:rPr lang="ru-RU" sz="2400" dirty="0" smtClean="0"/>
              <a:t>)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 Подписка </a:t>
            </a:r>
            <a:r>
              <a:rPr lang="ru-RU" sz="2400" b="1" dirty="0"/>
              <a:t>на ПО</a:t>
            </a:r>
            <a:r>
              <a:rPr lang="ru-RU" sz="2400" dirty="0"/>
              <a:t> – премиум-функции </a:t>
            </a:r>
            <a:r>
              <a:rPr lang="ru-RU" sz="2400" dirty="0" smtClean="0"/>
              <a:t>(</a:t>
            </a:r>
            <a:r>
              <a:rPr lang="ru-RU" sz="2400" dirty="0" err="1" smtClean="0"/>
              <a:t>кастомизация</a:t>
            </a:r>
            <a:r>
              <a:rPr lang="ru-RU" sz="2400" dirty="0" smtClean="0"/>
              <a:t> </a:t>
            </a:r>
            <a:r>
              <a:rPr lang="ru-RU" sz="2400" dirty="0"/>
              <a:t>ИИ, новые навыки</a:t>
            </a:r>
            <a:r>
              <a:rPr lang="ru-RU" sz="2400" dirty="0" smtClean="0"/>
              <a:t>)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 Сервисное </a:t>
            </a:r>
            <a:r>
              <a:rPr lang="ru-RU" sz="2400" b="1" dirty="0"/>
              <a:t>обслуживание</a:t>
            </a:r>
            <a:r>
              <a:rPr lang="ru-RU" sz="2400" dirty="0"/>
              <a:t> – ремонт, апгрейды, обучение </a:t>
            </a:r>
            <a:r>
              <a:rPr lang="ru-RU" sz="2400" dirty="0" smtClean="0"/>
              <a:t>пользователей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 </a:t>
            </a:r>
            <a:r>
              <a:rPr lang="ru-RU" sz="2400" b="1" dirty="0"/>
              <a:t>Аренда роботов</a:t>
            </a:r>
            <a:r>
              <a:rPr lang="ru-RU" sz="2400" dirty="0"/>
              <a:t> – краткосрочное использование (для мероприятий, </a:t>
            </a:r>
            <a:r>
              <a:rPr lang="ru-RU" sz="2400" dirty="0" smtClean="0"/>
              <a:t>тестирования)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00840" y="4380752"/>
            <a:ext cx="77724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Старт</a:t>
            </a:r>
            <a:r>
              <a:rPr lang="ru-RU" sz="2400" b="1" dirty="0"/>
              <a:t>:</a:t>
            </a:r>
            <a:r>
              <a:rPr lang="ru-RU" sz="2400" dirty="0"/>
              <a:t> Локальные </a:t>
            </a:r>
            <a:r>
              <a:rPr lang="ru-RU" sz="2400" dirty="0" smtClean="0"/>
              <a:t>продажи</a:t>
            </a:r>
            <a:endParaRPr lang="ru-RU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Масштабирование:</a:t>
            </a:r>
            <a:r>
              <a:rPr lang="ru-RU" sz="2400" dirty="0"/>
              <a:t> Выход на международные рынки через </a:t>
            </a:r>
            <a:r>
              <a:rPr lang="ru-RU" sz="2400" dirty="0" smtClean="0"/>
              <a:t>дистрибьюторов</a:t>
            </a:r>
            <a:endParaRPr lang="ru-RU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Партнерства:</a:t>
            </a:r>
            <a:r>
              <a:rPr lang="ru-RU" sz="2400" dirty="0"/>
              <a:t> Создание экосистемы с разработчиками приложений под нашу </a:t>
            </a:r>
            <a:r>
              <a:rPr lang="ru-RU" sz="2400" dirty="0" smtClean="0"/>
              <a:t>платформу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04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0" y="-166482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131" y="119567"/>
            <a:ext cx="5717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Бизнес-модель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31919" y="1545586"/>
            <a:ext cx="4095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Ценообразование</a:t>
            </a:r>
          </a:p>
          <a:p>
            <a:endParaRPr lang="ru-RU" sz="3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82554"/>
              </p:ext>
            </p:extLst>
          </p:nvPr>
        </p:nvGraphicFramePr>
        <p:xfrm>
          <a:off x="679268" y="2377441"/>
          <a:ext cx="10006147" cy="413184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6035040">
                  <a:extLst>
                    <a:ext uri="{9D8B030D-6E8A-4147-A177-3AD203B41FA5}">
                      <a16:colId xmlns:a16="http://schemas.microsoft.com/office/drawing/2014/main" val="2856205758"/>
                    </a:ext>
                  </a:extLst>
                </a:gridCol>
                <a:gridCol w="3971107">
                  <a:extLst>
                    <a:ext uri="{9D8B030D-6E8A-4147-A177-3AD203B41FA5}">
                      <a16:colId xmlns:a16="http://schemas.microsoft.com/office/drawing/2014/main" val="2157394721"/>
                    </a:ext>
                  </a:extLst>
                </a:gridCol>
              </a:tblGrid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Компонент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Доля в цене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492507"/>
                  </a:ext>
                </a:extLst>
              </a:tr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Производство (материалы, сборка)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40%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960489"/>
                  </a:ext>
                </a:extLst>
              </a:tr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ИИ и ПО (разработка, лицензии)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30%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269197"/>
                  </a:ext>
                </a:extLst>
              </a:tr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Логистика и маркетинг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159199"/>
                  </a:ext>
                </a:extLst>
              </a:tr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Сервисная поддержка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368282"/>
                  </a:ext>
                </a:extLst>
              </a:tr>
              <a:tr h="688640">
                <a:tc>
                  <a:txBody>
                    <a:bodyPr/>
                    <a:lstStyle/>
                    <a:p>
                      <a:pPr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Прибыль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89225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6413">
            <a:off x="117742" y="1572893"/>
            <a:ext cx="960809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6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5533" y="1547873"/>
            <a:ext cx="6096431" cy="1015457"/>
          </a:xfrm>
          <a:prstGeom prst="rect">
            <a:avLst/>
          </a:prstGeom>
          <a:solidFill>
            <a:schemeClr val="bg2">
              <a:lumMod val="9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5879" y="0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Финансовая модель/Экономика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126" y="1712068"/>
            <a:ext cx="6178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Финансовая модель (2025–2026 гг.)</a:t>
            </a:r>
            <a:endParaRPr lang="ru-RU" sz="2800" dirty="0"/>
          </a:p>
          <a:p>
            <a:endParaRPr lang="ru-RU" sz="2000" dirty="0"/>
          </a:p>
        </p:txBody>
      </p:sp>
      <p:sp>
        <p:nvSpPr>
          <p:cNvPr id="9" name="Прямоугольный треугольник 8"/>
          <p:cNvSpPr/>
          <p:nvPr/>
        </p:nvSpPr>
        <p:spPr>
          <a:xfrm>
            <a:off x="0" y="3126658"/>
            <a:ext cx="12295762" cy="3731342"/>
          </a:xfrm>
          <a:prstGeom prst="rtTriangle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460650"/>
              </p:ext>
            </p:extLst>
          </p:nvPr>
        </p:nvGraphicFramePr>
        <p:xfrm>
          <a:off x="846306" y="2763663"/>
          <a:ext cx="10515600" cy="395619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463718">
                  <a:extLst>
                    <a:ext uri="{9D8B030D-6E8A-4147-A177-3AD203B41FA5}">
                      <a16:colId xmlns:a16="http://schemas.microsoft.com/office/drawing/2014/main" val="1705372592"/>
                    </a:ext>
                  </a:extLst>
                </a:gridCol>
                <a:gridCol w="3525941">
                  <a:extLst>
                    <a:ext uri="{9D8B030D-6E8A-4147-A177-3AD203B41FA5}">
                      <a16:colId xmlns:a16="http://schemas.microsoft.com/office/drawing/2014/main" val="3250533193"/>
                    </a:ext>
                  </a:extLst>
                </a:gridCol>
                <a:gridCol w="3525941">
                  <a:extLst>
                    <a:ext uri="{9D8B030D-6E8A-4147-A177-3AD203B41FA5}">
                      <a16:colId xmlns:a16="http://schemas.microsoft.com/office/drawing/2014/main" val="3359591664"/>
                    </a:ext>
                  </a:extLst>
                </a:gridCol>
              </a:tblGrid>
              <a:tr h="659366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effectLst/>
                        </a:rPr>
                        <a:t>Показатель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effectLst/>
                        </a:rPr>
                        <a:t>2025 (прогноз)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effectLst/>
                        </a:rPr>
                        <a:t>2026 (цель)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940930"/>
                  </a:ext>
                </a:extLst>
              </a:tr>
              <a:tr h="659366">
                <a:tc>
                  <a:txBody>
                    <a:bodyPr/>
                    <a:lstStyle/>
                    <a:p>
                      <a:r>
                        <a:rPr lang="ru-RU" sz="2800">
                          <a:effectLst/>
                        </a:rPr>
                        <a:t>Выручка ($)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5M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12M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395419"/>
                  </a:ext>
                </a:extLst>
              </a:tr>
              <a:tr h="659366"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CAC ($)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50K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35K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007733"/>
                  </a:ext>
                </a:extLst>
              </a:tr>
              <a:tr h="659366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</a:rPr>
                        <a:t>LTV ($)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300K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</a:rPr>
                        <a:t>450K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762611"/>
                  </a:ext>
                </a:extLst>
              </a:tr>
              <a:tr h="659366">
                <a:tc>
                  <a:txBody>
                    <a:bodyPr/>
                    <a:lstStyle/>
                    <a:p>
                      <a:r>
                        <a:rPr lang="ru-RU" sz="2800" dirty="0" err="1">
                          <a:effectLst/>
                        </a:rPr>
                        <a:t>Маржинальность</a:t>
                      </a:r>
                      <a:r>
                        <a:rPr lang="ru-RU" sz="2800" dirty="0">
                          <a:effectLst/>
                        </a:rPr>
                        <a:t> (%)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</a:rPr>
                        <a:t>35%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</a:rPr>
                        <a:t>45%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388344"/>
                  </a:ext>
                </a:extLst>
              </a:tr>
              <a:tr h="659366">
                <a:tc>
                  <a:txBody>
                    <a:bodyPr/>
                    <a:lstStyle/>
                    <a:p>
                      <a:r>
                        <a:rPr lang="ru-RU" sz="2800">
                          <a:effectLst/>
                        </a:rPr>
                        <a:t>Окупаемость (мес.)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>
                          <a:effectLst/>
                        </a:rPr>
                        <a:t>18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</a:rPr>
                        <a:t>12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23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45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77763" y="2647741"/>
            <a:ext cx="6681020" cy="3317642"/>
          </a:xfrm>
          <a:prstGeom prst="rect">
            <a:avLst/>
          </a:prstGeom>
          <a:solidFill>
            <a:schemeClr val="bg2">
              <a:lumMod val="9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879" y="0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Финансовая модель/Экономика проекта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5533" y="1547873"/>
            <a:ext cx="6096431" cy="1015457"/>
          </a:xfrm>
          <a:prstGeom prst="rect">
            <a:avLst/>
          </a:prstGeom>
          <a:solidFill>
            <a:schemeClr val="bg2">
              <a:lumMod val="9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17097" y="1676857"/>
            <a:ext cx="6178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Unit-</a:t>
            </a:r>
            <a:r>
              <a:rPr lang="ru-RU" sz="2800" b="1" dirty="0"/>
              <a:t>экономика и ключевые метрики</a:t>
            </a:r>
            <a:endParaRPr lang="ru-RU" sz="2800" dirty="0"/>
          </a:p>
          <a:p>
            <a:endParaRPr lang="ru-RU" sz="2000" dirty="0"/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0" y="3126658"/>
            <a:ext cx="12295762" cy="3731342"/>
          </a:xfrm>
          <a:prstGeom prst="rtTriangle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727379" y="2727836"/>
            <a:ext cx="623140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Доходы: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Прямые продажи:</a:t>
            </a:r>
            <a:r>
              <a:rPr lang="ru-RU" sz="2800" dirty="0"/>
              <a:t> 60% выручки (крупные B2B-контракты</a:t>
            </a:r>
            <a:r>
              <a:rPr lang="ru-RU" sz="2800" dirty="0" smtClean="0"/>
              <a:t>)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Подписка (</a:t>
            </a:r>
            <a:r>
              <a:rPr lang="ru-RU" sz="2800" b="1" dirty="0" err="1"/>
              <a:t>RaaS</a:t>
            </a:r>
            <a:r>
              <a:rPr lang="ru-RU" sz="2800" b="1" dirty="0"/>
              <a:t>):</a:t>
            </a:r>
            <a:r>
              <a:rPr lang="ru-RU" sz="2800" dirty="0"/>
              <a:t> 30% (ежемесячный доход от аренды</a:t>
            </a:r>
            <a:r>
              <a:rPr lang="ru-RU" sz="2800" dirty="0" smtClean="0"/>
              <a:t>)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Сервисы/ПО:</a:t>
            </a:r>
            <a:r>
              <a:rPr lang="ru-RU" sz="2800" dirty="0"/>
              <a:t> 10% (апгрейды, аналитика</a:t>
            </a:r>
            <a:r>
              <a:rPr lang="ru-RU" sz="2800" dirty="0" smtClean="0"/>
              <a:t>)</a:t>
            </a:r>
            <a:endParaRPr lang="ru-RU" sz="2800" dirty="0"/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6413">
            <a:off x="199213" y="5916819"/>
            <a:ext cx="960809" cy="7772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2534">
            <a:off x="10930859" y="5790479"/>
            <a:ext cx="1028648" cy="8321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8404">
            <a:off x="8342083" y="1775748"/>
            <a:ext cx="1105436" cy="8942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7" t="53119" r="1038" b="4301"/>
          <a:stretch/>
        </p:blipFill>
        <p:spPr>
          <a:xfrm>
            <a:off x="7721434" y="4292786"/>
            <a:ext cx="3657600" cy="29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18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48318" y="2624885"/>
            <a:ext cx="6681020" cy="3317642"/>
          </a:xfrm>
          <a:prstGeom prst="rect">
            <a:avLst/>
          </a:prstGeom>
          <a:solidFill>
            <a:schemeClr val="bg2">
              <a:lumMod val="9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65956" y="2624885"/>
            <a:ext cx="582604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 Основные затраты: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R&amp;D:</a:t>
            </a:r>
            <a:r>
              <a:rPr lang="ru-RU" sz="2400" dirty="0"/>
              <a:t> 25% (доработка ИИ, новые модули</a:t>
            </a:r>
            <a:r>
              <a:rPr lang="ru-RU" sz="2400" dirty="0" smtClean="0"/>
              <a:t>)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Производство:</a:t>
            </a:r>
            <a:r>
              <a:rPr lang="ru-RU" sz="2400" dirty="0"/>
              <a:t> 40% (масштабирование, логистика</a:t>
            </a:r>
            <a:r>
              <a:rPr lang="ru-RU" sz="2400" dirty="0" smtClean="0"/>
              <a:t>)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Маркетинг:</a:t>
            </a:r>
            <a:r>
              <a:rPr lang="ru-RU" sz="2400" dirty="0"/>
              <a:t> 15% (продвижение в B2B-сегменте</a:t>
            </a:r>
            <a:r>
              <a:rPr lang="ru-RU" sz="2400" dirty="0" smtClean="0"/>
              <a:t>)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Операционные:</a:t>
            </a:r>
            <a:r>
              <a:rPr lang="ru-RU" sz="2400" dirty="0"/>
              <a:t> 20% (обслуживание, поддержка</a:t>
            </a:r>
            <a:r>
              <a:rPr lang="ru-RU" sz="2400" dirty="0" smtClean="0"/>
              <a:t>)</a:t>
            </a:r>
            <a:endParaRPr lang="ru-RU" sz="2400" dirty="0"/>
          </a:p>
          <a:p>
            <a:endParaRPr lang="ru-RU" dirty="0"/>
          </a:p>
        </p:txBody>
      </p:sp>
      <p:sp>
        <p:nvSpPr>
          <p:cNvPr id="5" name="Прямоугольный треугольник 4"/>
          <p:cNvSpPr/>
          <p:nvPr/>
        </p:nvSpPr>
        <p:spPr>
          <a:xfrm>
            <a:off x="0" y="3126658"/>
            <a:ext cx="12295762" cy="3731342"/>
          </a:xfrm>
          <a:prstGeom prst="rtTriangle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15533" y="1547873"/>
            <a:ext cx="6096431" cy="1015457"/>
          </a:xfrm>
          <a:prstGeom prst="rect">
            <a:avLst/>
          </a:prstGeom>
          <a:solidFill>
            <a:schemeClr val="bg2">
              <a:lumMod val="9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17097" y="1676857"/>
            <a:ext cx="6178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Unit-</a:t>
            </a:r>
            <a:r>
              <a:rPr lang="ru-RU" sz="2800" b="1" dirty="0"/>
              <a:t>экономика и ключевые метрики</a:t>
            </a:r>
            <a:endParaRPr lang="ru-RU" sz="2800" dirty="0"/>
          </a:p>
          <a:p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15879" y="0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Franklin Gothic Book" panose="020B0503020102020204" pitchFamily="34" charset="0"/>
              </a:rPr>
              <a:t>Финансовая модель/Экономика проекта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6413">
            <a:off x="117741" y="5860975"/>
            <a:ext cx="960809" cy="7772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2534">
            <a:off x="10983285" y="5796367"/>
            <a:ext cx="1028648" cy="8321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8404">
            <a:off x="4859438" y="2876261"/>
            <a:ext cx="1105436" cy="8942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" t="52042" r="49211" b="3227"/>
          <a:stretch/>
        </p:blipFill>
        <p:spPr>
          <a:xfrm>
            <a:off x="675642" y="3599872"/>
            <a:ext cx="3392129" cy="30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27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E6E6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5" name="Прямоугольный треугольник 4"/>
          <p:cNvSpPr/>
          <p:nvPr/>
        </p:nvSpPr>
        <p:spPr>
          <a:xfrm>
            <a:off x="0" y="3126658"/>
            <a:ext cx="12295762" cy="3731342"/>
          </a:xfrm>
          <a:prstGeom prst="rtTriangle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71634" y="189632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Продвижение проекта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8529" y="4881716"/>
            <a:ext cx="3313471" cy="929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70222" y="1525301"/>
            <a:ext cx="5633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Основные каналы привлечения:</a:t>
            </a:r>
            <a:endParaRPr lang="ru-RU" sz="2800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327355" y="2198824"/>
            <a:ext cx="79346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Онлайн-продвижение:</a:t>
            </a:r>
            <a:endParaRPr lang="ru-R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Презентации, </a:t>
            </a:r>
            <a:r>
              <a:rPr lang="ru-RU" sz="2800" dirty="0"/>
              <a:t>Ролики с функционалом роботов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Сотрудничество с </a:t>
            </a:r>
            <a:r>
              <a:rPr lang="ru-RU" sz="2800" dirty="0" err="1" smtClean="0"/>
              <a:t>блогерами</a:t>
            </a:r>
            <a:endParaRPr lang="ru-R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контекстная </a:t>
            </a:r>
            <a:r>
              <a:rPr lang="ru-RU" sz="2800" dirty="0"/>
              <a:t>реклама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63763" y="4265873"/>
            <a:ext cx="666627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/>
              <a:t>Оффлайн</a:t>
            </a:r>
            <a:r>
              <a:rPr lang="ru-RU" sz="2800" b="1" dirty="0"/>
              <a:t>-продвижение: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Выставки:</a:t>
            </a:r>
            <a:r>
              <a:rPr lang="ru-RU" sz="2800" dirty="0"/>
              <a:t> CES, </a:t>
            </a:r>
            <a:r>
              <a:rPr lang="ru-RU" sz="2800" dirty="0" err="1"/>
              <a:t>RoboBusiness</a:t>
            </a:r>
            <a:r>
              <a:rPr lang="ru-RU" sz="2800" dirty="0"/>
              <a:t>, </a:t>
            </a:r>
            <a:r>
              <a:rPr lang="ru-RU" sz="2800" dirty="0" err="1"/>
              <a:t>Hannover</a:t>
            </a:r>
            <a:r>
              <a:rPr lang="ru-RU" sz="2800" dirty="0"/>
              <a:t> </a:t>
            </a:r>
            <a:r>
              <a:rPr lang="ru-RU" sz="2800" dirty="0" err="1" smtClean="0"/>
              <a:t>Messe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Пилотные проекты</a:t>
            </a:r>
            <a:r>
              <a:rPr lang="ru-RU" sz="2800" dirty="0"/>
              <a:t> (бесплатный тест-драйв для крупных клиентов</a:t>
            </a:r>
            <a:r>
              <a:rPr lang="ru-RU" sz="2800" dirty="0" smtClean="0"/>
              <a:t>)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428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11" y="-6043"/>
            <a:ext cx="3226100" cy="6864043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0" y="0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1634" y="189632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Дорожная карта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3623" y="1712068"/>
            <a:ext cx="7435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Проделанные шаги для реализации проекта:</a:t>
            </a:r>
            <a:endParaRPr lang="ru-RU" sz="2800" b="0" i="0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827" y="2416629"/>
            <a:ext cx="794221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Создан функциональный прототип </a:t>
            </a:r>
            <a:r>
              <a:rPr lang="ru-RU" sz="2400" b="1" dirty="0" err="1"/>
              <a:t>андроид</a:t>
            </a:r>
            <a:r>
              <a:rPr lang="ru-RU" sz="2400" b="1" dirty="0"/>
              <a:t>-робота с базовым 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Проведены первые тесты в реальных условиях (склад, сервис).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34" b="47742"/>
          <a:stretch/>
        </p:blipFill>
        <p:spPr>
          <a:xfrm>
            <a:off x="7710190" y="3463774"/>
            <a:ext cx="3508980" cy="35838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017" y="3786356"/>
            <a:ext cx="3261276" cy="326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79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99332" cy="6858000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0" y="0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1634" y="189632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Дорожная карта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9534" y="1073960"/>
            <a:ext cx="6601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quote-cjk-patch"/>
              </a:rPr>
              <a:t>Ключевые точки на ближайший год (2025)</a:t>
            </a:r>
            <a:endParaRPr lang="ru-RU" sz="2400" b="0" i="0" dirty="0">
              <a:effectLst/>
              <a:latin typeface="quote-cjk-patch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95891" y="2198887"/>
            <a:ext cx="63066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latin typeface="quote-cjk-patch"/>
              </a:rPr>
              <a:t>Серийный запуск производства (партия 500 единиц</a:t>
            </a:r>
            <a:r>
              <a:rPr lang="ru-RU" sz="2400" b="1" dirty="0" smtClean="0">
                <a:latin typeface="quote-cjk-patch"/>
              </a:rPr>
              <a:t>)</a:t>
            </a:r>
            <a:endParaRPr lang="ru-RU" sz="2400" b="1" dirty="0"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latin typeface="quote-cjk-patch"/>
              </a:rPr>
              <a:t>Интеграция облачного управления (AI-платформа</a:t>
            </a:r>
            <a:r>
              <a:rPr lang="ru-RU" sz="2400" b="1" dirty="0" smtClean="0">
                <a:latin typeface="quote-cjk-patch"/>
              </a:rPr>
              <a:t>)</a:t>
            </a:r>
            <a:endParaRPr lang="ru-RU" sz="2400" b="1" i="0" dirty="0">
              <a:effectLst/>
              <a:latin typeface="quote-cjk-patch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95891" y="4255366"/>
            <a:ext cx="6461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latin typeface="quote-cjk-patch"/>
              </a:rPr>
              <a:t>Выход на 2 новых рынка </a:t>
            </a:r>
            <a:r>
              <a:rPr lang="ru-RU" sz="2400" b="1" dirty="0" smtClean="0">
                <a:latin typeface="quote-cjk-patch"/>
              </a:rPr>
              <a:t>(</a:t>
            </a:r>
            <a:r>
              <a:rPr lang="en-US" sz="2400" b="1" dirty="0" smtClean="0">
                <a:latin typeface="quote-cjk-patch"/>
              </a:rPr>
              <a:t>EC</a:t>
            </a:r>
            <a:r>
              <a:rPr lang="ru-RU" sz="2400" b="1" dirty="0" smtClean="0">
                <a:latin typeface="quote-cjk-patch"/>
              </a:rPr>
              <a:t>, </a:t>
            </a:r>
            <a:r>
              <a:rPr lang="ru-RU" sz="2400" b="1" dirty="0">
                <a:latin typeface="quote-cjk-patch"/>
              </a:rPr>
              <a:t>Япония</a:t>
            </a:r>
            <a:r>
              <a:rPr lang="ru-RU" sz="2400" b="1" dirty="0" smtClean="0">
                <a:latin typeface="quote-cjk-patch"/>
              </a:rPr>
              <a:t>)</a:t>
            </a:r>
            <a:endParaRPr lang="ru-RU" sz="2400" b="1" dirty="0"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latin typeface="quote-cjk-patch"/>
              </a:rPr>
              <a:t>Заключение контрактов с 10+ </a:t>
            </a:r>
            <a:r>
              <a:rPr lang="ru-RU" sz="2400" b="1" dirty="0" smtClean="0">
                <a:latin typeface="quote-cjk-patch"/>
              </a:rPr>
              <a:t>B2B-клиентами</a:t>
            </a:r>
            <a:endParaRPr lang="ru-RU" sz="2400" b="1" i="0" dirty="0">
              <a:effectLst/>
              <a:latin typeface="quote-cjk-patch"/>
            </a:endParaRPr>
          </a:p>
        </p:txBody>
      </p:sp>
    </p:spTree>
    <p:extLst>
      <p:ext uri="{BB962C8B-B14F-4D97-AF65-F5344CB8AC3E}">
        <p14:creationId xmlns:p14="http://schemas.microsoft.com/office/powerpoint/2010/main" val="661330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59651" y="1822969"/>
            <a:ext cx="3396627" cy="1648391"/>
          </a:xfrm>
          <a:prstGeom prst="roundRect">
            <a:avLst/>
          </a:prstGeom>
          <a:solidFill>
            <a:schemeClr val="bg1">
              <a:lumMod val="8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0" y="0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1634" y="189632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Дорожная карта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08026" y="4911213"/>
            <a:ext cx="328397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1853" y="1901700"/>
            <a:ext cx="34122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quote-cjk-patch"/>
              </a:rPr>
              <a:t>Необходимый объем ресурсов</a:t>
            </a:r>
            <a:endParaRPr lang="ru-RU" sz="2800" dirty="0">
              <a:latin typeface="quote-cjk-patch"/>
            </a:endParaRP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913523"/>
              </p:ext>
            </p:extLst>
          </p:nvPr>
        </p:nvGraphicFramePr>
        <p:xfrm>
          <a:off x="3856278" y="1036397"/>
          <a:ext cx="8527033" cy="5821603"/>
        </p:xfrm>
        <a:graphic>
          <a:graphicData uri="http://schemas.openxmlformats.org/drawingml/2006/table">
            <a:tbl>
              <a:tblPr/>
              <a:tblGrid>
                <a:gridCol w="1499493">
                  <a:extLst>
                    <a:ext uri="{9D8B030D-6E8A-4147-A177-3AD203B41FA5}">
                      <a16:colId xmlns:a16="http://schemas.microsoft.com/office/drawing/2014/main" val="4106152255"/>
                    </a:ext>
                  </a:extLst>
                </a:gridCol>
                <a:gridCol w="5220964">
                  <a:extLst>
                    <a:ext uri="{9D8B030D-6E8A-4147-A177-3AD203B41FA5}">
                      <a16:colId xmlns:a16="http://schemas.microsoft.com/office/drawing/2014/main" val="2094169689"/>
                    </a:ext>
                  </a:extLst>
                </a:gridCol>
                <a:gridCol w="1806576">
                  <a:extLst>
                    <a:ext uri="{9D8B030D-6E8A-4147-A177-3AD203B41FA5}">
                      <a16:colId xmlns:a16="http://schemas.microsoft.com/office/drawing/2014/main" val="2133354258"/>
                    </a:ext>
                  </a:extLst>
                </a:gridCol>
              </a:tblGrid>
              <a:tr h="499036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Категория</a:t>
                      </a: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Описание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Бюджет (2025)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10548"/>
                  </a:ext>
                </a:extLst>
              </a:tr>
              <a:tr h="112760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Финансы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Производство: $3M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Маркетинг: $500K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R&amp;D: $1M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$4.5M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008200"/>
                  </a:ext>
                </a:extLst>
              </a:tr>
              <a:tr h="1127601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Команда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Инженеры: 10+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Sales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-менеджеры: 5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AI-разработчики: 4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$1.2M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13447"/>
                  </a:ext>
                </a:extLst>
              </a:tr>
              <a:tr h="1127601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Материалы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Компоненты (чипы, датчики)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Аренда производственных мощностей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$800K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973764"/>
                  </a:ext>
                </a:extLst>
              </a:tr>
              <a:tr h="1127601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Партнеры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Логистические компании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- Технологические интеграторы (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Siemens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и т.д.)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$300K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563529"/>
                  </a:ext>
                </a:extLst>
              </a:tr>
              <a:tr h="812163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Инвесторы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75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Привлечение $5M (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Series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A) для масштабирования</a:t>
                      </a: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$5M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829" marR="78829" marT="78829" marB="78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165220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8404">
            <a:off x="2650414" y="1354326"/>
            <a:ext cx="1105436" cy="8942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1" b="50538"/>
          <a:stretch/>
        </p:blipFill>
        <p:spPr>
          <a:xfrm flipH="1">
            <a:off x="29331" y="3660992"/>
            <a:ext cx="2821890" cy="2787660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0" y="5987845"/>
            <a:ext cx="3856278" cy="87015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380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-87549" y="-175098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CAC1A2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1634" y="189632"/>
            <a:ext cx="108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Franklin Gothic Book" panose="020B0503020102020204" pitchFamily="34" charset="0"/>
              </a:rPr>
              <a:t>Команда проекта</a:t>
            </a:r>
            <a:endParaRPr lang="ru-RU" sz="4000" b="1" dirty="0">
              <a:latin typeface="Franklin Gothic Book" panose="020B0503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59C19C-31B1-4563-95DB-C34A219AF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92" y="897518"/>
            <a:ext cx="2626939" cy="3779876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143CF7-3DB0-4373-BB0B-5801C28584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399" y="897518"/>
            <a:ext cx="2605952" cy="3749679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71634" y="2536657"/>
            <a:ext cx="284741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Меркулова Софья Васильевна</a:t>
            </a:r>
          </a:p>
          <a:p>
            <a:r>
              <a:rPr lang="ru-RU" sz="2000" b="1" dirty="0" smtClean="0"/>
              <a:t>8(994)0215094</a:t>
            </a:r>
          </a:p>
          <a:p>
            <a:r>
              <a:rPr lang="en-US" sz="2000" b="1" dirty="0" smtClean="0">
                <a:hlinkClick r:id="rId6"/>
              </a:rPr>
              <a:t>fuga.fish31@mail.ru</a:t>
            </a:r>
            <a:endParaRPr lang="en-US" sz="2000" b="1" dirty="0" smtClean="0"/>
          </a:p>
          <a:p>
            <a:r>
              <a:rPr lang="en-US" sz="2000" b="1" dirty="0" smtClean="0"/>
              <a:t>@</a:t>
            </a:r>
            <a:r>
              <a:rPr lang="ru-RU" sz="2000" b="1" dirty="0" err="1" smtClean="0"/>
              <a:t>Пемос</a:t>
            </a:r>
            <a:r>
              <a:rPr lang="ru-RU" sz="2000" b="1" dirty="0" smtClean="0"/>
              <a:t>-универсал</a:t>
            </a:r>
          </a:p>
          <a:p>
            <a:r>
              <a:rPr lang="ru-RU" sz="2000" b="1" dirty="0" smtClean="0"/>
              <a:t>Лидер проекта, основной аналитик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96299" y="2536657"/>
            <a:ext cx="31957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Агафонов Сергей Андреевич</a:t>
            </a:r>
            <a:br>
              <a:rPr lang="ru-RU" sz="2000" b="1" dirty="0"/>
            </a:br>
            <a:r>
              <a:rPr lang="ru-RU" sz="2000" b="1" dirty="0">
                <a:hlinkClick r:id="rId7"/>
              </a:rPr>
              <a:t>8(914)3287383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>
                <a:hlinkClick r:id="rId8"/>
              </a:rPr>
              <a:t>logovodebilov@gmail.com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@</a:t>
            </a:r>
            <a:r>
              <a:rPr lang="ru-RU" sz="2000" b="1" dirty="0" err="1" smtClean="0"/>
              <a:t>artovskih</a:t>
            </a:r>
            <a:endParaRPr lang="ru-RU" sz="2000" b="1" dirty="0" smtClean="0"/>
          </a:p>
          <a:p>
            <a:r>
              <a:rPr lang="ru-RU" sz="2000" b="1" dirty="0" smtClean="0"/>
              <a:t>Основной аналитик, сборщик данных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62130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0" y="0"/>
            <a:ext cx="12383311" cy="1712068"/>
          </a:xfrm>
          <a:custGeom>
            <a:avLst/>
            <a:gdLst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328826 w 12383311"/>
              <a:gd name="connsiteY4" fmla="*/ 1585609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340485 w 12383311"/>
              <a:gd name="connsiteY1" fmla="*/ 171206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50604 w 12383311"/>
              <a:gd name="connsiteY2" fmla="*/ 1001949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745166 w 12383311"/>
              <a:gd name="connsiteY3" fmla="*/ 1001949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8200417 w 12383311"/>
              <a:gd name="connsiteY3" fmla="*/ 1138136 h 1712068"/>
              <a:gd name="connsiteX4" fmla="*/ 9224051 w 12383311"/>
              <a:gd name="connsiteY4" fmla="*/ 1518934 h 1712068"/>
              <a:gd name="connsiteX5" fmla="*/ 12383311 w 12383311"/>
              <a:gd name="connsiteY5" fmla="*/ 1585609 h 1712068"/>
              <a:gd name="connsiteX6" fmla="*/ 12383311 w 12383311"/>
              <a:gd name="connsiteY6" fmla="*/ 0 h 1712068"/>
              <a:gd name="connsiteX7" fmla="*/ 0 w 12383311"/>
              <a:gd name="connsiteY7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224051 w 12383311"/>
              <a:gd name="connsiteY3" fmla="*/ 1518934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  <a:gd name="connsiteX0" fmla="*/ 29183 w 12383311"/>
              <a:gd name="connsiteY0" fmla="*/ 1712068 h 1712068"/>
              <a:gd name="connsiteX1" fmla="*/ 5149985 w 12383311"/>
              <a:gd name="connsiteY1" fmla="*/ 1616818 h 1712068"/>
              <a:gd name="connsiteX2" fmla="*/ 6041079 w 12383311"/>
              <a:gd name="connsiteY2" fmla="*/ 916224 h 1712068"/>
              <a:gd name="connsiteX3" fmla="*/ 9136502 w 12383311"/>
              <a:gd name="connsiteY3" fmla="*/ 1421658 h 1712068"/>
              <a:gd name="connsiteX4" fmla="*/ 12383311 w 12383311"/>
              <a:gd name="connsiteY4" fmla="*/ 1585609 h 1712068"/>
              <a:gd name="connsiteX5" fmla="*/ 12383311 w 12383311"/>
              <a:gd name="connsiteY5" fmla="*/ 0 h 1712068"/>
              <a:gd name="connsiteX6" fmla="*/ 0 w 12383311"/>
              <a:gd name="connsiteY6" fmla="*/ 0 h 17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3311" h="1712068">
                <a:moveTo>
                  <a:pt x="29183" y="1712068"/>
                </a:moveTo>
                <a:lnTo>
                  <a:pt x="5149985" y="1616818"/>
                </a:lnTo>
                <a:lnTo>
                  <a:pt x="6041079" y="916224"/>
                </a:lnTo>
                <a:lnTo>
                  <a:pt x="9136502" y="1421658"/>
                </a:lnTo>
                <a:lnTo>
                  <a:pt x="12383311" y="1585609"/>
                </a:lnTo>
                <a:lnTo>
                  <a:pt x="12383311" y="0"/>
                </a:lnTo>
                <a:lnTo>
                  <a:pt x="0" y="0"/>
                </a:lnTo>
              </a:path>
            </a:pathLst>
          </a:custGeom>
          <a:solidFill>
            <a:srgbClr val="CAC1A2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26772" r="3442" b="30315"/>
          <a:stretch/>
        </p:blipFill>
        <p:spPr>
          <a:xfrm>
            <a:off x="10154483" y="0"/>
            <a:ext cx="2037517" cy="9470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9304" y="2858465"/>
            <a:ext cx="9373938" cy="104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413627"/>
                </a:solidFill>
                <a:latin typeface="Franklin Gothic Book" panose="020B0503020102020204" pitchFamily="34" charset="0"/>
              </a:rPr>
              <a:t>СПАСИБО ЗА ВНИМАНИЕ</a:t>
            </a:r>
            <a:endParaRPr lang="ru-RU" sz="6000" b="1" dirty="0">
              <a:solidFill>
                <a:srgbClr val="413627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9152" y="137163"/>
            <a:ext cx="61053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Franklin Gothic Heavy" panose="020B0903020102020204" pitchFamily="34" charset="0"/>
              </a:rPr>
              <a:t>Biotech Logic Automated Kinetics</a:t>
            </a:r>
            <a:endParaRPr lang="ru-RU" sz="3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1" t="430" r="49857" b="51183"/>
          <a:stretch/>
        </p:blipFill>
        <p:spPr>
          <a:xfrm flipH="1">
            <a:off x="9222734" y="3908323"/>
            <a:ext cx="2969266" cy="281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082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598</Words>
  <Application>Microsoft Office PowerPoint</Application>
  <PresentationFormat>Широкоэкранный</PresentationFormat>
  <Paragraphs>221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Bahnschrift SemiBold</vt:lpstr>
      <vt:lpstr>Calibri</vt:lpstr>
      <vt:lpstr>Calibri Light</vt:lpstr>
      <vt:lpstr>Franklin Gothic Book</vt:lpstr>
      <vt:lpstr>Franklin Gothic Heavy</vt:lpstr>
      <vt:lpstr>quote-cjk-patch</vt:lpstr>
      <vt:lpstr>Times New Roman</vt:lpstr>
      <vt:lpstr>Тема Office</vt:lpstr>
      <vt:lpstr>Biotech Logic Automated Kinetics</vt:lpstr>
      <vt:lpstr>Резюме/идея </vt:lpstr>
      <vt:lpstr>Презентация PowerPoint</vt:lpstr>
      <vt:lpstr>Презентация PowerPoint</vt:lpstr>
      <vt:lpstr>Целевая аудитория </vt:lpstr>
      <vt:lpstr>Решаемая проблема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Biotech Logic Automated Kinetics</dc:title>
  <dc:creator>SergiON</dc:creator>
  <cp:lastModifiedBy>Асус</cp:lastModifiedBy>
  <cp:revision>37</cp:revision>
  <dcterms:created xsi:type="dcterms:W3CDTF">2025-05-27T13:08:23Z</dcterms:created>
  <dcterms:modified xsi:type="dcterms:W3CDTF">2025-06-05T13:15:17Z</dcterms:modified>
</cp:coreProperties>
</file>