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6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.tishkova2004@mail.ru" userId="15602385be7dedb1" providerId="LiveId" clId="{D8794AB8-6458-46AA-9B6D-1CDDB2235ED7}"/>
    <pc:docChg chg="custSel modSld">
      <pc:chgData name="diana.tishkova2004@mail.ru" userId="15602385be7dedb1" providerId="LiveId" clId="{D8794AB8-6458-46AA-9B6D-1CDDB2235ED7}" dt="2023-10-24T13:46:38.701" v="39" actId="1076"/>
      <pc:docMkLst>
        <pc:docMk/>
      </pc:docMkLst>
      <pc:sldChg chg="addSp modSp mod">
        <pc:chgData name="diana.tishkova2004@mail.ru" userId="15602385be7dedb1" providerId="LiveId" clId="{D8794AB8-6458-46AA-9B6D-1CDDB2235ED7}" dt="2023-10-24T13:46:38.701" v="39" actId="1076"/>
        <pc:sldMkLst>
          <pc:docMk/>
          <pc:sldMk cId="1904044924" sldId="273"/>
        </pc:sldMkLst>
        <pc:spChg chg="mod">
          <ac:chgData name="diana.tishkova2004@mail.ru" userId="15602385be7dedb1" providerId="LiveId" clId="{D8794AB8-6458-46AA-9B6D-1CDDB2235ED7}" dt="2023-10-24T13:46:33.589" v="38" actId="1076"/>
          <ac:spMkLst>
            <pc:docMk/>
            <pc:sldMk cId="1904044924" sldId="273"/>
            <ac:spMk id="2" creationId="{0F78BDC7-20A2-1B9D-2243-849192C5D226}"/>
          </ac:spMkLst>
        </pc:spChg>
        <pc:spChg chg="mod">
          <ac:chgData name="diana.tishkova2004@mail.ru" userId="15602385be7dedb1" providerId="LiveId" clId="{D8794AB8-6458-46AA-9B6D-1CDDB2235ED7}" dt="2023-10-24T13:45:22.976" v="0" actId="14100"/>
          <ac:spMkLst>
            <pc:docMk/>
            <pc:sldMk cId="1904044924" sldId="273"/>
            <ac:spMk id="3" creationId="{E1402D28-1C7B-6F5F-704C-DE4CF68D0BE4}"/>
          </ac:spMkLst>
        </pc:spChg>
        <pc:spChg chg="add mod">
          <ac:chgData name="diana.tishkova2004@mail.ru" userId="15602385be7dedb1" providerId="LiveId" clId="{D8794AB8-6458-46AA-9B6D-1CDDB2235ED7}" dt="2023-10-24T13:46:38.701" v="39" actId="1076"/>
          <ac:spMkLst>
            <pc:docMk/>
            <pc:sldMk cId="1904044924" sldId="273"/>
            <ac:spMk id="5" creationId="{BFFADD5D-BB1D-432C-847A-C7BEF7CE0B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9549D6DC-E1CB-4874-BF52-C3407230D20E}" type="datetime1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8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10/24/2023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90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6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9131"/>
            <a:ext cx="5157787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10625"/>
            <a:ext cx="5157787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9131"/>
            <a:ext cx="5183188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0625"/>
            <a:ext cx="5183188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10/24/2023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10/24/2023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1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10/24/2023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9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6326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31521"/>
            <a:ext cx="6172200" cy="51295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6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1564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7257"/>
            <a:ext cx="6172200" cy="51737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23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3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31520"/>
            <a:ext cx="2628900" cy="5378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31520"/>
            <a:ext cx="7734300" cy="5378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1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</a:extLst>
            </p:cNvPr>
            <p:cNvCxnSpPr>
              <a:cxnSpLocks/>
            </p:cNvCxnSpPr>
            <p:nvPr/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</a:extLst>
            </p:cNvPr>
            <p:cNvCxnSpPr>
              <a:cxnSpLocks/>
            </p:cNvCxnSpPr>
            <p:nvPr/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</a:extLst>
            </p:cNvPr>
            <p:cNvSpPr/>
            <p:nvPr/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</a:extLst>
            </p:cNvPr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10/24/2023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331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marketing.rbc.ru/research/33185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8827F1-3359-44F6-9009-43AE2B17F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AFAD67-5350-4773-886F-D6DD7E66D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Абстрактный акварельный рисунок в синих цветах на белом фоне">
            <a:extLst>
              <a:ext uri="{FF2B5EF4-FFF2-40B4-BE49-F238E27FC236}">
                <a16:creationId xmlns:a16="http://schemas.microsoft.com/office/drawing/2014/main" id="{B1E85E86-4245-705C-5710-AF7F9BD5A8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4542" r="-2" b="982"/>
          <a:stretch/>
        </p:blipFill>
        <p:spPr>
          <a:xfrm>
            <a:off x="20" y="-1"/>
            <a:ext cx="12189789" cy="6873457"/>
          </a:xfrm>
          <a:prstGeom prst="rect">
            <a:avLst/>
          </a:prstGeom>
          <a:ln w="12700"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9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7F945A-8420-8D06-4202-3ACAF6E3C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1966" y="1360985"/>
            <a:ext cx="8460413" cy="3215812"/>
          </a:xfrm>
        </p:spPr>
        <p:txBody>
          <a:bodyPr anchor="b">
            <a:normAutofit lnSpcReduction="10000"/>
          </a:bodyPr>
          <a:lstStyle/>
          <a:p>
            <a:r>
              <a:rPr lang="ru-RU" sz="6600" i="1" dirty="0">
                <a:solidFill>
                  <a:srgbClr val="FFFFFF"/>
                </a:solidFill>
                <a:latin typeface="Book Antiqua" panose="02040602050305030304" pitchFamily="18" charset="0"/>
                <a:ea typeface="ADLaM Display" panose="020F0502020204030204" pitchFamily="2" charset="0"/>
                <a:cs typeface="ADLaM Display" panose="020F0502020204030204" pitchFamily="2" charset="0"/>
              </a:rPr>
              <a:t>Строительный      очиститель воздуха от пыли</a:t>
            </a:r>
          </a:p>
        </p:txBody>
      </p:sp>
    </p:spTree>
    <p:extLst>
      <p:ext uri="{BB962C8B-B14F-4D97-AF65-F5344CB8AC3E}">
        <p14:creationId xmlns:p14="http://schemas.microsoft.com/office/powerpoint/2010/main" val="1410507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10C978-51B5-420C-9A05-C8F194EAC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-597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D34D1C-4E49-4D32-96F1-E49CEBBF8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03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2880B-D1EE-4951-0FF3-E352B0DA8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36" y="-461367"/>
            <a:ext cx="7238861" cy="2257398"/>
          </a:xfrm>
        </p:spPr>
        <p:txBody>
          <a:bodyPr>
            <a:normAutofit/>
          </a:bodyPr>
          <a:lstStyle/>
          <a:p>
            <a:r>
              <a:rPr lang="ru-RU" sz="5400" dirty="0"/>
              <a:t>Состав команды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6" y="1591510"/>
            <a:ext cx="2304853" cy="3064398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E72256-336B-4C56-A208-D12E28599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3816" y="-6437"/>
            <a:ext cx="4133553" cy="6864437"/>
            <a:chOff x="7433816" y="-6437"/>
            <a:chExt cx="4133553" cy="686443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D1A7D90-D071-42CE-8999-521FE5EB0C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3435437"/>
              <a:ext cx="55597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8BA3207-8B24-423E-876F-EED4F64FC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990199" y="840583"/>
              <a:ext cx="3021199" cy="5189709"/>
            </a:xfrm>
            <a:custGeom>
              <a:avLst/>
              <a:gdLst>
                <a:gd name="connsiteX0" fmla="*/ 1700213 w 3400426"/>
                <a:gd name="connsiteY0" fmla="*/ 5841130 h 5841130"/>
                <a:gd name="connsiteX1" fmla="*/ 0 w 3400426"/>
                <a:gd name="connsiteY1" fmla="*/ 4140917 h 5841130"/>
                <a:gd name="connsiteX2" fmla="*/ 0 w 3400426"/>
                <a:gd name="connsiteY2" fmla="*/ 3536080 h 5841130"/>
                <a:gd name="connsiteX3" fmla="*/ 0 w 3400426"/>
                <a:gd name="connsiteY3" fmla="*/ 3536080 h 5841130"/>
                <a:gd name="connsiteX4" fmla="*/ 0 w 3400426"/>
                <a:gd name="connsiteY4" fmla="*/ 1700213 h 5841130"/>
                <a:gd name="connsiteX5" fmla="*/ 1700213 w 3400426"/>
                <a:gd name="connsiteY5" fmla="*/ 0 h 5841130"/>
                <a:gd name="connsiteX6" fmla="*/ 3400426 w 3400426"/>
                <a:gd name="connsiteY6" fmla="*/ 1700213 h 5841130"/>
                <a:gd name="connsiteX7" fmla="*/ 3400426 w 3400426"/>
                <a:gd name="connsiteY7" fmla="*/ 2305050 h 5841130"/>
                <a:gd name="connsiteX8" fmla="*/ 3400426 w 3400426"/>
                <a:gd name="connsiteY8" fmla="*/ 2305050 h 5841130"/>
                <a:gd name="connsiteX9" fmla="*/ 3400426 w 3400426"/>
                <a:gd name="connsiteY9" fmla="*/ 4140917 h 5841130"/>
                <a:gd name="connsiteX10" fmla="*/ 1700213 w 3400426"/>
                <a:gd name="connsiteY10" fmla="*/ 5841130 h 584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00426" h="5841130">
                  <a:moveTo>
                    <a:pt x="1700213" y="5841130"/>
                  </a:moveTo>
                  <a:cubicBezTo>
                    <a:pt x="761211" y="5841130"/>
                    <a:pt x="0" y="5079919"/>
                    <a:pt x="0" y="4140917"/>
                  </a:cubicBezTo>
                  <a:lnTo>
                    <a:pt x="0" y="3536080"/>
                  </a:lnTo>
                  <a:lnTo>
                    <a:pt x="0" y="3536080"/>
                  </a:lnTo>
                  <a:lnTo>
                    <a:pt x="0" y="1700213"/>
                  </a:lnTo>
                  <a:cubicBezTo>
                    <a:pt x="0" y="761211"/>
                    <a:pt x="761211" y="0"/>
                    <a:pt x="1700213" y="0"/>
                  </a:cubicBezTo>
                  <a:cubicBezTo>
                    <a:pt x="2639215" y="0"/>
                    <a:pt x="3400426" y="761211"/>
                    <a:pt x="3400426" y="1700213"/>
                  </a:cubicBezTo>
                  <a:lnTo>
                    <a:pt x="3400426" y="2305050"/>
                  </a:lnTo>
                  <a:lnTo>
                    <a:pt x="3400426" y="2305050"/>
                  </a:lnTo>
                  <a:lnTo>
                    <a:pt x="3400426" y="4140917"/>
                  </a:lnTo>
                  <a:cubicBezTo>
                    <a:pt x="3400426" y="5079919"/>
                    <a:pt x="2639215" y="5841130"/>
                    <a:pt x="1700213" y="5841130"/>
                  </a:cubicBezTo>
                  <a:close/>
                </a:path>
              </a:pathLst>
            </a:cu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36E21C5-DC18-4475-9613-1AF97FC0C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98849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8498F04-5415-4A8B-A069-CF07486EC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11398" y="3435437"/>
              <a:ext cx="55597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Graphic 8">
              <a:extLst>
                <a:ext uri="{FF2B5EF4-FFF2-40B4-BE49-F238E27FC236}">
                  <a16:creationId xmlns:a16="http://schemas.microsoft.com/office/drawing/2014/main" id="{7536A5CA-5F9D-44C7-87C6-A12CF740D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3982" y="0"/>
              <a:ext cx="3021199" cy="1510599"/>
            </a:xfrm>
            <a:custGeom>
              <a:avLst/>
              <a:gdLst>
                <a:gd name="connsiteX0" fmla="*/ 4467225 w 4467225"/>
                <a:gd name="connsiteY0" fmla="*/ 0 h 2233612"/>
                <a:gd name="connsiteX1" fmla="*/ 2233613 w 4467225"/>
                <a:gd name="connsiteY1" fmla="*/ 2233613 h 2233612"/>
                <a:gd name="connsiteX2" fmla="*/ 0 w 4467225"/>
                <a:gd name="connsiteY2" fmla="*/ 0 h 2233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25" h="2233612">
                  <a:moveTo>
                    <a:pt x="4467225" y="0"/>
                  </a:moveTo>
                  <a:cubicBezTo>
                    <a:pt x="4467225" y="1233583"/>
                    <a:pt x="3467195" y="2233613"/>
                    <a:pt x="2233613" y="2233613"/>
                  </a:cubicBezTo>
                  <a:cubicBezTo>
                    <a:pt x="1000030" y="2233613"/>
                    <a:pt x="0" y="1233583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8">
              <a:extLst>
                <a:ext uri="{FF2B5EF4-FFF2-40B4-BE49-F238E27FC236}">
                  <a16:creationId xmlns:a16="http://schemas.microsoft.com/office/drawing/2014/main" id="{BE6FB307-61DF-42E4-ACB8-4E47813A81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985885" y="5347397"/>
              <a:ext cx="3021199" cy="1510599"/>
            </a:xfrm>
            <a:custGeom>
              <a:avLst/>
              <a:gdLst>
                <a:gd name="connsiteX0" fmla="*/ 4467225 w 4467225"/>
                <a:gd name="connsiteY0" fmla="*/ 0 h 2233612"/>
                <a:gd name="connsiteX1" fmla="*/ 2233613 w 4467225"/>
                <a:gd name="connsiteY1" fmla="*/ 2233613 h 2233612"/>
                <a:gd name="connsiteX2" fmla="*/ 0 w 4467225"/>
                <a:gd name="connsiteY2" fmla="*/ 0 h 2233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25" h="2233612">
                  <a:moveTo>
                    <a:pt x="4467225" y="0"/>
                  </a:moveTo>
                  <a:cubicBezTo>
                    <a:pt x="4467225" y="1233583"/>
                    <a:pt x="3467195" y="2233613"/>
                    <a:pt x="2233613" y="2233613"/>
                  </a:cubicBezTo>
                  <a:cubicBezTo>
                    <a:pt x="1000030" y="2233613"/>
                    <a:pt x="0" y="1233583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7C9104A-0B2E-42A7-8F27-CCEFDBA90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3816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7C0EC34-7095-4362-AA58-F57213137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C19E597-F67B-455A-9D77-8B564DC5DB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581337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CFF4279-F451-4DED-87EB-1899D7E4EB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434228" y="6276734"/>
              <a:ext cx="4133088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424059" y="4900613"/>
            <a:ext cx="2429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Лидер команды:</a:t>
            </a:r>
          </a:p>
          <a:p>
            <a:r>
              <a:rPr lang="ru-RU" dirty="0"/>
              <a:t> Тишкова Диана                                      Дмитриевна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037" y="1589069"/>
            <a:ext cx="2524005" cy="30643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09494" y="4900613"/>
            <a:ext cx="1800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Дух команды</a:t>
            </a:r>
          </a:p>
          <a:p>
            <a:r>
              <a:rPr lang="ru-RU" dirty="0" err="1"/>
              <a:t>Ходжибаев</a:t>
            </a:r>
            <a:r>
              <a:rPr lang="ru-RU" dirty="0"/>
              <a:t> </a:t>
            </a:r>
            <a:r>
              <a:rPr lang="ru-RU" dirty="0" err="1"/>
              <a:t>Меродж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846039" y="4899907"/>
            <a:ext cx="225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Дизайнер команды</a:t>
            </a:r>
          </a:p>
          <a:p>
            <a:r>
              <a:rPr lang="ru-RU" dirty="0" err="1"/>
              <a:t>Негматов</a:t>
            </a:r>
            <a:r>
              <a:rPr lang="ru-RU" dirty="0"/>
              <a:t> Акрам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02813" y="4899907"/>
            <a:ext cx="2450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Менеджер команды</a:t>
            </a:r>
          </a:p>
          <a:p>
            <a:r>
              <a:rPr lang="ru-RU" dirty="0" err="1"/>
              <a:t>Бутаев</a:t>
            </a:r>
            <a:r>
              <a:rPr lang="ru-RU" dirty="0"/>
              <a:t> </a:t>
            </a:r>
            <a:r>
              <a:rPr lang="ru-RU" dirty="0" err="1"/>
              <a:t>Джасур</a:t>
            </a:r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58C5BAF-22AC-405D-B96B-68F46FD82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46" y="1589069"/>
            <a:ext cx="2417573" cy="306439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FE28C6-7805-426E-97C8-89AF9A7628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33" y="1589069"/>
            <a:ext cx="2378438" cy="30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63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4F194B2-17EE-58A7-0F26-1B44785B5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451" y="634568"/>
            <a:ext cx="10679097" cy="5807000"/>
          </a:xfrm>
        </p:spPr>
        <p:txBody>
          <a:bodyPr>
            <a:normAutofit/>
          </a:bodyPr>
          <a:lstStyle/>
          <a:p>
            <a:r>
              <a:rPr lang="ru-RU" sz="2400" b="1" dirty="0">
                <a:ea typeface="ADLaM Display" panose="02010000000000000000" pitchFamily="2" charset="0"/>
                <a:cs typeface="ADLaM Display" panose="02010000000000000000" pitchFamily="2" charset="0"/>
              </a:rPr>
              <a:t>Проблема</a:t>
            </a:r>
            <a:r>
              <a:rPr lang="en-US" sz="2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</a:t>
            </a:r>
          </a:p>
          <a:p>
            <a:pPr marL="0" indent="0">
              <a:buNone/>
            </a:pPr>
            <a:r>
              <a:rPr lang="ru-RU" sz="1600" dirty="0">
                <a:ea typeface="ADLaM Display" panose="02010000000000000000" pitchFamily="2" charset="0"/>
                <a:cs typeface="ADLaM Display" panose="02010000000000000000" pitchFamily="2" charset="0"/>
              </a:rPr>
              <a:t>В наше время в следствии активного роста населения, города всё быстрее расширяются, за счет активного строительства жилых домов и не только. Но стройка это далеко не только положительные эмоции, это ещё грязь и пыль. Стройка мешает жителям соседних домов, тем что от неё очень много пыли повсюду, нельзя даже открыть окно. И эту проблему может решить строительный очиститель воздуха от пыли.</a:t>
            </a:r>
            <a:endParaRPr lang="en-US" sz="1600" dirty="0"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ru-RU" sz="2000" b="1" dirty="0">
                <a:ea typeface="ADLaM Display" panose="02010000000000000000" pitchFamily="2" charset="0"/>
                <a:cs typeface="ADLaM Display" panose="02010000000000000000" pitchFamily="2" charset="0"/>
              </a:rPr>
              <a:t>Эту проблему в данный момент решают</a:t>
            </a:r>
          </a:p>
          <a:p>
            <a:pPr marL="0" indent="0">
              <a:buNone/>
            </a:pPr>
            <a:r>
              <a:rPr lang="ru-RU" sz="1600" dirty="0">
                <a:ea typeface="ADLaM Display" panose="02010000000000000000" pitchFamily="2" charset="0"/>
                <a:cs typeface="ADLaM Display" panose="02010000000000000000" pitchFamily="2" charset="0"/>
              </a:rPr>
              <a:t>Строительные пылесосы </a:t>
            </a:r>
          </a:p>
          <a:p>
            <a:r>
              <a:rPr lang="ru-RU" sz="2000" b="1" dirty="0">
                <a:ea typeface="ADLaM Display" panose="02010000000000000000" pitchFamily="2" charset="0"/>
                <a:cs typeface="ADLaM Display" panose="02010000000000000000" pitchFamily="2" charset="0"/>
              </a:rPr>
              <a:t>Почему не эффективно</a:t>
            </a:r>
            <a:r>
              <a:rPr lang="en-US" sz="2000" b="1" dirty="0">
                <a:ea typeface="ADLaM Display" panose="02010000000000000000" pitchFamily="2" charset="0"/>
                <a:cs typeface="ADLaM Display" panose="02010000000000000000" pitchFamily="2" charset="0"/>
              </a:rPr>
              <a:t>:</a:t>
            </a:r>
            <a:endParaRPr lang="ru-RU" sz="2000" b="1" dirty="0"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ru-RU" sz="1600" dirty="0">
                <a:ea typeface="ADLaM Display" panose="02010000000000000000" pitchFamily="2" charset="0"/>
                <a:cs typeface="ADLaM Display" panose="02010000000000000000" pitchFamily="2" charset="0"/>
              </a:rPr>
              <a:t>Строительный пылесос может частично решить проблему запыления и загрязнения, но в отличии от очистителя воздуха пылесос решает только последствия, в то время как очиститель способен решить проблему еще на уровне зарождения.</a:t>
            </a:r>
          </a:p>
          <a:p>
            <a:endParaRPr lang="ru-RU" sz="1600" dirty="0"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ru-RU" sz="1600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909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10C978-51B5-420C-9A05-C8F194EAC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" y="-597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D34D1C-4E49-4D32-96F1-E49CEBBF8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6A4AE4-5520-4815-852D-CB05E9F5A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229F6CD-5D84-4EEB-B66D-84415969A0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4BD253-E9E1-473E-88AD-E22D668B9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C911447-A6C3-48A4-91A8-DAEDB7FF4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BEAE0C5-340D-416D-9DE8-4A7367049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C0FED11B-5B5E-48CF-810B-4BA77BBDF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33">
              <a:extLst>
                <a:ext uri="{FF2B5EF4-FFF2-40B4-BE49-F238E27FC236}">
                  <a16:creationId xmlns:a16="http://schemas.microsoft.com/office/drawing/2014/main" id="{D75A73DE-5BA7-44CE-A718-52385E65D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A78AAF-0CD9-8DA5-E352-C3B151484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33996"/>
            <a:ext cx="10170372" cy="34305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dirty="0"/>
              <a:t>Целевая аудитория</a:t>
            </a:r>
            <a:r>
              <a:rPr lang="en-US" sz="2400" b="1" dirty="0"/>
              <a:t>:</a:t>
            </a:r>
            <a:endParaRPr lang="ru-RU" sz="2400" b="1" dirty="0"/>
          </a:p>
          <a:p>
            <a:pPr>
              <a:lnSpc>
                <a:spcPct val="100000"/>
              </a:lnSpc>
            </a:pPr>
            <a:endParaRPr lang="ru-RU" sz="1600" b="1" dirty="0"/>
          </a:p>
          <a:p>
            <a:pPr marL="0" indent="0">
              <a:lnSpc>
                <a:spcPct val="100000"/>
              </a:lnSpc>
              <a:buNone/>
            </a:pPr>
            <a:endParaRPr lang="en-US" sz="1600" b="1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	Целевой аудиторией для данного проекта будут компании застройщики, так как это будет дополнительной рекламой покупать недвижимость именно у них, так как обычно застройщик может сдавать в продажу дом в ЖК, в то время, когда остальные еще строятся, и в такой дом люди будут не готовы заселиться в такой дом в следствие большого количества пыли и грязи вокруг. Но с очистителем воздуха эта проблема решается и люди будут с большей готовностью покупать дома в еще строящихся ЖК. Помимо этого работникам тоже будет приятнее работать на этой стройке из за более чистого воздуха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	Так же к целевой аудитории можно отнести людей живущих в частных домах, очиститель воздуха сможет решить проблему генеральной уборки после ремонта.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136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7B01D1-57BB-94BD-4803-A4A92C69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Продукт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93878C-EFE5-3189-FEB2-CFD5B4AF8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Мы предлагаем разработать уникальный способ фильтрации воздуха на основе сита. То есть через искусственное просеивание воздуха и просеивания воздуха и отсеивания крупных частиц пыли, грязи и любого другого мусора.</a:t>
            </a:r>
          </a:p>
        </p:txBody>
      </p:sp>
    </p:spTree>
    <p:extLst>
      <p:ext uri="{BB962C8B-B14F-4D97-AF65-F5344CB8AC3E}">
        <p14:creationId xmlns:p14="http://schemas.microsoft.com/office/powerpoint/2010/main" val="316907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258AC-DCFA-0F60-FC4F-EB9B3FEE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Примерный вид очистителя</a:t>
            </a:r>
            <a:endParaRPr lang="ru-RU" dirty="0"/>
          </a:p>
        </p:txBody>
      </p:sp>
      <p:pic>
        <p:nvPicPr>
          <p:cNvPr id="5" name="Объект 4" descr="Изображение выглядит как зарисовка, диаграмм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8BA18C26-6F6C-1578-4457-CB9582F7E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83" y="2189163"/>
            <a:ext cx="7886834" cy="3822700"/>
          </a:xfrm>
        </p:spPr>
      </p:pic>
    </p:spTree>
    <p:extLst>
      <p:ext uri="{BB962C8B-B14F-4D97-AF65-F5344CB8AC3E}">
        <p14:creationId xmlns:p14="http://schemas.microsoft.com/office/powerpoint/2010/main" val="534261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F2E21-5ADB-15BE-4A3E-AF2E8E7B9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Сценарий использования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5C470B-580A-AF13-4FA2-CC5665974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Этот прибор способен фильтровать воздух, максимально логичным способом использования данного прибора будет расставление его в нескольких местах вокруг места стройки. Почему нельзя использовать 1</a:t>
            </a:r>
            <a:r>
              <a:rPr lang="en-US" dirty="0"/>
              <a:t>?</a:t>
            </a:r>
            <a:r>
              <a:rPr lang="ru-RU" dirty="0"/>
              <a:t> Это возможно просто если использовать 1 то воздух и пыль расходящиеся в другие стороны не будут проходить фильтрацию. </a:t>
            </a:r>
          </a:p>
        </p:txBody>
      </p:sp>
    </p:spTree>
    <p:extLst>
      <p:ext uri="{BB962C8B-B14F-4D97-AF65-F5344CB8AC3E}">
        <p14:creationId xmlns:p14="http://schemas.microsoft.com/office/powerpoint/2010/main" val="389044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5A9D0-FAFB-67F9-E339-2E134C8E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Использованные технологии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4C4F4B-D618-913A-B599-47CF29DCD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Технологии фильтрации воздуха на основе отделения крупных частиц от мелких методом сита.</a:t>
            </a:r>
          </a:p>
        </p:txBody>
      </p:sp>
    </p:spTree>
    <p:extLst>
      <p:ext uri="{BB962C8B-B14F-4D97-AF65-F5344CB8AC3E}">
        <p14:creationId xmlns:p14="http://schemas.microsoft.com/office/powerpoint/2010/main" val="26468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C1721-6C87-CBAA-79A8-47B786C9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Технические Параметры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44F620-5214-0B6C-03DE-5A90AE6D6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Вес</a:t>
            </a:r>
            <a:r>
              <a:rPr lang="en-US" dirty="0"/>
              <a:t>: 8 </a:t>
            </a:r>
            <a:r>
              <a:rPr lang="ru-RU" dirty="0"/>
              <a:t>кг</a:t>
            </a:r>
          </a:p>
          <a:p>
            <a:r>
              <a:rPr lang="ru-RU" dirty="0"/>
              <a:t>Размер</a:t>
            </a:r>
            <a:r>
              <a:rPr lang="en-US" dirty="0"/>
              <a:t>:</a:t>
            </a:r>
            <a:r>
              <a:rPr lang="ru-RU" dirty="0"/>
              <a:t>90</a:t>
            </a:r>
            <a:r>
              <a:rPr lang="en-US" dirty="0"/>
              <a:t>x</a:t>
            </a:r>
            <a:r>
              <a:rPr lang="ru-RU" dirty="0"/>
              <a:t>90</a:t>
            </a:r>
            <a:r>
              <a:rPr lang="en-US" dirty="0"/>
              <a:t>x</a:t>
            </a:r>
            <a:r>
              <a:rPr lang="ru-RU" dirty="0"/>
              <a:t>70см</a:t>
            </a:r>
          </a:p>
          <a:p>
            <a:r>
              <a:rPr lang="ru-RU" dirty="0"/>
              <a:t>Потребляемая мощность</a:t>
            </a:r>
            <a:r>
              <a:rPr lang="en-US" dirty="0"/>
              <a:t>:</a:t>
            </a:r>
            <a:r>
              <a:rPr lang="ru-RU" dirty="0"/>
              <a:t> 1</a:t>
            </a:r>
            <a:r>
              <a:rPr lang="en-US" dirty="0"/>
              <a:t>500</a:t>
            </a:r>
            <a:r>
              <a:rPr lang="ru-RU" dirty="0"/>
              <a:t>Вт</a:t>
            </a:r>
          </a:p>
          <a:p>
            <a:r>
              <a:rPr lang="ru-RU" dirty="0"/>
              <a:t>Запас Энергии</a:t>
            </a:r>
            <a:r>
              <a:rPr lang="en-US" dirty="0"/>
              <a:t>: </a:t>
            </a:r>
            <a:r>
              <a:rPr lang="ru-RU" dirty="0"/>
              <a:t>8 часов безостановочного использования</a:t>
            </a:r>
          </a:p>
          <a:p>
            <a:r>
              <a:rPr lang="ru-RU" dirty="0"/>
              <a:t>Уровень шума</a:t>
            </a:r>
            <a:r>
              <a:rPr lang="en-US" dirty="0"/>
              <a:t>: </a:t>
            </a:r>
            <a:r>
              <a:rPr lang="ru-RU" dirty="0"/>
              <a:t>60 дБ</a:t>
            </a:r>
          </a:p>
          <a:p>
            <a:r>
              <a:rPr lang="ru-RU" dirty="0"/>
              <a:t>Обслуживаемая площадь</a:t>
            </a:r>
            <a:r>
              <a:rPr lang="en-US" dirty="0"/>
              <a:t>: 110</a:t>
            </a:r>
            <a:r>
              <a:rPr lang="ru-RU" dirty="0"/>
              <a:t>м3</a:t>
            </a:r>
          </a:p>
          <a:p>
            <a:r>
              <a:rPr lang="ru-RU" dirty="0"/>
              <a:t>Производительность очистки воздуха</a:t>
            </a:r>
            <a:r>
              <a:rPr lang="en-US" dirty="0"/>
              <a:t>: 450 </a:t>
            </a:r>
            <a:r>
              <a:rPr lang="ru-RU" dirty="0"/>
              <a:t>м3/ч</a:t>
            </a:r>
          </a:p>
          <a:p>
            <a:r>
              <a:rPr lang="ru-RU" dirty="0"/>
              <a:t>Объем хранилища пыли</a:t>
            </a:r>
            <a:r>
              <a:rPr lang="en-US" dirty="0"/>
              <a:t>: 40</a:t>
            </a:r>
            <a:r>
              <a:rPr lang="ru-RU" dirty="0"/>
              <a:t>л</a:t>
            </a:r>
            <a:endParaRPr lang="en-US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82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15060-F8A9-1EF3-66C6-9C2B75290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54B1849-FD7C-49D4-A2A4-3E8A677015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544485"/>
              </p:ext>
            </p:extLst>
          </p:nvPr>
        </p:nvGraphicFramePr>
        <p:xfrm>
          <a:off x="650449" y="2189163"/>
          <a:ext cx="10916244" cy="39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9061">
                  <a:extLst>
                    <a:ext uri="{9D8B030D-6E8A-4147-A177-3AD203B41FA5}">
                      <a16:colId xmlns:a16="http://schemas.microsoft.com/office/drawing/2014/main" val="3346230251"/>
                    </a:ext>
                  </a:extLst>
                </a:gridCol>
                <a:gridCol w="2729061">
                  <a:extLst>
                    <a:ext uri="{9D8B030D-6E8A-4147-A177-3AD203B41FA5}">
                      <a16:colId xmlns:a16="http://schemas.microsoft.com/office/drawing/2014/main" val="3304765561"/>
                    </a:ext>
                  </a:extLst>
                </a:gridCol>
                <a:gridCol w="2729061">
                  <a:extLst>
                    <a:ext uri="{9D8B030D-6E8A-4147-A177-3AD203B41FA5}">
                      <a16:colId xmlns:a16="http://schemas.microsoft.com/office/drawing/2014/main" val="804120013"/>
                    </a:ext>
                  </a:extLst>
                </a:gridCol>
                <a:gridCol w="2729061">
                  <a:extLst>
                    <a:ext uri="{9D8B030D-6E8A-4147-A177-3AD203B41FA5}">
                      <a16:colId xmlns:a16="http://schemas.microsoft.com/office/drawing/2014/main" val="1036459211"/>
                    </a:ext>
                  </a:extLst>
                </a:gridCol>
              </a:tblGrid>
              <a:tr h="12541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Строительный очиститель воздуха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Бытовой очиститель воздуха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Строительный пылесос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941987"/>
                  </a:ext>
                </a:extLst>
              </a:tr>
              <a:tr h="1254118">
                <a:tc>
                  <a:txBody>
                    <a:bodyPr/>
                    <a:lstStyle/>
                    <a:p>
                      <a:r>
                        <a:rPr lang="ru-RU" dirty="0"/>
                        <a:t>Покрываемой объем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 м3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40м3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Сколько ты пройдешь столько и обслужит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49606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r>
                        <a:rPr lang="ru-RU" dirty="0"/>
                        <a:t>Автономность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27781"/>
                  </a:ext>
                </a:extLst>
              </a:tr>
              <a:tr h="716639">
                <a:tc>
                  <a:txBody>
                    <a:bodyPr/>
                    <a:lstStyle/>
                    <a:p>
                      <a:r>
                        <a:rPr lang="ru-RU" dirty="0"/>
                        <a:t>Время работы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часов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часов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часов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978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523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1314F-B517-2EB9-FA79-BA0EE213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B6EB9E-0922-7A3F-D547-CE4A87E9A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Прямых конкурентов нет, а косвенные не способны выполнять те задачи, которые поставлены перед нашим проектом. Например</a:t>
            </a:r>
            <a:r>
              <a:rPr lang="en-US" dirty="0"/>
              <a:t>: </a:t>
            </a:r>
            <a:r>
              <a:rPr lang="ru-RU" dirty="0"/>
              <a:t>Бытовой очиститель воздуха не способен очистить необходимый объем и очистить достаточное количество воздуха. Пылесос же не является автономные, и он не способен очищать воздух.</a:t>
            </a:r>
          </a:p>
        </p:txBody>
      </p:sp>
    </p:spTree>
    <p:extLst>
      <p:ext uri="{BB962C8B-B14F-4D97-AF65-F5344CB8AC3E}">
        <p14:creationId xmlns:p14="http://schemas.microsoft.com/office/powerpoint/2010/main" val="1238672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F393B-8F27-56D3-7630-5192C41F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Гипотеза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FF3B22-2749-EC79-C902-69669F597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65% процентов из опрошенных не готовы купить квартиру в новостройки из за шума и грязи.</a:t>
            </a:r>
          </a:p>
          <a:p>
            <a:pPr marL="0" indent="0">
              <a:buNone/>
            </a:pPr>
            <a:r>
              <a:rPr lang="ru-RU" sz="2000" b="1" dirty="0"/>
              <a:t>Гипотеза</a:t>
            </a:r>
            <a:r>
              <a:rPr lang="en-US" sz="2000" b="1" dirty="0"/>
              <a:t>:</a:t>
            </a:r>
          </a:p>
          <a:p>
            <a:pPr marL="0" indent="0">
              <a:buNone/>
            </a:pPr>
            <a:r>
              <a:rPr lang="ru-RU" sz="1600" dirty="0"/>
              <a:t>Люди не готовы жить в месте с грязным воздухом. А строителям намного приятнее будет работать с чистым воздухом.</a:t>
            </a:r>
          </a:p>
          <a:p>
            <a:pPr marL="0" indent="0">
              <a:buNone/>
            </a:pPr>
            <a:r>
              <a:rPr lang="ru-RU" sz="1600" dirty="0"/>
              <a:t>Количество респондентов</a:t>
            </a:r>
            <a:r>
              <a:rPr lang="en-US" sz="1600" dirty="0"/>
              <a:t>: 132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46479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3ACA2-0E9D-32AC-3254-9861B54A0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Вопросы опроса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2FACDD-6320-3B32-BBC1-D1D6BF126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Сильно ли может грязный воздух повлиять на вашу жизнь и работу?</a:t>
            </a:r>
          </a:p>
          <a:p>
            <a:r>
              <a:rPr lang="ru-RU" dirty="0"/>
              <a:t>2) Готовы ли работать в грязном воздухе?</a:t>
            </a:r>
          </a:p>
          <a:p>
            <a:r>
              <a:rPr lang="ru-RU" dirty="0"/>
              <a:t>3) Есть ли у вас заболевания легких?</a:t>
            </a:r>
          </a:p>
          <a:p>
            <a:r>
              <a:rPr lang="ru-RU" dirty="0"/>
              <a:t>4) Готовы ли купить дом в окружение еще недостроенных домов?</a:t>
            </a:r>
          </a:p>
          <a:p>
            <a:r>
              <a:rPr lang="ru-RU" dirty="0"/>
              <a:t>5) Являетесь ли вы хозяином частного дома/дачи?</a:t>
            </a:r>
          </a:p>
          <a:p>
            <a:r>
              <a:rPr lang="ru-RU" dirty="0"/>
              <a:t>6)Пугает ли вас уборка после ремонта дома?</a:t>
            </a:r>
          </a:p>
          <a:p>
            <a:r>
              <a:rPr lang="ru-RU" dirty="0"/>
              <a:t>7)Была бы возможность избежать уборки покупки очистителя воздуха были бы вы готовы это сделать</a:t>
            </a:r>
            <a:r>
              <a:rPr lang="en-US" dirty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827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78655-B8A5-5674-30AB-6710124E3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CD88AD-CC50-5FF6-0393-969891292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Рынок пылесос и очистителей воздуха активно расширяется с каждым годом. С регулярной частотой появляются все более мощные, компактные, удобные. Но не смотря на серьезную конкуренцию в сфере технологий для уборки, мы уверены что наш продукт способен получить около 12-14% рынка. Так как наш продукт предназначен для выполнения тех задач, на выполнение которых другие продукты не способны.</a:t>
            </a:r>
          </a:p>
        </p:txBody>
      </p:sp>
    </p:spTree>
    <p:extLst>
      <p:ext uri="{BB962C8B-B14F-4D97-AF65-F5344CB8AC3E}">
        <p14:creationId xmlns:p14="http://schemas.microsoft.com/office/powerpoint/2010/main" val="1182487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43E50-F21D-59EA-706F-9509906F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Объем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E0C9E7-312B-A1F4-2858-AF8770CB9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Рынок растет и развивается(</a:t>
            </a:r>
            <a:r>
              <a:rPr lang="en-US" dirty="0">
                <a:hlinkClick r:id="rId2"/>
              </a:rPr>
              <a:t>https://marketing.rbc.ru/research/33185/</a:t>
            </a:r>
            <a:r>
              <a:rPr lang="ru-RU" dirty="0"/>
              <a:t>)</a:t>
            </a:r>
          </a:p>
          <a:p>
            <a:r>
              <a:rPr lang="en-US" dirty="0"/>
              <a:t>Panasonic, LG, Samsung, Xiaomi.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30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99A5E-672D-A241-E24E-A2793A74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Бизнес план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3B0AE7-5CEE-F035-4FFB-FAD35047D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ru-RU" dirty="0"/>
              <a:t>	Продажи нашего продукта будут происходить в интернет магазинах( </a:t>
            </a:r>
            <a:r>
              <a:rPr lang="en-US" dirty="0"/>
              <a:t>Ozon </a:t>
            </a:r>
            <a:r>
              <a:rPr lang="ru-RU" dirty="0"/>
              <a:t>и </a:t>
            </a:r>
            <a:r>
              <a:rPr lang="en-US" dirty="0"/>
              <a:t>Wildberries), </a:t>
            </a:r>
            <a:r>
              <a:rPr lang="ru-RU" dirty="0"/>
              <a:t>а так же в обычных магазинах Эльдорадо и ДНС.</a:t>
            </a:r>
          </a:p>
          <a:p>
            <a:pPr marL="457200" lvl="1" indent="0">
              <a:buNone/>
            </a:pPr>
            <a:r>
              <a:rPr lang="ru-RU" dirty="0"/>
              <a:t>	Наиболее подходящей ценой для нашего продукта будет 13999, эта цена является выше средней цены на бытовые очистители воздуха, но они на порядок слабее наших, и себестоимость нашего продукта выше.</a:t>
            </a:r>
          </a:p>
          <a:p>
            <a:pPr marL="457200" lvl="1" indent="0">
              <a:buNone/>
            </a:pPr>
            <a:r>
              <a:rPr lang="ru-RU" dirty="0"/>
              <a:t>	Мы гарантируем, что наш прибор повысит уровень готовности строителей работать, а так же повысит желание людей покупать квартиры в еще строящихся Жилых Комплексах</a:t>
            </a:r>
          </a:p>
          <a:p>
            <a:pPr marL="457200" lvl="1" indent="0">
              <a:buNone/>
            </a:pPr>
            <a:r>
              <a:rPr lang="ru-RU" dirty="0"/>
              <a:t>	Отзывы на сайтах магазина, электронная почта, реклама в </a:t>
            </a:r>
            <a:r>
              <a:rPr lang="ru-RU" dirty="0" err="1"/>
              <a:t>Вк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222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2FA639-6CF6-7063-CC1E-FF49CB3D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1B7EF53-BE7C-623E-4224-8CB689CD4F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628163"/>
              </p:ext>
            </p:extLst>
          </p:nvPr>
        </p:nvGraphicFramePr>
        <p:xfrm>
          <a:off x="838199" y="727323"/>
          <a:ext cx="10336481" cy="60534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65245">
                  <a:extLst>
                    <a:ext uri="{9D8B030D-6E8A-4147-A177-3AD203B41FA5}">
                      <a16:colId xmlns:a16="http://schemas.microsoft.com/office/drawing/2014/main" val="3511428659"/>
                    </a:ext>
                  </a:extLst>
                </a:gridCol>
                <a:gridCol w="1445206">
                  <a:extLst>
                    <a:ext uri="{9D8B030D-6E8A-4147-A177-3AD203B41FA5}">
                      <a16:colId xmlns:a16="http://schemas.microsoft.com/office/drawing/2014/main" val="191574838"/>
                    </a:ext>
                  </a:extLst>
                </a:gridCol>
                <a:gridCol w="1445206">
                  <a:extLst>
                    <a:ext uri="{9D8B030D-6E8A-4147-A177-3AD203B41FA5}">
                      <a16:colId xmlns:a16="http://schemas.microsoft.com/office/drawing/2014/main" val="2687559886"/>
                    </a:ext>
                  </a:extLst>
                </a:gridCol>
                <a:gridCol w="1445206">
                  <a:extLst>
                    <a:ext uri="{9D8B030D-6E8A-4147-A177-3AD203B41FA5}">
                      <a16:colId xmlns:a16="http://schemas.microsoft.com/office/drawing/2014/main" val="277274504"/>
                    </a:ext>
                  </a:extLst>
                </a:gridCol>
                <a:gridCol w="1445206">
                  <a:extLst>
                    <a:ext uri="{9D8B030D-6E8A-4147-A177-3AD203B41FA5}">
                      <a16:colId xmlns:a16="http://schemas.microsoft.com/office/drawing/2014/main" val="3012182927"/>
                    </a:ext>
                  </a:extLst>
                </a:gridCol>
                <a:gridCol w="1445206">
                  <a:extLst>
                    <a:ext uri="{9D8B030D-6E8A-4147-A177-3AD203B41FA5}">
                      <a16:colId xmlns:a16="http://schemas.microsoft.com/office/drawing/2014/main" val="3247355393"/>
                    </a:ext>
                  </a:extLst>
                </a:gridCol>
                <a:gridCol w="1445206">
                  <a:extLst>
                    <a:ext uri="{9D8B030D-6E8A-4147-A177-3AD203B41FA5}">
                      <a16:colId xmlns:a16="http://schemas.microsoft.com/office/drawing/2014/main" val="2552944670"/>
                    </a:ext>
                  </a:extLst>
                </a:gridCol>
              </a:tblGrid>
              <a:tr h="582518">
                <a:tc>
                  <a:txBody>
                    <a:bodyPr/>
                    <a:lstStyle/>
                    <a:p>
                      <a:r>
                        <a:rPr lang="ru-RU" dirty="0"/>
                        <a:t>Задача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Дата начала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Дата завершения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ответственный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Октябрь</a:t>
                      </a:r>
                    </a:p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Декабрь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20288"/>
                  </a:ext>
                </a:extLst>
              </a:tr>
              <a:tr h="741551"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концепции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06.10.2023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Диана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479364"/>
                  </a:ext>
                </a:extLst>
              </a:tr>
              <a:tr h="519087"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идеи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09.10.2023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Диана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45514"/>
                  </a:ext>
                </a:extLst>
              </a:tr>
              <a:tr h="741551"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возможной реализации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Меродж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720436"/>
                  </a:ext>
                </a:extLst>
              </a:tr>
              <a:tr h="519087"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дизайна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28.10.2023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Меродж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64264"/>
                  </a:ext>
                </a:extLst>
              </a:tr>
              <a:tr h="519087">
                <a:tc>
                  <a:txBody>
                    <a:bodyPr/>
                    <a:lstStyle/>
                    <a:p>
                      <a:r>
                        <a:rPr lang="ru-RU" sz="1400" dirty="0"/>
                        <a:t>Заказ материалов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27.10.2023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29.10.2023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Джасур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37302"/>
                  </a:ext>
                </a:extLst>
              </a:tr>
              <a:tr h="964017"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пробной версии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30.10.2023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23.11.2023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Джасур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446445"/>
                  </a:ext>
                </a:extLst>
              </a:tr>
              <a:tr h="1408948"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возможности выхода на заводы для производства товара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20.11.2023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31.12.2023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Акрам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057214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3143CCF-8728-445C-857E-4CEC65A9FC91}"/>
              </a:ext>
            </a:extLst>
          </p:cNvPr>
          <p:cNvSpPr/>
          <p:nvPr/>
        </p:nvSpPr>
        <p:spPr>
          <a:xfrm>
            <a:off x="6838023" y="2071825"/>
            <a:ext cx="1440132" cy="5562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403651-F3B6-4247-8AE1-8AFFD826400E}"/>
              </a:ext>
            </a:extLst>
          </p:cNvPr>
          <p:cNvSpPr txBox="1"/>
          <p:nvPr/>
        </p:nvSpPr>
        <p:spPr>
          <a:xfrm>
            <a:off x="7696200" y="3038475"/>
            <a:ext cx="1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778" y="2633461"/>
            <a:ext cx="1426376" cy="68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777" y="1377080"/>
            <a:ext cx="1426378" cy="69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776" y="3356861"/>
            <a:ext cx="1448333" cy="55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54" y="3890410"/>
            <a:ext cx="1487488" cy="58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54" y="4391540"/>
            <a:ext cx="1487488" cy="100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192" y="5359158"/>
            <a:ext cx="1487488" cy="142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1C253C-F90B-4C82-A071-D41349D25E65}"/>
              </a:ext>
            </a:extLst>
          </p:cNvPr>
          <p:cNvSpPr txBox="1"/>
          <p:nvPr/>
        </p:nvSpPr>
        <p:spPr>
          <a:xfrm>
            <a:off x="742949" y="163540"/>
            <a:ext cx="441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Диаграмма </a:t>
            </a:r>
            <a:r>
              <a:rPr lang="ru-RU" sz="2400" b="1" dirty="0" err="1">
                <a:solidFill>
                  <a:schemeClr val="accent3">
                    <a:lumMod val="75000"/>
                  </a:schemeClr>
                </a:solidFill>
              </a:rPr>
              <a:t>Ганта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430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E338A-0198-7DCF-CCFE-436A5ACB5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26C589D-451D-0CF3-301C-2F08F25CDD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62590"/>
          <a:ext cx="10515600" cy="186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899">
                  <a:extLst>
                    <a:ext uri="{9D8B030D-6E8A-4147-A177-3AD203B41FA5}">
                      <a16:colId xmlns:a16="http://schemas.microsoft.com/office/drawing/2014/main" val="2119029199"/>
                    </a:ext>
                  </a:extLst>
                </a:gridCol>
                <a:gridCol w="1520301">
                  <a:extLst>
                    <a:ext uri="{9D8B030D-6E8A-4147-A177-3AD203B41FA5}">
                      <a16:colId xmlns:a16="http://schemas.microsoft.com/office/drawing/2014/main" val="293150924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8873274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4200757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9012898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80401972"/>
                    </a:ext>
                  </a:extLst>
                </a:gridCol>
              </a:tblGrid>
              <a:tr h="855490">
                <a:tc>
                  <a:txBody>
                    <a:bodyPr/>
                    <a:lstStyle/>
                    <a:p>
                      <a:r>
                        <a:rPr lang="ru-RU" dirty="0"/>
                        <a:t>Доходы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Декабрь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Февраль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4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Гранты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Продажи(13000 за 1 штуку)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390000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68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491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17C63-5291-89A8-12E7-09C12FDB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ACEE0C3-76C2-854D-213F-3F4D0A26AA2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89163"/>
          <a:ext cx="10515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75645998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7260528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895885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6643757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12772765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740078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январь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февраль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53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Дизайнер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7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Команда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1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Материалы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0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Закупка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42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4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68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370000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28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578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8BDC7-20A2-1B9D-2243-849192C5D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72732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Результаты </a:t>
            </a:r>
            <a:br>
              <a:rPr lang="ru-RU" dirty="0"/>
            </a:br>
            <a:r>
              <a:rPr lang="ru-RU" dirty="0" err="1"/>
              <a:t>колличественные</a:t>
            </a:r>
            <a:r>
              <a:rPr lang="ru-RU" dirty="0"/>
              <a:t> и качественные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402D28-1C7B-6F5F-704C-DE4CF68D0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9408"/>
            <a:ext cx="4629150" cy="3821778"/>
          </a:xfrm>
        </p:spPr>
        <p:txBody>
          <a:bodyPr/>
          <a:lstStyle/>
          <a:p>
            <a:r>
              <a:rPr lang="ru-RU" dirty="0"/>
              <a:t>1) За 3 года написано более 100 положительных комментариев на сайтах магазина</a:t>
            </a:r>
          </a:p>
          <a:p>
            <a:r>
              <a:rPr lang="ru-RU" dirty="0"/>
              <a:t>2) Рейтинг товара составляет 4.6</a:t>
            </a:r>
          </a:p>
          <a:p>
            <a:r>
              <a:rPr lang="ru-RU" dirty="0"/>
              <a:t>3) За 3 года поступило с выше 250 заказов </a:t>
            </a:r>
          </a:p>
          <a:p>
            <a:r>
              <a:rPr lang="ru-RU" dirty="0"/>
              <a:t>4) За 3 года удалось улучшить продукт, увеличив запас батарее, при этом не увеличив стоимость продукта 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ADD5D-BB1D-432C-847A-C7BEF7CE0B1E}"/>
              </a:ext>
            </a:extLst>
          </p:cNvPr>
          <p:cNvSpPr txBox="1"/>
          <p:nvPr/>
        </p:nvSpPr>
        <p:spPr>
          <a:xfrm>
            <a:off x="6096000" y="2262436"/>
            <a:ext cx="571023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1) Улучшение условий работы строителей</a:t>
            </a:r>
          </a:p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2) Для хозяев частных домов ( экономия сил на уборке и денег на клининге)</a:t>
            </a:r>
          </a:p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3) Возможность застройщикам продавать дома в еще строящихся ЖК</a:t>
            </a:r>
          </a:p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4) Всеобщая удовлетворенность</a:t>
            </a:r>
          </a:p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5) Улучшение экосистемы города</a:t>
            </a:r>
          </a:p>
        </p:txBody>
      </p:sp>
    </p:spTree>
    <p:extLst>
      <p:ext uri="{BB962C8B-B14F-4D97-AF65-F5344CB8AC3E}">
        <p14:creationId xmlns:p14="http://schemas.microsoft.com/office/powerpoint/2010/main" val="1904044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39F0A-F520-157B-8E89-9241FD75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9EE023-AF9D-CFFF-3317-A4FE09351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Проект целесообразен</a:t>
            </a:r>
            <a:r>
              <a:rPr lang="en-US" dirty="0"/>
              <a:t>:</a:t>
            </a:r>
          </a:p>
          <a:p>
            <a:pPr marL="342900" indent="-342900">
              <a:buAutoNum type="arabicParenR"/>
            </a:pPr>
            <a:r>
              <a:rPr lang="ru-RU" dirty="0"/>
              <a:t>Актуальность продукта</a:t>
            </a:r>
          </a:p>
          <a:p>
            <a:pPr marL="342900" indent="-342900">
              <a:buAutoNum type="arabicParenR" startAt="2"/>
            </a:pPr>
            <a:r>
              <a:rPr lang="ru-RU" dirty="0"/>
              <a:t>Есть релевантное место на рынке, можно стать монополистом в этой нише</a:t>
            </a:r>
          </a:p>
          <a:p>
            <a:pPr marL="342900" indent="-342900">
              <a:buAutoNum type="arabicParenR" startAt="2"/>
            </a:pPr>
            <a:r>
              <a:rPr lang="ru-RU" dirty="0"/>
              <a:t>Легкость производства, так как используются уже готовые и изученные методы</a:t>
            </a:r>
          </a:p>
          <a:p>
            <a:pPr marL="0" indent="0">
              <a:buNone/>
            </a:pPr>
            <a:r>
              <a:rPr lang="ru-RU" dirty="0"/>
              <a:t>Мы планируем выйти на все Российский рынок, а так же заключить партнерские соглашение </a:t>
            </a:r>
            <a:r>
              <a:rPr lang="ru-RU"/>
              <a:t>с застройщиками.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12408"/>
      </p:ext>
    </p:extLst>
  </p:cSld>
  <p:clrMapOvr>
    <a:masterClrMapping/>
  </p:clrMapOvr>
</p:sld>
</file>

<file path=ppt/theme/theme1.xml><?xml version="1.0" encoding="utf-8"?>
<a:theme xmlns:a="http://schemas.openxmlformats.org/drawingml/2006/main" name="Arch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Custom 16">
      <a:majorFont>
        <a:latin typeface="Footlight MT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VTI" id="{23FE938F-4DF0-4C94-8546-C2AC6D26660D}" vid="{62E62DA1-385F-4EE3-8841-58A87FAE20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3440</TotalTime>
  <Words>1080</Words>
  <Application>Microsoft Office PowerPoint</Application>
  <PresentationFormat>Широкоэкранный</PresentationFormat>
  <Paragraphs>181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ADLaM Display</vt:lpstr>
      <vt:lpstr>Arial</vt:lpstr>
      <vt:lpstr>Avenir Next LT Pro</vt:lpstr>
      <vt:lpstr>Book Antiqua</vt:lpstr>
      <vt:lpstr>Footlight MT Light</vt:lpstr>
      <vt:lpstr>ArchVTI</vt:lpstr>
      <vt:lpstr>Презентация PowerPoint</vt:lpstr>
      <vt:lpstr>Состав команды</vt:lpstr>
      <vt:lpstr>Презентация PowerPoint</vt:lpstr>
      <vt:lpstr>Презентация PowerPoint</vt:lpstr>
      <vt:lpstr>Продукт проекта</vt:lpstr>
      <vt:lpstr>Примерный вид очистителя</vt:lpstr>
      <vt:lpstr>Сценарий использования</vt:lpstr>
      <vt:lpstr>Использованные технологии:</vt:lpstr>
      <vt:lpstr>Технические Параметры:</vt:lpstr>
      <vt:lpstr>Анализ конкурентов </vt:lpstr>
      <vt:lpstr>Конкуренты </vt:lpstr>
      <vt:lpstr>Гипотеза</vt:lpstr>
      <vt:lpstr>Вопросы опроса:</vt:lpstr>
      <vt:lpstr>Анализ рынка</vt:lpstr>
      <vt:lpstr>Объем рынка</vt:lpstr>
      <vt:lpstr>Бизнес план:</vt:lpstr>
      <vt:lpstr>Презентация PowerPoint</vt:lpstr>
      <vt:lpstr>Презентация PowerPoint</vt:lpstr>
      <vt:lpstr>Презентация PowerPoint</vt:lpstr>
      <vt:lpstr>Результаты  колличественные и качественные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Бураков Арсений Олегович</dc:creator>
  <cp:lastModifiedBy>diana.tishkova2004@mail.ru</cp:lastModifiedBy>
  <cp:revision>13</cp:revision>
  <dcterms:created xsi:type="dcterms:W3CDTF">2023-10-20T03:13:42Z</dcterms:created>
  <dcterms:modified xsi:type="dcterms:W3CDTF">2023-10-24T13:46:44Z</dcterms:modified>
</cp:coreProperties>
</file>