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7" r:id="rId4"/>
    <p:sldId id="269" r:id="rId5"/>
    <p:sldId id="294" r:id="rId6"/>
    <p:sldId id="270" r:id="rId7"/>
    <p:sldId id="285" r:id="rId8"/>
    <p:sldId id="272" r:id="rId9"/>
    <p:sldId id="286" r:id="rId10"/>
    <p:sldId id="287" r:id="rId11"/>
    <p:sldId id="288" r:id="rId12"/>
    <p:sldId id="274" r:id="rId13"/>
    <p:sldId id="289" r:id="rId14"/>
    <p:sldId id="281" r:id="rId15"/>
    <p:sldId id="293" r:id="rId16"/>
    <p:sldId id="275" r:id="rId17"/>
    <p:sldId id="290" r:id="rId18"/>
    <p:sldId id="276" r:id="rId19"/>
    <p:sldId id="291" r:id="rId20"/>
    <p:sldId id="292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B2"/>
    <a:srgbClr val="1C2D66"/>
    <a:srgbClr val="FF0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F1201B-3E94-4863-9058-2EDD6CD90FEB}" v="63" dt="2024-12-15T15:20:07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5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8A6389-51C4-4486-A6CC-43332702228E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F217AD-B717-4EDC-B388-9CC8300CDEF4}">
      <dgm:prSet phldrT="[Текст]"/>
      <dgm:spPr>
        <a:solidFill>
          <a:srgbClr val="1C2D66"/>
        </a:solidFill>
      </dgm:spPr>
      <dgm:t>
        <a:bodyPr/>
        <a:lstStyle/>
        <a:p>
          <a:r>
            <a:rPr lang="ru-RU" dirty="0"/>
            <a:t>500 млн</a:t>
          </a:r>
        </a:p>
      </dgm:t>
    </dgm:pt>
    <dgm:pt modelId="{5EE712CF-AAF5-4DB8-9544-FD4B702DB334}" type="parTrans" cxnId="{94F760D6-5EC1-4325-BC5D-C232690BAC0D}">
      <dgm:prSet/>
      <dgm:spPr/>
      <dgm:t>
        <a:bodyPr/>
        <a:lstStyle/>
        <a:p>
          <a:endParaRPr lang="ru-RU"/>
        </a:p>
      </dgm:t>
    </dgm:pt>
    <dgm:pt modelId="{89BA8413-1D09-4D56-95B8-735BEE751CDF}" type="sibTrans" cxnId="{94F760D6-5EC1-4325-BC5D-C232690BAC0D}">
      <dgm:prSet/>
      <dgm:spPr/>
      <dgm:t>
        <a:bodyPr/>
        <a:lstStyle/>
        <a:p>
          <a:endParaRPr lang="ru-RU"/>
        </a:p>
      </dgm:t>
    </dgm:pt>
    <dgm:pt modelId="{E5741E88-72AA-4472-94A0-6230C9340D18}">
      <dgm:prSet phldrT="[Текст]"/>
      <dgm:spPr>
        <a:solidFill>
          <a:srgbClr val="009BB2"/>
        </a:solidFill>
      </dgm:spPr>
      <dgm:t>
        <a:bodyPr/>
        <a:lstStyle/>
        <a:p>
          <a:r>
            <a:rPr lang="ru-RU" dirty="0"/>
            <a:t>400 млн</a:t>
          </a:r>
        </a:p>
      </dgm:t>
    </dgm:pt>
    <dgm:pt modelId="{79195BB1-387A-4399-ABF3-4BB13A60520C}" type="parTrans" cxnId="{7ADD2D1F-7451-4C82-912C-C08198EA625E}">
      <dgm:prSet/>
      <dgm:spPr/>
      <dgm:t>
        <a:bodyPr/>
        <a:lstStyle/>
        <a:p>
          <a:endParaRPr lang="ru-RU"/>
        </a:p>
      </dgm:t>
    </dgm:pt>
    <dgm:pt modelId="{7A49B454-38FF-447E-9FB9-821535F70D31}" type="sibTrans" cxnId="{7ADD2D1F-7451-4C82-912C-C08198EA625E}">
      <dgm:prSet/>
      <dgm:spPr/>
      <dgm:t>
        <a:bodyPr/>
        <a:lstStyle/>
        <a:p>
          <a:endParaRPr lang="ru-RU"/>
        </a:p>
      </dgm:t>
    </dgm:pt>
    <dgm:pt modelId="{54ECEA02-B332-4258-8E51-5432D86CD464}">
      <dgm:prSet phldrT="[Текст]"/>
      <dgm:spPr>
        <a:solidFill>
          <a:schemeClr val="bg1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200 млн</a:t>
          </a:r>
        </a:p>
      </dgm:t>
    </dgm:pt>
    <dgm:pt modelId="{A69054E7-F19A-43D6-8DBD-9D3C85290499}" type="parTrans" cxnId="{11ABA00C-933B-484C-B2C4-42C03F0254AA}">
      <dgm:prSet/>
      <dgm:spPr/>
      <dgm:t>
        <a:bodyPr/>
        <a:lstStyle/>
        <a:p>
          <a:endParaRPr lang="ru-RU"/>
        </a:p>
      </dgm:t>
    </dgm:pt>
    <dgm:pt modelId="{87ED9D03-4910-4EA6-8BFB-EBB0F58AF9C5}" type="sibTrans" cxnId="{11ABA00C-933B-484C-B2C4-42C03F0254AA}">
      <dgm:prSet/>
      <dgm:spPr/>
      <dgm:t>
        <a:bodyPr/>
        <a:lstStyle/>
        <a:p>
          <a:endParaRPr lang="ru-RU"/>
        </a:p>
      </dgm:t>
    </dgm:pt>
    <dgm:pt modelId="{498BA0F6-F525-4805-802D-D0BBFFB23FE2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/>
            <a:t>10 млн</a:t>
          </a:r>
        </a:p>
      </dgm:t>
    </dgm:pt>
    <dgm:pt modelId="{40AB74DB-FA83-45E0-857F-C646752468C4}" type="parTrans" cxnId="{A5B71C4C-32C7-4AFD-9364-B6B4CEAB7010}">
      <dgm:prSet/>
      <dgm:spPr/>
      <dgm:t>
        <a:bodyPr/>
        <a:lstStyle/>
        <a:p>
          <a:endParaRPr lang="ru-RU"/>
        </a:p>
      </dgm:t>
    </dgm:pt>
    <dgm:pt modelId="{908FF953-26AF-49C1-8EDE-EA0D92DB4A79}" type="sibTrans" cxnId="{A5B71C4C-32C7-4AFD-9364-B6B4CEAB7010}">
      <dgm:prSet/>
      <dgm:spPr/>
      <dgm:t>
        <a:bodyPr/>
        <a:lstStyle/>
        <a:p>
          <a:endParaRPr lang="ru-RU"/>
        </a:p>
      </dgm:t>
    </dgm:pt>
    <dgm:pt modelId="{539532F6-7A92-491C-BDE3-DEA00F5ACF62}" type="pres">
      <dgm:prSet presAssocID="{108A6389-51C4-4486-A6CC-43332702228E}" presName="Name0" presStyleCnt="0">
        <dgm:presLayoutVars>
          <dgm:chMax val="7"/>
          <dgm:resizeHandles val="exact"/>
        </dgm:presLayoutVars>
      </dgm:prSet>
      <dgm:spPr/>
    </dgm:pt>
    <dgm:pt modelId="{D3674DC1-EDCB-436D-9535-821AC9873C9C}" type="pres">
      <dgm:prSet presAssocID="{108A6389-51C4-4486-A6CC-43332702228E}" presName="comp1" presStyleCnt="0"/>
      <dgm:spPr/>
    </dgm:pt>
    <dgm:pt modelId="{89925FF8-FD7D-49AE-8032-DA6F074AB8E3}" type="pres">
      <dgm:prSet presAssocID="{108A6389-51C4-4486-A6CC-43332702228E}" presName="circle1" presStyleLbl="node1" presStyleIdx="0" presStyleCnt="4" custLinFactNeighborX="2886" custLinFactNeighborY="-59034"/>
      <dgm:spPr/>
    </dgm:pt>
    <dgm:pt modelId="{993C9A83-86CA-46A5-A835-ABDF36851530}" type="pres">
      <dgm:prSet presAssocID="{108A6389-51C4-4486-A6CC-43332702228E}" presName="c1text" presStyleLbl="node1" presStyleIdx="0" presStyleCnt="4">
        <dgm:presLayoutVars>
          <dgm:bulletEnabled val="1"/>
        </dgm:presLayoutVars>
      </dgm:prSet>
      <dgm:spPr/>
    </dgm:pt>
    <dgm:pt modelId="{E8CAAFFC-805F-4375-9B7C-8BE396824A1A}" type="pres">
      <dgm:prSet presAssocID="{108A6389-51C4-4486-A6CC-43332702228E}" presName="comp2" presStyleCnt="0"/>
      <dgm:spPr/>
    </dgm:pt>
    <dgm:pt modelId="{8BCDF8CB-1A70-4EBA-86CD-5A5260D10051}" type="pres">
      <dgm:prSet presAssocID="{108A6389-51C4-4486-A6CC-43332702228E}" presName="circle2" presStyleLbl="node1" presStyleIdx="1" presStyleCnt="4"/>
      <dgm:spPr/>
    </dgm:pt>
    <dgm:pt modelId="{2ECE33BB-294B-4D96-B491-D04B0F775824}" type="pres">
      <dgm:prSet presAssocID="{108A6389-51C4-4486-A6CC-43332702228E}" presName="c2text" presStyleLbl="node1" presStyleIdx="1" presStyleCnt="4">
        <dgm:presLayoutVars>
          <dgm:bulletEnabled val="1"/>
        </dgm:presLayoutVars>
      </dgm:prSet>
      <dgm:spPr/>
    </dgm:pt>
    <dgm:pt modelId="{4D12114C-D5DD-49AF-B081-C761719AA5C0}" type="pres">
      <dgm:prSet presAssocID="{108A6389-51C4-4486-A6CC-43332702228E}" presName="comp3" presStyleCnt="0"/>
      <dgm:spPr/>
    </dgm:pt>
    <dgm:pt modelId="{5B5B38AE-F1F2-4C0B-B0FB-448FB804D883}" type="pres">
      <dgm:prSet presAssocID="{108A6389-51C4-4486-A6CC-43332702228E}" presName="circle3" presStyleLbl="node1" presStyleIdx="2" presStyleCnt="4"/>
      <dgm:spPr/>
    </dgm:pt>
    <dgm:pt modelId="{E5642D05-F270-4321-9604-C9E8B1BA280A}" type="pres">
      <dgm:prSet presAssocID="{108A6389-51C4-4486-A6CC-43332702228E}" presName="c3text" presStyleLbl="node1" presStyleIdx="2" presStyleCnt="4">
        <dgm:presLayoutVars>
          <dgm:bulletEnabled val="1"/>
        </dgm:presLayoutVars>
      </dgm:prSet>
      <dgm:spPr/>
    </dgm:pt>
    <dgm:pt modelId="{7E89DE52-53DF-458D-A8BC-F2249BFCE923}" type="pres">
      <dgm:prSet presAssocID="{108A6389-51C4-4486-A6CC-43332702228E}" presName="comp4" presStyleCnt="0"/>
      <dgm:spPr/>
    </dgm:pt>
    <dgm:pt modelId="{7340944F-9FB6-4C28-85DB-79C0D7AAFF25}" type="pres">
      <dgm:prSet presAssocID="{108A6389-51C4-4486-A6CC-43332702228E}" presName="circle4" presStyleLbl="node1" presStyleIdx="3" presStyleCnt="4"/>
      <dgm:spPr/>
    </dgm:pt>
    <dgm:pt modelId="{C191ACA5-00A4-4F92-A577-3A65A1A2A239}" type="pres">
      <dgm:prSet presAssocID="{108A6389-51C4-4486-A6CC-43332702228E}" presName="c4text" presStyleLbl="node1" presStyleIdx="3" presStyleCnt="4">
        <dgm:presLayoutVars>
          <dgm:bulletEnabled val="1"/>
        </dgm:presLayoutVars>
      </dgm:prSet>
      <dgm:spPr/>
    </dgm:pt>
  </dgm:ptLst>
  <dgm:cxnLst>
    <dgm:cxn modelId="{3445FC0B-A628-4941-9F5E-452B096EFF54}" type="presOf" srcId="{498BA0F6-F525-4805-802D-D0BBFFB23FE2}" destId="{7340944F-9FB6-4C28-85DB-79C0D7AAFF25}" srcOrd="0" destOrd="0" presId="urn:microsoft.com/office/officeart/2005/8/layout/venn2"/>
    <dgm:cxn modelId="{48967B0C-1B06-4D5A-8CF4-D94F6978196B}" type="presOf" srcId="{498BA0F6-F525-4805-802D-D0BBFFB23FE2}" destId="{C191ACA5-00A4-4F92-A577-3A65A1A2A239}" srcOrd="1" destOrd="0" presId="urn:microsoft.com/office/officeart/2005/8/layout/venn2"/>
    <dgm:cxn modelId="{11ABA00C-933B-484C-B2C4-42C03F0254AA}" srcId="{108A6389-51C4-4486-A6CC-43332702228E}" destId="{54ECEA02-B332-4258-8E51-5432D86CD464}" srcOrd="2" destOrd="0" parTransId="{A69054E7-F19A-43D6-8DBD-9D3C85290499}" sibTransId="{87ED9D03-4910-4EA6-8BFB-EBB0F58AF9C5}"/>
    <dgm:cxn modelId="{7ADD2D1F-7451-4C82-912C-C08198EA625E}" srcId="{108A6389-51C4-4486-A6CC-43332702228E}" destId="{E5741E88-72AA-4472-94A0-6230C9340D18}" srcOrd="1" destOrd="0" parTransId="{79195BB1-387A-4399-ABF3-4BB13A60520C}" sibTransId="{7A49B454-38FF-447E-9FB9-821535F70D31}"/>
    <dgm:cxn modelId="{4C941022-5D8E-469F-B3A3-21561A85406B}" type="presOf" srcId="{E5741E88-72AA-4472-94A0-6230C9340D18}" destId="{2ECE33BB-294B-4D96-B491-D04B0F775824}" srcOrd="1" destOrd="0" presId="urn:microsoft.com/office/officeart/2005/8/layout/venn2"/>
    <dgm:cxn modelId="{8B7BCA3F-4AD9-49B9-8196-4AC2C309819D}" type="presOf" srcId="{108A6389-51C4-4486-A6CC-43332702228E}" destId="{539532F6-7A92-491C-BDE3-DEA00F5ACF62}" srcOrd="0" destOrd="0" presId="urn:microsoft.com/office/officeart/2005/8/layout/venn2"/>
    <dgm:cxn modelId="{CADDB263-6B40-4155-8918-850ED1EB9961}" type="presOf" srcId="{C1F217AD-B717-4EDC-B388-9CC8300CDEF4}" destId="{993C9A83-86CA-46A5-A835-ABDF36851530}" srcOrd="1" destOrd="0" presId="urn:microsoft.com/office/officeart/2005/8/layout/venn2"/>
    <dgm:cxn modelId="{A5B71C4C-32C7-4AFD-9364-B6B4CEAB7010}" srcId="{108A6389-51C4-4486-A6CC-43332702228E}" destId="{498BA0F6-F525-4805-802D-D0BBFFB23FE2}" srcOrd="3" destOrd="0" parTransId="{40AB74DB-FA83-45E0-857F-C646752468C4}" sibTransId="{908FF953-26AF-49C1-8EDE-EA0D92DB4A79}"/>
    <dgm:cxn modelId="{4EFC1970-CE47-4EA7-A98B-CD80F3FB837E}" type="presOf" srcId="{E5741E88-72AA-4472-94A0-6230C9340D18}" destId="{8BCDF8CB-1A70-4EBA-86CD-5A5260D10051}" srcOrd="0" destOrd="0" presId="urn:microsoft.com/office/officeart/2005/8/layout/venn2"/>
    <dgm:cxn modelId="{AC736B7E-BFC3-489C-8919-380E7A60D466}" type="presOf" srcId="{54ECEA02-B332-4258-8E51-5432D86CD464}" destId="{5B5B38AE-F1F2-4C0B-B0FB-448FB804D883}" srcOrd="0" destOrd="0" presId="urn:microsoft.com/office/officeart/2005/8/layout/venn2"/>
    <dgm:cxn modelId="{0BB8A285-CA4E-44CA-B208-9CEE94A86934}" type="presOf" srcId="{54ECEA02-B332-4258-8E51-5432D86CD464}" destId="{E5642D05-F270-4321-9604-C9E8B1BA280A}" srcOrd="1" destOrd="0" presId="urn:microsoft.com/office/officeart/2005/8/layout/venn2"/>
    <dgm:cxn modelId="{D21676B3-4983-436E-8A06-39AB065B1282}" type="presOf" srcId="{C1F217AD-B717-4EDC-B388-9CC8300CDEF4}" destId="{89925FF8-FD7D-49AE-8032-DA6F074AB8E3}" srcOrd="0" destOrd="0" presId="urn:microsoft.com/office/officeart/2005/8/layout/venn2"/>
    <dgm:cxn modelId="{94F760D6-5EC1-4325-BC5D-C232690BAC0D}" srcId="{108A6389-51C4-4486-A6CC-43332702228E}" destId="{C1F217AD-B717-4EDC-B388-9CC8300CDEF4}" srcOrd="0" destOrd="0" parTransId="{5EE712CF-AAF5-4DB8-9544-FD4B702DB334}" sibTransId="{89BA8413-1D09-4D56-95B8-735BEE751CDF}"/>
    <dgm:cxn modelId="{D1E0BDC8-C545-430E-906E-9930FDB50F2A}" type="presParOf" srcId="{539532F6-7A92-491C-BDE3-DEA00F5ACF62}" destId="{D3674DC1-EDCB-436D-9535-821AC9873C9C}" srcOrd="0" destOrd="0" presId="urn:microsoft.com/office/officeart/2005/8/layout/venn2"/>
    <dgm:cxn modelId="{B456691F-D811-4734-9851-CF05E29617C8}" type="presParOf" srcId="{D3674DC1-EDCB-436D-9535-821AC9873C9C}" destId="{89925FF8-FD7D-49AE-8032-DA6F074AB8E3}" srcOrd="0" destOrd="0" presId="urn:microsoft.com/office/officeart/2005/8/layout/venn2"/>
    <dgm:cxn modelId="{D09E2787-032A-40DD-A153-7D00A9D6B0FE}" type="presParOf" srcId="{D3674DC1-EDCB-436D-9535-821AC9873C9C}" destId="{993C9A83-86CA-46A5-A835-ABDF36851530}" srcOrd="1" destOrd="0" presId="urn:microsoft.com/office/officeart/2005/8/layout/venn2"/>
    <dgm:cxn modelId="{E9ADEB7D-B925-4DB1-8D7E-5FD81C170EE8}" type="presParOf" srcId="{539532F6-7A92-491C-BDE3-DEA00F5ACF62}" destId="{E8CAAFFC-805F-4375-9B7C-8BE396824A1A}" srcOrd="1" destOrd="0" presId="urn:microsoft.com/office/officeart/2005/8/layout/venn2"/>
    <dgm:cxn modelId="{123F5F4B-BA7E-41CD-8780-8DE2D72D68E0}" type="presParOf" srcId="{E8CAAFFC-805F-4375-9B7C-8BE396824A1A}" destId="{8BCDF8CB-1A70-4EBA-86CD-5A5260D10051}" srcOrd="0" destOrd="0" presId="urn:microsoft.com/office/officeart/2005/8/layout/venn2"/>
    <dgm:cxn modelId="{24573456-EBC0-4458-9BF8-85C28D4FA913}" type="presParOf" srcId="{E8CAAFFC-805F-4375-9B7C-8BE396824A1A}" destId="{2ECE33BB-294B-4D96-B491-D04B0F775824}" srcOrd="1" destOrd="0" presId="urn:microsoft.com/office/officeart/2005/8/layout/venn2"/>
    <dgm:cxn modelId="{DFF5C358-B442-4586-B062-2C77173BC3D7}" type="presParOf" srcId="{539532F6-7A92-491C-BDE3-DEA00F5ACF62}" destId="{4D12114C-D5DD-49AF-B081-C761719AA5C0}" srcOrd="2" destOrd="0" presId="urn:microsoft.com/office/officeart/2005/8/layout/venn2"/>
    <dgm:cxn modelId="{6E0763C9-8F53-468E-9F3D-45E24A04E78D}" type="presParOf" srcId="{4D12114C-D5DD-49AF-B081-C761719AA5C0}" destId="{5B5B38AE-F1F2-4C0B-B0FB-448FB804D883}" srcOrd="0" destOrd="0" presId="urn:microsoft.com/office/officeart/2005/8/layout/venn2"/>
    <dgm:cxn modelId="{C7A10A6A-DEC4-45DD-9CF3-814B7F9746CC}" type="presParOf" srcId="{4D12114C-D5DD-49AF-B081-C761719AA5C0}" destId="{E5642D05-F270-4321-9604-C9E8B1BA280A}" srcOrd="1" destOrd="0" presId="urn:microsoft.com/office/officeart/2005/8/layout/venn2"/>
    <dgm:cxn modelId="{06CC9332-FD63-4737-B82A-43CF1A0703DE}" type="presParOf" srcId="{539532F6-7A92-491C-BDE3-DEA00F5ACF62}" destId="{7E89DE52-53DF-458D-A8BC-F2249BFCE923}" srcOrd="3" destOrd="0" presId="urn:microsoft.com/office/officeart/2005/8/layout/venn2"/>
    <dgm:cxn modelId="{163CB32A-14C7-4469-AF96-67CB2E36B97A}" type="presParOf" srcId="{7E89DE52-53DF-458D-A8BC-F2249BFCE923}" destId="{7340944F-9FB6-4C28-85DB-79C0D7AAFF25}" srcOrd="0" destOrd="0" presId="urn:microsoft.com/office/officeart/2005/8/layout/venn2"/>
    <dgm:cxn modelId="{E12D3EC4-1F45-41A7-BC97-8040BCD7D076}" type="presParOf" srcId="{7E89DE52-53DF-458D-A8BC-F2249BFCE923}" destId="{C191ACA5-00A4-4F92-A577-3A65A1A2A239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25FF8-FD7D-49AE-8032-DA6F074AB8E3}">
      <dsp:nvSpPr>
        <dsp:cNvPr id="0" name=""/>
        <dsp:cNvSpPr/>
      </dsp:nvSpPr>
      <dsp:spPr>
        <a:xfrm>
          <a:off x="421648" y="0"/>
          <a:ext cx="4351338" cy="4351338"/>
        </a:xfrm>
        <a:prstGeom prst="ellipse">
          <a:avLst/>
        </a:prstGeom>
        <a:solidFill>
          <a:srgbClr val="1C2D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500 млн</a:t>
          </a:r>
        </a:p>
      </dsp:txBody>
      <dsp:txXfrm>
        <a:off x="1989000" y="217566"/>
        <a:ext cx="1216634" cy="652700"/>
      </dsp:txXfrm>
    </dsp:sp>
    <dsp:sp modelId="{8BCDF8CB-1A70-4EBA-86CD-5A5260D10051}">
      <dsp:nvSpPr>
        <dsp:cNvPr id="0" name=""/>
        <dsp:cNvSpPr/>
      </dsp:nvSpPr>
      <dsp:spPr>
        <a:xfrm>
          <a:off x="731202" y="870267"/>
          <a:ext cx="3481070" cy="3481070"/>
        </a:xfrm>
        <a:prstGeom prst="ellipse">
          <a:avLst/>
        </a:prstGeom>
        <a:solidFill>
          <a:srgbClr val="009BB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400 млн</a:t>
          </a:r>
        </a:p>
      </dsp:txBody>
      <dsp:txXfrm>
        <a:off x="1863420" y="1079131"/>
        <a:ext cx="1216634" cy="626592"/>
      </dsp:txXfrm>
    </dsp:sp>
    <dsp:sp modelId="{5B5B38AE-F1F2-4C0B-B0FB-448FB804D883}">
      <dsp:nvSpPr>
        <dsp:cNvPr id="0" name=""/>
        <dsp:cNvSpPr/>
      </dsp:nvSpPr>
      <dsp:spPr>
        <a:xfrm>
          <a:off x="1166336" y="1740535"/>
          <a:ext cx="2610802" cy="2610802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200 млн</a:t>
          </a:r>
        </a:p>
      </dsp:txBody>
      <dsp:txXfrm>
        <a:off x="1863420" y="1936345"/>
        <a:ext cx="1216634" cy="587430"/>
      </dsp:txXfrm>
    </dsp:sp>
    <dsp:sp modelId="{7340944F-9FB6-4C28-85DB-79C0D7AAFF25}">
      <dsp:nvSpPr>
        <dsp:cNvPr id="0" name=""/>
        <dsp:cNvSpPr/>
      </dsp:nvSpPr>
      <dsp:spPr>
        <a:xfrm>
          <a:off x="1601469" y="2610802"/>
          <a:ext cx="1740535" cy="1740535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10 млн</a:t>
          </a:r>
        </a:p>
      </dsp:txBody>
      <dsp:txXfrm>
        <a:off x="1856365" y="3045936"/>
        <a:ext cx="1230744" cy="870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3E2A03-2A0B-475C-80C6-7A3238B2D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173E1F-F158-4D26-906E-A1C925DFE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6EF017-43E5-46D2-84E8-0833419D1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98AA8B-D3F0-4830-AFA3-0E675ECD7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CB5DDB-82FF-451B-974C-8CFE9481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1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676EEC-8D0F-4A84-8962-646C173B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199919-2BCD-4D77-B4F3-F41A1C161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9258DF-42A6-44DE-A368-1B5EAAA74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B5DFEF-3259-4903-AED2-5C3EDFEE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95110B-1AF0-4F3A-B2DE-61821BC5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0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43E78-AE2F-4018-A296-0067FDA1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CBF9CB-BFFD-4F0C-81F8-DBE2F832B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CE2D57-F17E-4926-8243-CF0A50F1D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77286-2A31-4CC7-9D5A-6132C1D3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B95856-BAB6-4DEA-B746-0210222B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7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D83F8-2178-4E87-A5BA-CB7A1016D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C497C-537F-4565-89A5-046A36829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11DB01-A433-428B-B22F-AE4800941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389032-4F08-4137-B0E0-5DFB0A2A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AB97F4-D3E0-472E-B657-8A90C7C38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4F89A1-4088-4AEF-A264-1288AD66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78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49F4D-D1A7-450B-BAEC-37188A7B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C59C88-93D5-4C9C-BC11-A0D8B2B6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3F6AEB-48F8-4070-AD41-0F3FDB70F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59D3E0-C53B-49C4-BFD0-A31AD45BE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9AF86-8326-4CE6-AE37-ECF64FAA1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C9690B-7D86-4C02-9063-3766FA92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BBA843-68E0-4BA0-A69B-CA8A5CD3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D99EFB8-B827-4349-B9B4-8F80410B5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6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033BE-C58A-4703-89F0-60BD0AF33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A8291C-AD4D-489F-AE67-E1296CDCE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3A0D5A-1B10-488D-B905-1778783F1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BA52A7-A2E5-4DD6-ABFD-D41077FC6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08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D69834-999C-4F85-92CB-92C78BEC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1389B5-5648-48A3-AB52-4A751C11C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DD91A6-66B9-4E1A-95FF-16C6AC0C1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76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BC2F8-6F54-4BB8-AA5D-F9009368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E48257-D853-46AE-859F-D2070FC2C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F3BE56-FE1B-4F0A-8258-01529816D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06C061-C5DC-4FF5-80BD-E832443D1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CEF191-E7BC-4FF2-B1E6-090BD69C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442DE2-5D27-46B5-9A7F-0B50D954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7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18104A-DB15-4810-B850-761D2F7B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94EB00D-E69E-46DA-9680-9B7596004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9B2FB3-67A6-4324-A880-E690E50AB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1D34AE-0462-4FFD-9564-267C52905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97D102-EAA2-424E-8B59-E4EFE6AC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F70681-38F3-4EED-81DB-DFC66CC9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74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8835B-B361-4935-9611-F894DEE7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221936-C8EB-408C-84D0-8A4C0E289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B3EEBF-6AF2-4E98-8B48-F96DB8D8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47B226-401D-4CC6-91B5-C81841361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17639D-E491-432F-AD81-20592A0B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4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882388-9A0B-4483-9B31-3CF165A04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6BCCCA-3EA6-43E8-A83A-3D789A430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08F07E-5CC4-4488-A831-1142D9A56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6B581D-F6E5-4F5C-B737-ACD50F9D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A3F113-B21C-4F96-BE52-2D8FA0ED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21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FECD7E-8A90-4476-A398-2BD8C179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B2676C-FAA7-4D46-B532-4112D8A03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90C3E2-BA1E-4445-9519-AACEA0C14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A2E57-E1EA-4C58-9757-66B06C62F4AC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36A407-E0DB-4FDE-B7B0-043F306FB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D0A582-EE76-4B16-A5D5-62F118722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5CCFD-50C9-4976-80BB-F9C2D71B7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6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.png"/><Relationship Id="rId7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8389" y="3355905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0" y="3829885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331365" y="1920374"/>
            <a:ext cx="12013035" cy="8376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b="1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«</a:t>
            </a:r>
            <a:r>
              <a:rPr lang="en-US" sz="5400" b="1" dirty="0" err="1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PushWallet</a:t>
            </a:r>
            <a:r>
              <a:rPr lang="ru-RU" sz="5400" b="1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»</a:t>
            </a:r>
          </a:p>
          <a:p>
            <a:pPr algn="l"/>
            <a:endParaRPr lang="ru-RU" sz="5400" b="1" dirty="0">
              <a:latin typeface="+mn-lt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r>
              <a:rPr lang="ru-RU" sz="4000" b="1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ФИО докладчика: Хайруллина Арина </a:t>
            </a:r>
            <a:r>
              <a:rPr lang="ru-RU" sz="4000" b="1" dirty="0" err="1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Оскаровна</a:t>
            </a:r>
            <a:endParaRPr lang="ru-RU" sz="4000" b="1" dirty="0">
              <a:latin typeface="+mn-lt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C5D478-4050-4367-859B-583F923D24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5A29E0-92AA-4C71-AA2D-0A3888865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80DBFFC-3794-43E2-A16C-0F2A65CB0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DE31578-898E-450C-97DA-DA1646E0C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365" y="4245275"/>
            <a:ext cx="9432022" cy="2387600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АКСЕЛЕРАЦИОННАЯ ПРОГРАММА</a:t>
            </a:r>
            <a:br>
              <a:rPr lang="ru-RU" sz="4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4800" b="1" dirty="0">
                <a:solidFill>
                  <a:srgbClr val="009BB2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«ФИНСОЦТЕХ»</a:t>
            </a:r>
          </a:p>
        </p:txBody>
      </p:sp>
    </p:spTree>
    <p:extLst>
      <p:ext uri="{BB962C8B-B14F-4D97-AF65-F5344CB8AC3E}">
        <p14:creationId xmlns:p14="http://schemas.microsoft.com/office/powerpoint/2010/main" val="171415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1484" y="1083401"/>
            <a:ext cx="11400641" cy="25356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r>
              <a:rPr lang="ru-RU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55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PushWallet</a:t>
            </a:r>
            <a:r>
              <a:rPr lang="ru-RU" sz="5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— это инновационный сервис, который меняет подход к процессу покупок и оплаты в магазинах, предлагая пользователям удобное решение для управления скидочными картами. В современном мире, где время является одним из самых ценных ресурсов, </a:t>
            </a:r>
            <a:r>
              <a:rPr lang="ru-RU" sz="55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PushWallet</a:t>
            </a:r>
            <a:r>
              <a:rPr lang="ru-RU" sz="5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устраняет необходимость в постоянном поиске скидочных карт и снижает затраты времени на их применение.</a:t>
            </a:r>
          </a:p>
          <a:p>
            <a:pPr algn="l">
              <a:buClr>
                <a:srgbClr val="1C2D66"/>
              </a:buClr>
            </a:pPr>
            <a:r>
              <a:rPr lang="ru-RU" sz="55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	Техническое описание принципов работы сервиса начинается с анализа предметной области. В условиях быстрого темпа жизни пользователи сталкиваются с проблемами управления скидочными картами, часто теряя время на их поиск и использование. </a:t>
            </a:r>
            <a:r>
              <a:rPr lang="ru-RU" sz="5500" dirty="0" err="1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PushWallet</a:t>
            </a:r>
            <a:r>
              <a:rPr lang="ru-RU" sz="55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 решает эти проблемы за счет автоматизации процессов, связанных с управлением скидками, что делает покупки более удобными.</a:t>
            </a:r>
          </a:p>
          <a:p>
            <a:pPr algn="l">
              <a:buClr>
                <a:srgbClr val="1C2D66"/>
              </a:buClr>
            </a:pPr>
            <a:r>
              <a:rPr lang="ru-RU" sz="55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	Таким образом, </a:t>
            </a:r>
            <a:r>
              <a:rPr lang="ru-RU" sz="5500" dirty="0" err="1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PushWallet</a:t>
            </a:r>
            <a:r>
              <a:rPr lang="ru-RU" sz="55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 представляет собой эффективное решение для управления скидочными картами, которое значительно упрощает процесс покупок и делает его более удобным для пользователей. Использование технологий геолокации и </a:t>
            </a:r>
            <a:r>
              <a:rPr lang="ru-RU" sz="5500" dirty="0" err="1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пуш</a:t>
            </a:r>
            <a:r>
              <a:rPr lang="ru-RU" sz="55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-уведомлений позволяет экономить время и получать доступ к скидкам в любое время, что в конечном итоге улучшает опыт покупок.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D8C697-5FEB-9F4A-9D7F-A787545553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8515" y="3581909"/>
            <a:ext cx="5598368" cy="284404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395679" y="354672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536511" y="151513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Актуальность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ACCD11-8D74-9D5F-EC0D-0278F45580A1}"/>
              </a:ext>
            </a:extLst>
          </p:cNvPr>
          <p:cNvSpPr txBox="1"/>
          <p:nvPr/>
        </p:nvSpPr>
        <p:spPr>
          <a:xfrm>
            <a:off x="828089" y="6323721"/>
            <a:ext cx="8899725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800"/>
              </a:spcAft>
            </a:pPr>
            <a:r>
              <a:rPr lang="ru-RU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1. Статистика использования скидочных карт в торговых точках в РФ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11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94349" y="1331196"/>
            <a:ext cx="11400642" cy="52179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40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Ключевая идея </a:t>
            </a:r>
            <a:r>
              <a:rPr lang="ru-RU" sz="40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PushWallet</a:t>
            </a:r>
            <a:r>
              <a:rPr lang="ru-RU" sz="40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заключается в упрощении процесса использования скидочных карт и оплаты в магазинах. Сервис интегрирует функции геолокации и </a:t>
            </a:r>
            <a:r>
              <a:rPr lang="ru-RU" sz="40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пуш</a:t>
            </a:r>
            <a:r>
              <a:rPr lang="ru-RU" sz="40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-уведомлений, позволяя пользователям мгновенно получать доступ к своим скидкам, как только они входят в магазин. Вместо необходимости искать карты в электронном кошельке или носить их физически, пользователи получают QR-код скидки на своем телефоне, что значительно ускоряет процесс оплаты и делает его более удобным.</a:t>
            </a:r>
          </a:p>
          <a:p>
            <a:pPr algn="l">
              <a:buClr>
                <a:srgbClr val="1C2D66"/>
              </a:buClr>
            </a:pPr>
            <a:endParaRPr lang="ru-RU" sz="4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40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Идея сервиса имеет все шансы на успех благодаря нескольким факторам. Во-первых, она отвечает на актуальную потребность пользователей в быстром и удобном доступе к скидкам. Во-вторых, с каждым годом растет количество людей, использующих смартфоны для покупок, что делает мобильные решения особенно привлекательными. Наконец, </a:t>
            </a:r>
            <a:r>
              <a:rPr lang="ru-RU" sz="40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PushWallet</a:t>
            </a:r>
            <a:r>
              <a:rPr lang="ru-RU" sz="40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упрощает взаимодействие с магазинами, что может привести к увеличению лояльности клиентов и повышению их удовлетворенности.</a:t>
            </a:r>
          </a:p>
          <a:p>
            <a:pPr algn="l">
              <a:buClr>
                <a:srgbClr val="1C2D66"/>
              </a:buClr>
            </a:pPr>
            <a:endParaRPr lang="ru-RU" sz="4000" dirty="0">
              <a:latin typeface="+mn-lt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40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Функциональные требования к системе включают регистрацию и аутентификацию пользователей, управление скидочными картами, отслеживание геолокации и отправку </a:t>
            </a:r>
            <a:r>
              <a:rPr lang="ru-RU" sz="4000" dirty="0" err="1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пуш</a:t>
            </a:r>
            <a:r>
              <a:rPr lang="ru-RU" sz="40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-уведомлений. Пользователь должен иметь возможность зарегистрироваться в системе, добавлять, редактировать и удалять свои скидочные карты, а также настраивать предпочтения по получению уведомлений. Система геолокации должна отслеживать местоположение пользователя с его согласия, а при входе в магазин отправлять </a:t>
            </a:r>
            <a:r>
              <a:rPr lang="ru-RU" sz="4000" dirty="0" err="1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пуш</a:t>
            </a:r>
            <a:r>
              <a:rPr lang="ru-RU" sz="40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-уведомление с QR-кодом, связанным с конкретной скидочной картой.</a:t>
            </a:r>
          </a:p>
          <a:p>
            <a:pPr algn="l">
              <a:buClr>
                <a:srgbClr val="1C2D66"/>
              </a:buClr>
            </a:pPr>
            <a:endParaRPr lang="ru-RU" sz="4000" dirty="0">
              <a:latin typeface="+mn-lt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40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Внутренние взаимодействия системы включают работу модуля геолокации, который определяет местоположение пользователя и передает эти данные в систему уведомлений. Система уведомлений, в свою очередь, генерирует QR-код на основе информации о скидочной карте и отправляет его пользователю. База данных хранит информацию о пользователях, скидочных картах и магазинах, обеспечивая актуальность данных о скидках и акциях.</a:t>
            </a: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10721019" y="6258618"/>
            <a:ext cx="1376632" cy="773082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202164" y="267130"/>
            <a:ext cx="3231242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722104" y="14450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Продукт</a:t>
            </a:r>
          </a:p>
        </p:txBody>
      </p:sp>
    </p:spTree>
    <p:extLst>
      <p:ext uri="{BB962C8B-B14F-4D97-AF65-F5344CB8AC3E}">
        <p14:creationId xmlns:p14="http://schemas.microsoft.com/office/powerpoint/2010/main" val="110376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94349" y="1690739"/>
            <a:ext cx="11400642" cy="39727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Современные электронные кошельки, несмотря на удобство хранения множества скидочных карт, часто сталкиваются с проблемой неэффективной организации и длительного поиска нужной карты. Отсутствие автоматического поиска карт в зависимости от магазина и схожесть многих карт по цвету в отображении существующих кошельков делают процесс поиска нужной карты долгим и неудобным. К этому добавляется отсутствие четкого деления магазинов на определенные категории, что затрудняет навигацию и поиск карт, относящихся к конкретному магазину. В результате, пользователь, находясь в магазине, вынужден листать длинный список карт, пытаясь найти нужную, что замедляет процесс обслуживания покупателей и создает дискомфорт. Покупатель тратит время на поиск нужной карты, вместо того, чтобы быстро и удобно оплатить покупку. Такая ситуация актуальна для всех пользователей электронных кошельков, которые хранят множество дисконтных карт разных магазинов. Неэффективность поиска карт создает неудобство и может привести к тому, что пользователи будут искать альтернативные решения, например, будут носить с собой физические карты или пользоваться другим кошельком, что сделает процесс оплаты еще более затруднительным. </a:t>
            </a:r>
          </a:p>
          <a:p>
            <a:pPr algn="l">
              <a:buClr>
                <a:srgbClr val="1C2D66"/>
              </a:buClr>
            </a:pPr>
            <a:endParaRPr lang="ru-RU" sz="1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Идея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PushWallet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больше представляется как реакция на существующие запросы потребителей, так как она направлена на решение одной из распространенных проблем: необходимость постоянно искать скидочные карты и тратить время на их использование. Современные покупатели ищут удобство и скорость в процессе покупок, и </a:t>
            </a:r>
            <a:r>
              <a:rPr lang="ru-RU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PushWallet</a:t>
            </a:r>
            <a:r>
              <a:rPr lang="ru-RU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отвечает на эти запросы, предлагая автоматизированное решение.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249339" y="183438"/>
            <a:ext cx="37519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329698" y="-28371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3956880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12FD1-DB42-0B16-2864-FE49C61EE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DD241CE-04B4-FD2C-6C7C-E9E20E8F0104}"/>
              </a:ext>
            </a:extLst>
          </p:cNvPr>
          <p:cNvSpPr/>
          <p:nvPr/>
        </p:nvSpPr>
        <p:spPr>
          <a:xfrm>
            <a:off x="191140" y="569889"/>
            <a:ext cx="61141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39BF1707-2EBD-D018-3B1C-312157875B76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5B7981-C314-B084-28B6-A02CC05CED79}"/>
              </a:ext>
            </a:extLst>
          </p:cNvPr>
          <p:cNvSpPr/>
          <p:nvPr/>
        </p:nvSpPr>
        <p:spPr>
          <a:xfrm>
            <a:off x="67112" y="6989433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B42A61F-6FB5-9B79-E337-89BF59580AF0}"/>
              </a:ext>
            </a:extLst>
          </p:cNvPr>
          <p:cNvSpPr txBox="1">
            <a:spLocks/>
          </p:cNvSpPr>
          <p:nvPr/>
        </p:nvSpPr>
        <p:spPr>
          <a:xfrm>
            <a:off x="591056" y="340536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Целевая аудитория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9FE6F181-0F03-A8A6-6F1B-B6D9CBB2C744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6FFFEFB8-DF66-BC11-4468-7B31C1E440D9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D9B498-0F48-30E2-6330-E6674DBAE6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24E53B6-569E-C874-2D23-43D472D52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35D151C-AD9C-5904-B1EE-D4928E099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229C6C-C687-0734-38A7-3F448CCE43A3}"/>
              </a:ext>
            </a:extLst>
          </p:cNvPr>
          <p:cNvSpPr txBox="1"/>
          <p:nvPr/>
        </p:nvSpPr>
        <p:spPr>
          <a:xfrm>
            <a:off x="199017" y="1245223"/>
            <a:ext cx="12416251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Определение целевой аудитории</a:t>
            </a:r>
          </a:p>
          <a:p>
            <a:r>
              <a:rPr lang="ru-RU" sz="1600" dirty="0"/>
              <a:t>1. Демографический критерий</a:t>
            </a:r>
          </a:p>
          <a:p>
            <a:r>
              <a:rPr lang="ru-RU" sz="1600" dirty="0"/>
              <a:t>Пол: Все полы (мужчины и женщины)</a:t>
            </a:r>
          </a:p>
          <a:p>
            <a:r>
              <a:rPr lang="ru-RU" sz="1600" dirty="0"/>
              <a:t>Возраст: 18-45 лет</a:t>
            </a:r>
          </a:p>
          <a:p>
            <a:r>
              <a:rPr lang="ru-RU" sz="1600" dirty="0"/>
              <a:t>Семейное положение: Одинокие, состоящие в отношениях, молодые семьи</a:t>
            </a:r>
          </a:p>
          <a:p>
            <a:r>
              <a:rPr lang="ru-RU" sz="1600" dirty="0"/>
              <a:t>2. Географический критерий</a:t>
            </a:r>
          </a:p>
          <a:p>
            <a:r>
              <a:rPr lang="ru-RU" sz="1600" dirty="0"/>
              <a:t>Населенный пункт: Городские жители, населенные пункты с развитой инфраструктурой</a:t>
            </a:r>
          </a:p>
          <a:p>
            <a:r>
              <a:rPr lang="ru-RU" sz="1600" dirty="0"/>
              <a:t>Страна: Россия, страны СНГ</a:t>
            </a:r>
          </a:p>
          <a:p>
            <a:r>
              <a:rPr lang="ru-RU" sz="1600" dirty="0"/>
              <a:t>3. Экономический критерий</a:t>
            </a:r>
          </a:p>
          <a:p>
            <a:r>
              <a:rPr lang="ru-RU" sz="1600" dirty="0"/>
              <a:t>Занятость: Студенты, молодые профессионалы, работающие по найму, фрилансеры</a:t>
            </a:r>
          </a:p>
          <a:p>
            <a:r>
              <a:rPr lang="ru-RU" sz="1600" dirty="0"/>
              <a:t>Уровень дохода: Средний и выше среднего (от 30,000 до 100,000 рублей в месяц)</a:t>
            </a:r>
          </a:p>
          <a:p>
            <a:r>
              <a:rPr lang="ru-RU" sz="1600" dirty="0"/>
              <a:t>4. Социальный критерий</a:t>
            </a:r>
          </a:p>
          <a:p>
            <a:r>
              <a:rPr lang="ru-RU" sz="1600" dirty="0"/>
              <a:t>Хобби: Технологии, путешествия, спорт, активный отдых</a:t>
            </a:r>
          </a:p>
          <a:p>
            <a:r>
              <a:rPr lang="ru-RU" sz="1600" dirty="0"/>
              <a:t>Интересы: Финансовая грамотность, онлайн-покупки, новые технологии</a:t>
            </a:r>
          </a:p>
          <a:p>
            <a:r>
              <a:rPr lang="ru-RU" sz="1600" dirty="0"/>
              <a:t>5. Психологический критерий</a:t>
            </a:r>
          </a:p>
          <a:p>
            <a:r>
              <a:rPr lang="ru-RU" sz="1600" dirty="0"/>
              <a:t>Темперамент: Активные, открытые к новому, склонные к экспериментам</a:t>
            </a:r>
          </a:p>
          <a:p>
            <a:r>
              <a:rPr lang="ru-RU" sz="1600" dirty="0"/>
              <a:t>Ценности: Удобство, скорость, безопасность, экономия времени и денег</a:t>
            </a:r>
          </a:p>
          <a:p>
            <a:r>
              <a:rPr lang="ru-RU" sz="1600" dirty="0"/>
              <a:t>6. Поведенческий критерий</a:t>
            </a:r>
          </a:p>
          <a:p>
            <a:r>
              <a:rPr lang="ru-RU" sz="1600" dirty="0"/>
              <a:t>Модель поведения:</a:t>
            </a:r>
          </a:p>
          <a:p>
            <a:r>
              <a:rPr lang="ru-RU" sz="1600" dirty="0"/>
              <a:t>Часто используют мобильные приложения для управления финансами</a:t>
            </a:r>
          </a:p>
          <a:p>
            <a:r>
              <a:rPr lang="ru-RU" sz="1600" dirty="0"/>
              <a:t>Склонны к онлайн-покупкам и безналичным расчетам</a:t>
            </a:r>
          </a:p>
          <a:p>
            <a:r>
              <a:rPr lang="ru-RU" sz="1600" dirty="0"/>
              <a:t>Открыты к использованию новых технологий и сервисов</a:t>
            </a:r>
          </a:p>
          <a:p>
            <a:r>
              <a:rPr lang="ru-RU" sz="1600" dirty="0"/>
              <a:t>Предпочитают приложения с интуитивно понятным интерфейсом и быстрым доступом к функциям</a:t>
            </a:r>
          </a:p>
        </p:txBody>
      </p:sp>
    </p:spTree>
    <p:extLst>
      <p:ext uri="{BB962C8B-B14F-4D97-AF65-F5344CB8AC3E}">
        <p14:creationId xmlns:p14="http://schemas.microsoft.com/office/powerpoint/2010/main" val="2171949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191140" y="569889"/>
            <a:ext cx="61141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591056" y="340536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Целевая аудитория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AEF6E2B-B890-0FBC-344E-C67FC0933E39}"/>
              </a:ext>
            </a:extLst>
          </p:cNvPr>
          <p:cNvSpPr txBox="1"/>
          <p:nvPr/>
        </p:nvSpPr>
        <p:spPr>
          <a:xfrm>
            <a:off x="191140" y="1486371"/>
            <a:ext cx="11623039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Акторы </a:t>
            </a:r>
            <a:r>
              <a:rPr lang="ru-RU" sz="1600" b="1" dirty="0" err="1"/>
              <a:t>PushWallet</a:t>
            </a:r>
            <a:endParaRPr lang="ru-RU" sz="1600" b="1" dirty="0"/>
          </a:p>
          <a:p>
            <a:r>
              <a:rPr lang="ru-RU" sz="1600" b="1" dirty="0"/>
              <a:t>1. Пользователь</a:t>
            </a:r>
          </a:p>
          <a:p>
            <a:r>
              <a:rPr lang="ru-RU" sz="1600" dirty="0"/>
              <a:t>Это конечный потребитель, который использует сервис </a:t>
            </a:r>
            <a:r>
              <a:rPr lang="ru-RU" sz="1600" dirty="0" err="1"/>
              <a:t>PushWallet</a:t>
            </a:r>
            <a:r>
              <a:rPr lang="ru-RU" sz="1600" dirty="0"/>
              <a:t> для получения скидок и упрощения процесса покупок. Пользователь получает </a:t>
            </a:r>
            <a:r>
              <a:rPr lang="ru-RU" sz="1600" dirty="0" err="1"/>
              <a:t>пуш</a:t>
            </a:r>
            <a:r>
              <a:rPr lang="ru-RU" sz="1600" dirty="0"/>
              <a:t>-уведомления с QR-кодами скидочных карт, что позволяет ему быстро и удобно оплачивать покупки.</a:t>
            </a:r>
          </a:p>
          <a:p>
            <a:r>
              <a:rPr lang="ru-RU" sz="1600" b="1" dirty="0"/>
              <a:t>2. Магазины</a:t>
            </a:r>
          </a:p>
          <a:p>
            <a:r>
              <a:rPr lang="ru-RU" sz="1600" dirty="0"/>
              <a:t>Розничные сети и магазины, которые участвуют в программе скидок. Они предоставляют пользователям возможность использовать скидочные карты через </a:t>
            </a:r>
            <a:r>
              <a:rPr lang="ru-RU" sz="1600" dirty="0" err="1"/>
              <a:t>PushWallet</a:t>
            </a:r>
            <a:r>
              <a:rPr lang="ru-RU" sz="1600" dirty="0"/>
              <a:t>, а также получают данные о покупках и предпочтениях клиентов.</a:t>
            </a:r>
          </a:p>
          <a:p>
            <a:r>
              <a:rPr lang="ru-RU" sz="1600" b="1" dirty="0"/>
              <a:t>3. Система </a:t>
            </a:r>
            <a:r>
              <a:rPr lang="ru-RU" sz="1600" b="1" dirty="0" err="1"/>
              <a:t>PushWallet</a:t>
            </a:r>
            <a:endParaRPr lang="ru-RU" sz="1600" b="1" dirty="0"/>
          </a:p>
          <a:p>
            <a:r>
              <a:rPr lang="ru-RU" sz="1600" dirty="0"/>
              <a:t>Платформа, которая обрабатывает запросы пользователей, отслеживает их геолокацию и отправляет </a:t>
            </a:r>
            <a:r>
              <a:rPr lang="ru-RU" sz="1600" dirty="0" err="1"/>
              <a:t>пуш</a:t>
            </a:r>
            <a:r>
              <a:rPr lang="ru-RU" sz="1600" dirty="0"/>
              <a:t>-уведомления с QR-кодами. Система обеспечивает интеграцию с магазинами и платёжными инструментами.</a:t>
            </a:r>
          </a:p>
          <a:p>
            <a:r>
              <a:rPr lang="ru-RU" sz="1600" b="1" dirty="0"/>
              <a:t>4. Платёжная система</a:t>
            </a:r>
          </a:p>
          <a:p>
            <a:r>
              <a:rPr lang="ru-RU" sz="1600" dirty="0"/>
              <a:t>Инфраструктура, которая обрабатывает финансовые транзакции между пользователями и магазинами. </a:t>
            </a:r>
          </a:p>
          <a:p>
            <a:r>
              <a:rPr lang="ru-RU" sz="1600" dirty="0"/>
              <a:t>Банковские учреждения: Обрабатывают платежи и предоставляют услуги по расчетам.</a:t>
            </a:r>
          </a:p>
          <a:p>
            <a:r>
              <a:rPr lang="ru-RU" sz="1600" b="1" dirty="0"/>
              <a:t>5. Разработчики</a:t>
            </a:r>
          </a:p>
          <a:p>
            <a:r>
              <a:rPr lang="ru-RU" sz="1600" dirty="0"/>
              <a:t>Команда, занимающаяся разработкой, тестированием и поддержкой приложения </a:t>
            </a:r>
            <a:r>
              <a:rPr lang="ru-RU" sz="1600" dirty="0" err="1"/>
              <a:t>PushWallet</a:t>
            </a:r>
            <a:r>
              <a:rPr lang="ru-RU" sz="1600" dirty="0"/>
              <a:t>. Они обеспечивают функциональность сервиса и его интеграцию с внешними системами.</a:t>
            </a:r>
          </a:p>
          <a:p>
            <a:r>
              <a:rPr lang="ru-RU" sz="1600" b="1" dirty="0"/>
              <a:t>6. Партнёры по лояльности</a:t>
            </a:r>
          </a:p>
          <a:p>
            <a:r>
              <a:rPr lang="ru-RU" sz="1600" dirty="0"/>
              <a:t>Субъекты, которые предоставляют скидки и бонусы пользователям через </a:t>
            </a:r>
            <a:r>
              <a:rPr lang="ru-RU" sz="1600" dirty="0" err="1"/>
              <a:t>PushWallet</a:t>
            </a:r>
            <a:r>
              <a:rPr lang="ru-RU" sz="1600" dirty="0"/>
              <a:t>. Это могут быть компании, предлагающие программы лояльности, которые интегрируются в систему для автоматического применения скидок.</a:t>
            </a:r>
          </a:p>
        </p:txBody>
      </p:sp>
    </p:spTree>
    <p:extLst>
      <p:ext uri="{BB962C8B-B14F-4D97-AF65-F5344CB8AC3E}">
        <p14:creationId xmlns:p14="http://schemas.microsoft.com/office/powerpoint/2010/main" val="557884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710AE-09EC-D9E4-298A-DECE07F0C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2832906-FF06-0134-B7CC-165A8A039BAF}"/>
              </a:ext>
            </a:extLst>
          </p:cNvPr>
          <p:cNvSpPr/>
          <p:nvPr/>
        </p:nvSpPr>
        <p:spPr>
          <a:xfrm>
            <a:off x="191140" y="569889"/>
            <a:ext cx="61141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95DFB4A5-E971-AFA2-0638-017B01344DF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0C6E05-86EF-9714-CF13-E317B40B0170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EF7527B-F300-6413-46A8-6C24D1E8D0D6}"/>
              </a:ext>
            </a:extLst>
          </p:cNvPr>
          <p:cNvSpPr txBox="1">
            <a:spLocks/>
          </p:cNvSpPr>
          <p:nvPr/>
        </p:nvSpPr>
        <p:spPr>
          <a:xfrm>
            <a:off x="591056" y="340536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Целевая аудитория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E5C9B1AD-2F30-16E1-587F-24B289D30837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4886293E-7265-0732-149B-CC72ABE3B859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FC49844-8552-4D32-ACA7-7CF202A256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1727C7-5BB0-D255-7A5D-F30C9F641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2746B73-914A-7941-6208-0DAF685C2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09180E8-714F-CA35-58CB-BB38D2CBB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5244"/>
              </p:ext>
            </p:extLst>
          </p:nvPr>
        </p:nvGraphicFramePr>
        <p:xfrm>
          <a:off x="475862" y="1186901"/>
          <a:ext cx="11386440" cy="5412983"/>
        </p:xfrm>
        <a:graphic>
          <a:graphicData uri="http://schemas.openxmlformats.org/drawingml/2006/table">
            <a:tbl>
              <a:tblPr firstRow="1" firstCol="1" bandRow="1"/>
              <a:tblGrid>
                <a:gridCol w="3795480">
                  <a:extLst>
                    <a:ext uri="{9D8B030D-6E8A-4147-A177-3AD203B41FA5}">
                      <a16:colId xmlns:a16="http://schemas.microsoft.com/office/drawing/2014/main" val="2291718748"/>
                    </a:ext>
                  </a:extLst>
                </a:gridCol>
                <a:gridCol w="3795480">
                  <a:extLst>
                    <a:ext uri="{9D8B030D-6E8A-4147-A177-3AD203B41FA5}">
                      <a16:colId xmlns:a16="http://schemas.microsoft.com/office/drawing/2014/main" val="3278143359"/>
                    </a:ext>
                  </a:extLst>
                </a:gridCol>
                <a:gridCol w="3795480">
                  <a:extLst>
                    <a:ext uri="{9D8B030D-6E8A-4147-A177-3AD203B41FA5}">
                      <a16:colId xmlns:a16="http://schemas.microsoft.com/office/drawing/2014/main" val="1342631878"/>
                    </a:ext>
                  </a:extLst>
                </a:gridCol>
              </a:tblGrid>
              <a:tr h="1410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b="1">
                          <a:solidFill>
                            <a:srgbClr val="26262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Актор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b="1">
                          <a:solidFill>
                            <a:srgbClr val="26262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b="1">
                          <a:solidFill>
                            <a:srgbClr val="26262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Взаимодействия с другими актерами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143611"/>
                  </a:ext>
                </a:extLst>
              </a:tr>
              <a:tr h="127469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Пользователь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Регистрируется в сервисе. 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Предоставляет данные о скидочных картах.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Включает геолокацию.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Получает пуш-уведомления с QR-кодами.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Использует QR-коды для оплаты.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Запрашивает скидки от магазинов. 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Передает информацию о покупках в магазины.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821626"/>
                  </a:ext>
                </a:extLst>
              </a:tr>
              <a:tr h="89384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Магазин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Интегрирует систему PushWallet для предоставления скидок.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Обрабатывает QR-коды на кассе.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Предоставляет данные о скидках и акциях.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Получает информацию о пользователях и их предпочтениях. 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Передает данные о транзакциях в платёжные системы.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1995017"/>
                  </a:ext>
                </a:extLst>
              </a:tr>
              <a:tr h="89384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PushWallet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Обрабатывает данные пользователей и магазинов. 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Отслеживает геолокацию пользователей. 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Генерирует и отправляет пуш-уведомления с QR-кодами.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Взаимодействует с магазинами для получения информации о скидках. 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Связывается с платёжными системами для обработки транзакций.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961813"/>
                  </a:ext>
                </a:extLst>
              </a:tr>
              <a:tr h="64031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Платёжная система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Обрабатывает финансовые транзакции между пользователями и магазинами. 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Передает данные о статусе транзакций.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Получает информацию о транзакциях от магазинов. 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Передает подтверждения транзакций пользователям.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304728"/>
                  </a:ext>
                </a:extLst>
              </a:tr>
              <a:tr h="7904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Разработчики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Разрабатывают и поддерживают функциональность сервиса.  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Тестируют интеграцию с платёжными системами и магазинами.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Взаимодействуют с магазинами для оптимизации сервиса.  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Сотрудничают с платёжными системами для обеспечения безопасности.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98573"/>
                  </a:ext>
                </a:extLst>
              </a:tr>
              <a:tr h="5403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Партнёры по лояльности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Предоставляют информацию о скидках и акциях. 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Интегрируют свои программы лояльности в сервис.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Обмениваются данными о пользователях и их предпочтениях с магазинами. 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Передают информацию о накопленных бонусах пользователям.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11" marR="63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289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295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5594555" y="1547049"/>
            <a:ext cx="6597445" cy="473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ru-RU" sz="1600" b="1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Оценка емкости рынка ПО </a:t>
            </a:r>
            <a:r>
              <a:rPr lang="ru-RU" sz="1600" b="1" i="0" dirty="0" err="1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по</a:t>
            </a:r>
            <a:r>
              <a:rPr lang="ru-RU" sz="1600" b="1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 методике TAM-SAM-SOM</a:t>
            </a:r>
          </a:p>
          <a:p>
            <a:pPr algn="l">
              <a:spcAft>
                <a:spcPts val="1200"/>
              </a:spcAft>
            </a:pPr>
            <a:r>
              <a:rPr lang="ru-RU" sz="1600" b="1" dirty="0">
                <a:solidFill>
                  <a:srgbClr val="262626"/>
                </a:solidFill>
                <a:latin typeface="+mn-lt"/>
                <a:cs typeface="Times New Roman" panose="02020603050405020304" pitchFamily="18" charset="0"/>
              </a:rPr>
              <a:t>1</a:t>
            </a:r>
            <a:r>
              <a:rPr lang="ru-RU" sz="1600" b="1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. Логика расчетов</a:t>
            </a:r>
          </a:p>
          <a:p>
            <a:pPr algn="l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TAM</a:t>
            </a:r>
            <a:r>
              <a:rPr lang="ru-RU" sz="1600" b="0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: Определяется на основе общего числа пользователей смартфонов в России и среднего числа скидочных карт, используемых каждым пользователем. </a:t>
            </a:r>
            <a:r>
              <a:rPr lang="ru-RU" sz="1600" dirty="0">
                <a:solidFill>
                  <a:srgbClr val="262626"/>
                </a:solidFill>
                <a:latin typeface="+mn-lt"/>
                <a:cs typeface="Times New Roman" panose="02020603050405020304" pitchFamily="18" charset="0"/>
              </a:rPr>
              <a:t>Предположим, что в</a:t>
            </a:r>
            <a:r>
              <a:rPr lang="ru-RU" sz="1600" b="0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 России 80 миллионов пользователей смартфонов и в среднем у каждого пользователя 5 скидочных карт, то TAM может быть оценен как:</a:t>
            </a:r>
          </a:p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ru-RU" sz="1600" b="0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TAM=80 млн×5 карт=400 млн карт</a:t>
            </a:r>
          </a:p>
          <a:p>
            <a:pPr algn="l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SAM</a:t>
            </a:r>
            <a:r>
              <a:rPr lang="ru-RU" sz="1600" b="0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: Учитывает только тех пользователей, которые активно используют скидочные карты. Если, например, 50% пользователей активно используют скидочные карты:</a:t>
            </a:r>
          </a:p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ru-RU" sz="1600" b="0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SAM=400 млн карт×0.5=200 млн карт</a:t>
            </a:r>
            <a:endParaRPr lang="ru-RU" sz="1600" i="1" dirty="0">
              <a:solidFill>
                <a:srgbClr val="262626"/>
              </a:solidFill>
              <a:latin typeface="+mn-lt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SOM</a:t>
            </a:r>
            <a:r>
              <a:rPr lang="ru-RU" sz="1600" b="0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: Если в планах захватить 5% рынка SAM в первые годы, то:</a:t>
            </a:r>
          </a:p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ru-RU" sz="1600" b="0" i="0" dirty="0">
                <a:solidFill>
                  <a:srgbClr val="262626"/>
                </a:solidFill>
                <a:effectLst/>
                <a:latin typeface="+mn-lt"/>
                <a:cs typeface="Times New Roman" panose="02020603050405020304" pitchFamily="18" charset="0"/>
              </a:rPr>
              <a:t>SOM=200 млн карт×0.05=10 млн карт</a:t>
            </a:r>
            <a:endParaRPr lang="ru-RU" sz="1600" dirty="0">
              <a:latin typeface="+mn-lt"/>
              <a:ea typeface="Microsoft Sans Serif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aphicFrame>
        <p:nvGraphicFramePr>
          <p:cNvPr id="23" name="Объект 6">
            <a:extLst>
              <a:ext uri="{FF2B5EF4-FFF2-40B4-BE49-F238E27FC236}">
                <a16:creationId xmlns:a16="http://schemas.microsoft.com/office/drawing/2014/main" id="{B7F18F0B-1800-459A-B57C-8B38FC35B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8771754"/>
              </p:ext>
            </p:extLst>
          </p:nvPr>
        </p:nvGraphicFramePr>
        <p:xfrm>
          <a:off x="286381" y="1201153"/>
          <a:ext cx="49434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47DAFCF-25F3-4CA7-B581-1DE6E83AB2A9}"/>
              </a:ext>
            </a:extLst>
          </p:cNvPr>
          <p:cNvSpPr/>
          <p:nvPr/>
        </p:nvSpPr>
        <p:spPr>
          <a:xfrm>
            <a:off x="329698" y="316876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A270DCB-9D0D-43CF-B02E-4881E29238D5}"/>
              </a:ext>
            </a:extLst>
          </p:cNvPr>
          <p:cNvSpPr txBox="1">
            <a:spLocks/>
          </p:cNvSpPr>
          <p:nvPr/>
        </p:nvSpPr>
        <p:spPr>
          <a:xfrm>
            <a:off x="494915" y="12728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Рынок</a:t>
            </a:r>
          </a:p>
        </p:txBody>
      </p:sp>
    </p:spTree>
    <p:extLst>
      <p:ext uri="{BB962C8B-B14F-4D97-AF65-F5344CB8AC3E}">
        <p14:creationId xmlns:p14="http://schemas.microsoft.com/office/powerpoint/2010/main" val="107612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59FD3-A663-E4F7-34C0-A17F83461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5C45B2CF-F028-FB52-6005-A05C2B9EE3F7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999FE8-7B10-4FF5-A1B7-9F77D233EF15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BC12D58B-3E5F-4410-B49C-1CF755F548C8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DF0DB35F-70A4-B33A-0475-B00DBFD13614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2C8C916-BAA2-B813-C62C-BB94E74C7DCC}"/>
              </a:ext>
            </a:extLst>
          </p:cNvPr>
          <p:cNvSpPr txBox="1">
            <a:spLocks/>
          </p:cNvSpPr>
          <p:nvPr/>
        </p:nvSpPr>
        <p:spPr>
          <a:xfrm>
            <a:off x="5365401" y="2786046"/>
            <a:ext cx="6563921" cy="3534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795BE29-E589-575E-8FB5-8F475CFA19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1E19D52-9C23-1B1B-73D2-52FE10C4B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5BF3CC0-2040-67CF-2E79-2484354D2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DE64FCA-CC45-9041-64A7-7DA39AE64243}"/>
              </a:ext>
            </a:extLst>
          </p:cNvPr>
          <p:cNvSpPr/>
          <p:nvPr/>
        </p:nvSpPr>
        <p:spPr>
          <a:xfrm>
            <a:off x="113773" y="150039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4F51DE08-19C3-C0BF-1375-BC26FE3A1B51}"/>
              </a:ext>
            </a:extLst>
          </p:cNvPr>
          <p:cNvSpPr txBox="1">
            <a:spLocks/>
          </p:cNvSpPr>
          <p:nvPr/>
        </p:nvSpPr>
        <p:spPr>
          <a:xfrm>
            <a:off x="563718" y="-15635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Рынок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506A32-4E3B-F4D5-92DB-14D74366417E}"/>
              </a:ext>
            </a:extLst>
          </p:cNvPr>
          <p:cNvSpPr txBox="1"/>
          <p:nvPr/>
        </p:nvSpPr>
        <p:spPr>
          <a:xfrm>
            <a:off x="389084" y="1310588"/>
            <a:ext cx="1140544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cs typeface="Times New Roman" panose="02020603050405020304" pitchFamily="18" charset="0"/>
              </a:rPr>
              <a:t>2. Динамика рынка в последние годы</a:t>
            </a:r>
          </a:p>
          <a:p>
            <a:pPr algn="just"/>
            <a:r>
              <a:rPr lang="ru-RU" dirty="0">
                <a:cs typeface="Times New Roman" panose="02020603050405020304" pitchFamily="18" charset="0"/>
              </a:rPr>
              <a:t>Рынок мобильных приложений для управления скидочными картами и программами лояльности в России демонстрирует рост, связанный с увеличением числа пользователей смартфонов и активным использованием цифровых технологий в повседневной жизни.</a:t>
            </a:r>
          </a:p>
          <a:p>
            <a:pPr algn="just"/>
            <a:r>
              <a:rPr lang="ru-RU" dirty="0">
                <a:cs typeface="Times New Roman" panose="02020603050405020304" pitchFamily="18" charset="0"/>
              </a:rPr>
              <a:t>В последние годы наблюдается рост интереса к автоматизации процессов покупок, что способствует увеличению спроса на подобные приложения.</a:t>
            </a:r>
          </a:p>
          <a:p>
            <a:pPr algn="just"/>
            <a:r>
              <a:rPr lang="ru-RU" b="1" dirty="0">
                <a:cs typeface="Times New Roman" panose="02020603050405020304" pitchFamily="18" charset="0"/>
              </a:rPr>
              <a:t>3. Прогнозы по рынку и доле участия</a:t>
            </a:r>
          </a:p>
          <a:p>
            <a:pPr algn="just"/>
            <a:r>
              <a:rPr lang="ru-RU" dirty="0">
                <a:cs typeface="Times New Roman" panose="02020603050405020304" pitchFamily="18" charset="0"/>
              </a:rPr>
              <a:t>Прогнозируется, что рынок мобильных приложений для управления скидочными картами будет расти на 10-15% в год в течение следующих 5 лет.</a:t>
            </a:r>
          </a:p>
          <a:p>
            <a:pPr algn="just"/>
            <a:r>
              <a:rPr lang="ru-RU" dirty="0">
                <a:cs typeface="Times New Roman" panose="02020603050405020304" pitchFamily="18" charset="0"/>
              </a:rPr>
              <a:t>С учетом роста интереса к автоматизации и удобству покупок, </a:t>
            </a:r>
            <a:r>
              <a:rPr lang="ru-RU" dirty="0" err="1">
                <a:cs typeface="Times New Roman" panose="02020603050405020304" pitchFamily="18" charset="0"/>
              </a:rPr>
              <a:t>PushWallet</a:t>
            </a:r>
            <a:r>
              <a:rPr lang="ru-RU" dirty="0">
                <a:cs typeface="Times New Roman" panose="02020603050405020304" pitchFamily="18" charset="0"/>
              </a:rPr>
              <a:t> может занять значительную долю рынка, если будет активно продвигаться и улучшаться функционал.</a:t>
            </a:r>
          </a:p>
          <a:p>
            <a:pPr algn="just"/>
            <a:r>
              <a:rPr lang="ru-RU" b="1" dirty="0">
                <a:cs typeface="Times New Roman" panose="02020603050405020304" pitchFamily="18" charset="0"/>
              </a:rPr>
              <a:t>Заключение</a:t>
            </a:r>
          </a:p>
          <a:p>
            <a:pPr algn="just"/>
            <a:r>
              <a:rPr lang="ru-RU" dirty="0" err="1">
                <a:cs typeface="Times New Roman" panose="02020603050405020304" pitchFamily="18" charset="0"/>
              </a:rPr>
              <a:t>PushWallet</a:t>
            </a:r>
            <a:r>
              <a:rPr lang="ru-RU" dirty="0">
                <a:cs typeface="Times New Roman" panose="02020603050405020304" pitchFamily="18" charset="0"/>
              </a:rPr>
              <a:t> имеет потенциал для успешного выхода на рынок, учитывая растущий интерес к мобильным технологиям и удобству покупок. </a:t>
            </a:r>
          </a:p>
        </p:txBody>
      </p:sp>
    </p:spTree>
    <p:extLst>
      <p:ext uri="{BB962C8B-B14F-4D97-AF65-F5344CB8AC3E}">
        <p14:creationId xmlns:p14="http://schemas.microsoft.com/office/powerpoint/2010/main" val="351556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8D1C9-4B7E-AA41-500B-CDF1311F8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74E002A-26EA-8085-228B-7E145E2CE5C1}"/>
              </a:ext>
            </a:extLst>
          </p:cNvPr>
          <p:cNvSpPr/>
          <p:nvPr/>
        </p:nvSpPr>
        <p:spPr>
          <a:xfrm>
            <a:off x="41330" y="542812"/>
            <a:ext cx="73714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F28D4EEC-6D8B-792C-ECBA-B310DCD76BFD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467666-1A8B-3156-E9B8-E1DDF5BF12E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3C7775A-0AF0-5096-B456-47A49C57A885}"/>
              </a:ext>
            </a:extLst>
          </p:cNvPr>
          <p:cNvSpPr txBox="1">
            <a:spLocks/>
          </p:cNvSpPr>
          <p:nvPr/>
        </p:nvSpPr>
        <p:spPr>
          <a:xfrm>
            <a:off x="478168" y="361415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Конкурентный анализ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F59D9795-A63A-FB43-570A-9F6619F0AE93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9EC34821-BC23-9DEE-2767-AAA49F6AEFCA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CE95E6E-B5BD-0056-6287-D84F30F57281}"/>
              </a:ext>
            </a:extLst>
          </p:cNvPr>
          <p:cNvSpPr txBox="1">
            <a:spLocks/>
          </p:cNvSpPr>
          <p:nvPr/>
        </p:nvSpPr>
        <p:spPr>
          <a:xfrm>
            <a:off x="413537" y="2016779"/>
            <a:ext cx="11400642" cy="36367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67F2E6-F109-7152-D3DC-42AC0D6215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8AD93AA-11F4-6474-3A59-E4825BE3E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46A5F94-743F-7631-D66A-DA10FC7ED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36CDBB5-0938-D88C-104A-67BF94811DF0}"/>
              </a:ext>
            </a:extLst>
          </p:cNvPr>
          <p:cNvGrpSpPr/>
          <p:nvPr/>
        </p:nvGrpSpPr>
        <p:grpSpPr>
          <a:xfrm>
            <a:off x="10265638" y="6176960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7DCC67FF-A90F-B650-3D5B-2E767A16262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B8C93EA-1D44-0B4B-A0D6-0E126DFB6335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A6A3A838-C4A1-CF55-6A8F-3B496843ABBB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5D8E514-0634-4D2F-FD83-C68F1C762D5D}"/>
              </a:ext>
            </a:extLst>
          </p:cNvPr>
          <p:cNvSpPr txBox="1"/>
          <p:nvPr/>
        </p:nvSpPr>
        <p:spPr>
          <a:xfrm>
            <a:off x="224572" y="1099592"/>
            <a:ext cx="1192609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Прямые и косвенные конкуренты</a:t>
            </a:r>
          </a:p>
          <a:p>
            <a:r>
              <a:rPr lang="ru-RU" b="1" dirty="0"/>
              <a:t>1. Прямые конкуренты</a:t>
            </a:r>
          </a:p>
          <a:p>
            <a:r>
              <a:rPr lang="ru-RU" dirty="0"/>
              <a:t>Прямые конкуренты — это компании и приложения, которые предлагают аналогичные услуги по управлению скидочными картами и программами лояльности.</a:t>
            </a:r>
          </a:p>
          <a:p>
            <a:r>
              <a:rPr lang="ru-RU" dirty="0"/>
              <a:t>Приложения для управления скидочными картами:</a:t>
            </a:r>
          </a:p>
          <a:p>
            <a:r>
              <a:rPr lang="ru-RU" dirty="0" err="1"/>
              <a:t>CardStar</a:t>
            </a:r>
            <a:r>
              <a:rPr lang="ru-RU" dirty="0"/>
              <a:t>: Позволяет пользователям хранить цифровые версии своих скидочных карт.</a:t>
            </a:r>
          </a:p>
          <a:p>
            <a:r>
              <a:rPr lang="ru-RU" dirty="0" err="1"/>
              <a:t>Stocard</a:t>
            </a:r>
            <a:r>
              <a:rPr lang="ru-RU" dirty="0"/>
              <a:t>: Приложение, которое предлагает пользователям хранить скидочные карты и получать уведомления о специальных предложениях.</a:t>
            </a:r>
          </a:p>
          <a:p>
            <a:r>
              <a:rPr lang="ru-RU" dirty="0"/>
              <a:t>Программы лояльности крупных сетей:</a:t>
            </a:r>
          </a:p>
          <a:p>
            <a:r>
              <a:rPr lang="ru-RU" dirty="0"/>
              <a:t>Сетевые магазины (например, Ашан, МАГНИТ): Многие крупные ритейлеры имеют собственные приложения для управления скидками и программами лояльности.</a:t>
            </a:r>
          </a:p>
          <a:p>
            <a:r>
              <a:rPr lang="ru-RU" b="1" dirty="0"/>
              <a:t>2. Косвенные конкуренты</a:t>
            </a:r>
          </a:p>
          <a:p>
            <a:r>
              <a:rPr lang="ru-RU" dirty="0"/>
              <a:t>Косвенные конкуренты — это компании, которые могут не предлагать прямые аналоги, но все же борются за внимание и лояльность пользователей.</a:t>
            </a:r>
          </a:p>
          <a:p>
            <a:r>
              <a:rPr lang="ru-RU" dirty="0"/>
              <a:t>Физические скидочные карты: Многие пользователи все еще предпочитают традиционные пластиковые карты, что может быть связано с привычкой или недоверием к цифровым решениям.</a:t>
            </a:r>
          </a:p>
          <a:p>
            <a:r>
              <a:rPr lang="ru-RU" dirty="0"/>
              <a:t>Купоны и акции: Приложения и сайты, предлагающие купоны и специальные предложения, также могут отвлекать пользователей от управления скидочными картами.</a:t>
            </a:r>
          </a:p>
        </p:txBody>
      </p:sp>
    </p:spTree>
    <p:extLst>
      <p:ext uri="{BB962C8B-B14F-4D97-AF65-F5344CB8AC3E}">
        <p14:creationId xmlns:p14="http://schemas.microsoft.com/office/powerpoint/2010/main" val="419955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2FCB0-A6D6-851E-CB77-35B50B216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61E056D-761F-15DE-F68E-263700D06419}"/>
              </a:ext>
            </a:extLst>
          </p:cNvPr>
          <p:cNvSpPr/>
          <p:nvPr/>
        </p:nvSpPr>
        <p:spPr>
          <a:xfrm>
            <a:off x="41330" y="542812"/>
            <a:ext cx="73714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3F92E0F9-9F9F-E4AF-C486-598FA851AB2F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5B8067-FA6F-E562-C29E-7142F7B4F3AF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19B0B3C-8D86-52EA-B357-DDC50D492529}"/>
              </a:ext>
            </a:extLst>
          </p:cNvPr>
          <p:cNvSpPr txBox="1">
            <a:spLocks/>
          </p:cNvSpPr>
          <p:nvPr/>
        </p:nvSpPr>
        <p:spPr>
          <a:xfrm>
            <a:off x="478168" y="361415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Конкурентный анализ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51E615DA-0566-69E1-7F2C-7D656145D940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A19805C1-7843-957E-530F-DF87C9D9DCCD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E8DE14C-4633-5B91-7C6C-259647104D3C}"/>
              </a:ext>
            </a:extLst>
          </p:cNvPr>
          <p:cNvSpPr txBox="1">
            <a:spLocks/>
          </p:cNvSpPr>
          <p:nvPr/>
        </p:nvSpPr>
        <p:spPr>
          <a:xfrm>
            <a:off x="413537" y="2016779"/>
            <a:ext cx="11400642" cy="36367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BED6D5F-B945-0B73-77A4-FD40C824C5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DAAD91-0D01-71B5-39FC-F5695DFF0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E2C7176-E9BA-A975-4E4C-04FC89269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3B5DE5D-F8B3-BAD4-5E0F-F08B235F3BD1}"/>
              </a:ext>
            </a:extLst>
          </p:cNvPr>
          <p:cNvGrpSpPr/>
          <p:nvPr/>
        </p:nvGrpSpPr>
        <p:grpSpPr>
          <a:xfrm>
            <a:off x="10265638" y="6176960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47C240F-05C0-8C99-E82B-4218E534E21D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0A6A1455-AF73-16D3-708A-4B081E496488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CE06D5E3-CAFB-89CA-75F6-F9F3C1AB2DD3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2696AB8-F19B-8425-9412-CCB058C2C355}"/>
              </a:ext>
            </a:extLst>
          </p:cNvPr>
          <p:cNvSpPr txBox="1"/>
          <p:nvPr/>
        </p:nvSpPr>
        <p:spPr>
          <a:xfrm>
            <a:off x="224572" y="1099592"/>
            <a:ext cx="11926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9B6478-5652-BF63-95A6-E1146F89AA7E}"/>
              </a:ext>
            </a:extLst>
          </p:cNvPr>
          <p:cNvSpPr txBox="1"/>
          <p:nvPr/>
        </p:nvSpPr>
        <p:spPr>
          <a:xfrm>
            <a:off x="478168" y="1456248"/>
            <a:ext cx="11578693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Причины переключения на </a:t>
            </a:r>
            <a:r>
              <a:rPr lang="ru-RU" sz="1600" b="1" dirty="0" err="1"/>
              <a:t>PushWallet</a:t>
            </a:r>
            <a:endParaRPr lang="ru-RU" sz="1600" b="1" dirty="0"/>
          </a:p>
          <a:p>
            <a:r>
              <a:rPr lang="ru-RU" sz="1600" b="1" dirty="0"/>
              <a:t>1. Удобство и время</a:t>
            </a:r>
          </a:p>
          <a:p>
            <a:r>
              <a:rPr lang="ru-RU" sz="1600" dirty="0"/>
              <a:t>Автоматизация: </a:t>
            </a:r>
            <a:r>
              <a:rPr lang="ru-RU" sz="1600" dirty="0" err="1"/>
              <a:t>PushWallet</a:t>
            </a:r>
            <a:r>
              <a:rPr lang="ru-RU" sz="1600" dirty="0"/>
              <a:t> устраняет необходимость в ручном поиске скидочных карт, что экономит время пользователей. Система автоматически отправляет уведомления с QR-кодами при входе в магазин, что делает процесс более удобным.</a:t>
            </a:r>
          </a:p>
          <a:p>
            <a:r>
              <a:rPr lang="ru-RU" sz="1600" b="1" dirty="0"/>
              <a:t>2. Инновационные функции</a:t>
            </a:r>
          </a:p>
          <a:p>
            <a:r>
              <a:rPr lang="ru-RU" sz="1600" dirty="0"/>
              <a:t>Геолокация: Возможность отслеживания местоположения позволяет пользователям получать скидки в реальном времени, что является значительным преимуществом перед традиционными методами.</a:t>
            </a:r>
          </a:p>
          <a:p>
            <a:r>
              <a:rPr lang="ru-RU" sz="1600" dirty="0"/>
              <a:t>Интуитивно понятный интерфейс: Удобный и простой в использовании интерфейс может привлечь пользователей, которые ищут более современные решения.</a:t>
            </a:r>
            <a:endParaRPr lang="ru-RU" sz="1600" b="1" dirty="0"/>
          </a:p>
          <a:p>
            <a:r>
              <a:rPr lang="ru-RU" sz="1600" b="1" dirty="0"/>
              <a:t>3. Безопасность и надежность</a:t>
            </a:r>
          </a:p>
          <a:p>
            <a:r>
              <a:rPr lang="ru-RU" sz="1600" dirty="0"/>
              <a:t>Цифровые решения: </a:t>
            </a:r>
            <a:r>
              <a:rPr lang="ru-RU" sz="1600" dirty="0" err="1"/>
              <a:t>PushWallet</a:t>
            </a:r>
            <a:r>
              <a:rPr lang="ru-RU" sz="1600" dirty="0"/>
              <a:t> предлагает более безопасное и надежное хранение скидочных карт по сравнению с физическими картами, которые могут быть потеряны или повреждены.</a:t>
            </a:r>
          </a:p>
          <a:p>
            <a:r>
              <a:rPr lang="ru-RU" sz="1600" b="1" dirty="0"/>
              <a:t>4. Программы лояльности и персонализированные предложения</a:t>
            </a:r>
          </a:p>
          <a:p>
            <a:r>
              <a:rPr lang="ru-RU" sz="1600" dirty="0"/>
              <a:t>Персонализация: </a:t>
            </a:r>
            <a:r>
              <a:rPr lang="ru-RU" sz="1600" dirty="0" err="1"/>
              <a:t>PushWallet</a:t>
            </a:r>
            <a:r>
              <a:rPr lang="ru-RU" sz="1600" dirty="0"/>
              <a:t> может предлагать пользователям персонализированные скидки и предложения на основе их покупательских привычек, что увеличивает ценность использования приложения.</a:t>
            </a:r>
          </a:p>
          <a:p>
            <a:r>
              <a:rPr lang="ru-RU" sz="1600" b="1" dirty="0"/>
              <a:t>Заключение</a:t>
            </a:r>
          </a:p>
          <a:p>
            <a:r>
              <a:rPr lang="ru-RU" sz="1600" dirty="0" err="1"/>
              <a:t>PushWallet</a:t>
            </a:r>
            <a:r>
              <a:rPr lang="ru-RU" sz="1600" dirty="0"/>
              <a:t> имеет множество преимуществ, которые могут убедить пользователей перейти на цифровое решение. Удобство, инновационные функции и безопасность являются ключевыми факторами, способствующими переключению на ваше приложение.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3674677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8837CC3-0DAF-4BE8-9735-BDBB5C0D00D9}"/>
              </a:ext>
            </a:extLst>
          </p:cNvPr>
          <p:cNvSpPr/>
          <p:nvPr/>
        </p:nvSpPr>
        <p:spPr>
          <a:xfrm>
            <a:off x="123605" y="5036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758979" y="37068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Бизнес-модель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20178" y="2069528"/>
            <a:ext cx="11871822" cy="30334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D832FC8-63AA-2683-7E64-5B43BED2FFE9}"/>
              </a:ext>
            </a:extLst>
          </p:cNvPr>
          <p:cNvSpPr txBox="1"/>
          <p:nvPr/>
        </p:nvSpPr>
        <p:spPr>
          <a:xfrm>
            <a:off x="383585" y="1577259"/>
            <a:ext cx="1140869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Модель монетизации сервиса </a:t>
            </a:r>
            <a:r>
              <a:rPr lang="ru-RU" sz="2000" dirty="0" err="1"/>
              <a:t>PushWallet</a:t>
            </a:r>
            <a:endParaRPr lang="ru-RU" sz="2000" dirty="0"/>
          </a:p>
          <a:p>
            <a:r>
              <a:rPr lang="ru-RU" sz="2000" dirty="0"/>
              <a:t>Для сервиса </a:t>
            </a:r>
            <a:r>
              <a:rPr lang="ru-RU" sz="2000" dirty="0" err="1"/>
              <a:t>PushWallet</a:t>
            </a:r>
            <a:r>
              <a:rPr lang="ru-RU" sz="2000" dirty="0"/>
              <a:t> наиболее подходящей моделью монетизации будет подписка. Эта модель позволяет обеспечить стабильный поток доходов и долгосрочные отношения с клиентами.</a:t>
            </a:r>
          </a:p>
          <a:p>
            <a:r>
              <a:rPr lang="ru-RU" sz="2000" dirty="0"/>
              <a:t>Обоснование выбора модели монетизации</a:t>
            </a:r>
          </a:p>
          <a:p>
            <a:r>
              <a:rPr lang="ru-RU" sz="2000" dirty="0"/>
              <a:t>•	Подписка: Периодическая оплата за использование сервиса позволяет пользователям получать доступ к всем функциям без необходимости делать крупные единовременные платежи. </a:t>
            </a:r>
          </a:p>
          <a:p>
            <a:r>
              <a:rPr lang="ru-RU" sz="2000" dirty="0"/>
              <a:t>•	Рекламные предложения от магазинов-партнеров: Мы будем предлагать рекламные предложения от наших партнеров, которые могут быть интегрированы в приложение. Это позволит пользователям получать дополнительные скидки и специальные предложения, а магазинам — продвигать свои товары и услуги. Сервис будет получать комиссию от партнеров за каждую успешную активацию скидки через приложение, что создаст дополнительный поток доходов.</a:t>
            </a:r>
          </a:p>
        </p:txBody>
      </p:sp>
    </p:spTree>
    <p:extLst>
      <p:ext uri="{BB962C8B-B14F-4D97-AF65-F5344CB8AC3E}">
        <p14:creationId xmlns:p14="http://schemas.microsoft.com/office/powerpoint/2010/main" val="1874217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1CA2C-AFCA-C9E2-8921-AD248EB69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5112C8A-71C2-78DB-FE63-7C7ECECCB30D}"/>
              </a:ext>
            </a:extLst>
          </p:cNvPr>
          <p:cNvSpPr/>
          <p:nvPr/>
        </p:nvSpPr>
        <p:spPr>
          <a:xfrm>
            <a:off x="123605" y="503658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4C5470AC-8710-3A1C-8D1D-BBF0D1F51A8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202D02E-D9AF-ED82-DD63-48189C6CB71D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95885F2-113B-E3A3-5FB0-EFF881E409A0}"/>
              </a:ext>
            </a:extLst>
          </p:cNvPr>
          <p:cNvSpPr txBox="1">
            <a:spLocks/>
          </p:cNvSpPr>
          <p:nvPr/>
        </p:nvSpPr>
        <p:spPr>
          <a:xfrm>
            <a:off x="758979" y="37068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Бизнес-модель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E64B50BA-07CA-90CE-9D07-D8754F9FF7C5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99AB803-779C-8B8E-9E60-B00796C17759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6C0F9EF-30C6-E990-9745-E67EEF1AB97A}"/>
              </a:ext>
            </a:extLst>
          </p:cNvPr>
          <p:cNvSpPr txBox="1">
            <a:spLocks/>
          </p:cNvSpPr>
          <p:nvPr/>
        </p:nvSpPr>
        <p:spPr>
          <a:xfrm>
            <a:off x="320178" y="2069528"/>
            <a:ext cx="11871822" cy="30334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534D79-6B39-3C57-54BB-6CE2C4AB5D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E63464-7522-1DF6-F26E-FF6C7E1D4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2D2D95-6907-378F-B8F9-0F3C83BD4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45AE6AC-DD94-F88B-16FC-4D96B3AD7E1B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AC28C485-E996-28B5-3B01-41BB73F53DDF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267C25BF-7C32-B5CD-673F-F1380240F492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E8866C1-60D9-5D3C-9DB5-2D172BE6530D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B41D547-9932-DEE8-67AD-C8D54D44B79C}"/>
              </a:ext>
            </a:extLst>
          </p:cNvPr>
          <p:cNvSpPr txBox="1"/>
          <p:nvPr/>
        </p:nvSpPr>
        <p:spPr>
          <a:xfrm>
            <a:off x="614137" y="1409984"/>
            <a:ext cx="755363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Расчет цены исходя из трех моделей</a:t>
            </a:r>
          </a:p>
          <a:p>
            <a:r>
              <a:rPr lang="ru-RU" dirty="0"/>
              <a:t>1.	Затратный подход</a:t>
            </a:r>
          </a:p>
          <a:p>
            <a:r>
              <a:rPr lang="ru-RU" dirty="0"/>
              <a:t>•	Себестоимость: Предположим, что себестоимость обслуживания одного пользователя в месяц составляет 300 рублей.</a:t>
            </a:r>
          </a:p>
          <a:p>
            <a:r>
              <a:rPr lang="ru-RU" dirty="0"/>
              <a:t>•	Желаемая прибыль: 20% (0.2).</a:t>
            </a:r>
          </a:p>
          <a:p>
            <a:r>
              <a:rPr lang="ru-RU" dirty="0"/>
              <a:t>•	Цена: Цена = 300/1 - 0.2 = 300/0.8 = 375 рублей</a:t>
            </a:r>
          </a:p>
          <a:p>
            <a:r>
              <a:rPr lang="ru-RU" dirty="0"/>
              <a:t>2.	Рыночный подход</a:t>
            </a:r>
          </a:p>
          <a:p>
            <a:r>
              <a:rPr lang="ru-RU" dirty="0"/>
              <a:t>•	Средняя цена конкурентов: Исходя из анализа конкурентов, средняя цена подписки на аналогичные сервисы составляет 100 рублей в месяц.</a:t>
            </a:r>
          </a:p>
          <a:p>
            <a:r>
              <a:rPr lang="ru-RU" dirty="0"/>
              <a:t>3.	Смешанный подход</a:t>
            </a:r>
          </a:p>
          <a:p>
            <a:r>
              <a:rPr lang="ru-RU" dirty="0"/>
              <a:t>•	Среднеарифметическое от затратного и рыночного: Цена=375+100/2=237,5 рублей</a:t>
            </a:r>
          </a:p>
          <a:p>
            <a:r>
              <a:rPr lang="ru-RU" dirty="0"/>
              <a:t>Цена=237,5+100=337,5 рублей</a:t>
            </a:r>
          </a:p>
          <a:p>
            <a:r>
              <a:rPr lang="ru-RU" dirty="0"/>
              <a:t>•	Подписка: Наиболее выгодная цена для подписки на сервис </a:t>
            </a:r>
            <a:r>
              <a:rPr lang="ru-RU" dirty="0" err="1"/>
              <a:t>PushWallet</a:t>
            </a:r>
            <a:r>
              <a:rPr lang="ru-RU" dirty="0"/>
              <a:t> составит 337,5 рублей в месяц.</a:t>
            </a:r>
          </a:p>
        </p:txBody>
      </p:sp>
    </p:spTree>
    <p:extLst>
      <p:ext uri="{BB962C8B-B14F-4D97-AF65-F5344CB8AC3E}">
        <p14:creationId xmlns:p14="http://schemas.microsoft.com/office/powerpoint/2010/main" val="3787104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106588" y="1027163"/>
            <a:ext cx="9227492" cy="800103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518327" y="980254"/>
            <a:ext cx="8266888" cy="77902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Экосистема монетизации стартапа</a:t>
            </a:r>
            <a:endParaRPr lang="en-US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218982" y="5586542"/>
            <a:ext cx="8320426" cy="9729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81A093-B829-5C07-61EB-0B068C77F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327" y="1972010"/>
            <a:ext cx="6895691" cy="38788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AA5951-17C8-D1B5-AD58-27E5F3E82E72}"/>
              </a:ext>
            </a:extLst>
          </p:cNvPr>
          <p:cNvSpPr txBox="1"/>
          <p:nvPr/>
        </p:nvSpPr>
        <p:spPr>
          <a:xfrm>
            <a:off x="7763156" y="2020382"/>
            <a:ext cx="41372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1. Регистрация пользователя+ предоставление информации о </a:t>
            </a:r>
            <a:r>
              <a:rPr lang="ru-RU" sz="1200" dirty="0" err="1"/>
              <a:t>геопозиции</a:t>
            </a:r>
            <a:endParaRPr lang="ru-RU" sz="1200" dirty="0"/>
          </a:p>
          <a:p>
            <a:r>
              <a:rPr lang="ru-RU" sz="1200" dirty="0"/>
              <a:t>1.1. Информация о </a:t>
            </a:r>
            <a:r>
              <a:rPr lang="ru-RU" sz="1200" dirty="0" err="1"/>
              <a:t>геопозиции</a:t>
            </a:r>
            <a:endParaRPr lang="ru-RU" sz="1200" dirty="0"/>
          </a:p>
          <a:p>
            <a:r>
              <a:rPr lang="ru-RU" sz="1200" dirty="0"/>
              <a:t>2. Информация о составе покупки</a:t>
            </a:r>
          </a:p>
          <a:p>
            <a:r>
              <a:rPr lang="ru-RU" sz="1200" dirty="0"/>
              <a:t>3. Передача сообщения с QR скидочной карты</a:t>
            </a:r>
          </a:p>
          <a:p>
            <a:r>
              <a:rPr lang="ru-RU" sz="1200" dirty="0"/>
              <a:t>4. Предоставление QR</a:t>
            </a:r>
          </a:p>
          <a:p>
            <a:r>
              <a:rPr lang="ru-RU" sz="1200" dirty="0"/>
              <a:t>5. Регистрация магазина в сервисе</a:t>
            </a:r>
          </a:p>
          <a:p>
            <a:r>
              <a:rPr lang="ru-RU" sz="1200" dirty="0"/>
              <a:t>6. Предложение оплатить покупку</a:t>
            </a:r>
          </a:p>
          <a:p>
            <a:r>
              <a:rPr lang="ru-RU" sz="1200" dirty="0"/>
              <a:t>7. Согласие на оплату покупки</a:t>
            </a:r>
          </a:p>
          <a:p>
            <a:r>
              <a:rPr lang="ru-RU" sz="1200" dirty="0"/>
              <a:t>8. Запрос на перевод</a:t>
            </a:r>
          </a:p>
          <a:p>
            <a:r>
              <a:rPr lang="ru-RU" sz="1200" dirty="0"/>
              <a:t>9. Запрос на зачисление</a:t>
            </a:r>
          </a:p>
          <a:p>
            <a:r>
              <a:rPr lang="ru-RU" sz="1200" dirty="0"/>
              <a:t>10. Зачисление денежных средств</a:t>
            </a:r>
          </a:p>
          <a:p>
            <a:r>
              <a:rPr lang="ru-RU" sz="1200" dirty="0"/>
              <a:t>11. Информация о зачислении денежных средств</a:t>
            </a:r>
          </a:p>
          <a:p>
            <a:r>
              <a:rPr lang="ru-RU" sz="1200" dirty="0"/>
              <a:t>12. Информация о списании денежных средств</a:t>
            </a:r>
          </a:p>
          <a:p>
            <a:r>
              <a:rPr lang="ru-RU" sz="1200" dirty="0"/>
              <a:t>13. Информация о списании денежных средств+ уведомление о проведении операции</a:t>
            </a:r>
          </a:p>
          <a:p>
            <a:r>
              <a:rPr lang="ru-RU" sz="1200" dirty="0"/>
              <a:t>14. Ссылка(QR) на оплату</a:t>
            </a:r>
          </a:p>
          <a:p>
            <a:r>
              <a:rPr lang="ru-RU" sz="1200" dirty="0"/>
              <a:t>15. Сообщение на оплату покупки</a:t>
            </a:r>
          </a:p>
        </p:txBody>
      </p:sp>
    </p:spTree>
    <p:extLst>
      <p:ext uri="{BB962C8B-B14F-4D97-AF65-F5344CB8AC3E}">
        <p14:creationId xmlns:p14="http://schemas.microsoft.com/office/powerpoint/2010/main" val="2840081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BCE75-CDFD-77BA-2245-93B3989D1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12AA648-2514-7A9B-48D8-E876D1D7AEA5}"/>
              </a:ext>
            </a:extLst>
          </p:cNvPr>
          <p:cNvSpPr/>
          <p:nvPr/>
        </p:nvSpPr>
        <p:spPr>
          <a:xfrm>
            <a:off x="165493" y="465532"/>
            <a:ext cx="9227492" cy="800103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099A5B3E-8D34-F59C-E32F-C46D820C6ABC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EBEC1C-E52C-CDD8-FE7B-ACA85E418E33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2FB3752-B32C-6EFC-7642-E53E51783C6C}"/>
              </a:ext>
            </a:extLst>
          </p:cNvPr>
          <p:cNvSpPr txBox="1">
            <a:spLocks/>
          </p:cNvSpPr>
          <p:nvPr/>
        </p:nvSpPr>
        <p:spPr>
          <a:xfrm>
            <a:off x="302504" y="392610"/>
            <a:ext cx="9227492" cy="77902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Демонстрация пользовательского интерфейса</a:t>
            </a:r>
            <a:endParaRPr lang="en-US" sz="40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B2FD711F-E34E-7B89-CA32-8BD01CA0AAAE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2DFB1835-5308-B6FF-F100-EE303018BB65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A28B402-FD13-8E3E-64B3-8DA6FFC816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-25276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A796E64-923E-C2A5-F1E7-86C0928C6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78583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2361B7A-640C-DABF-AA5B-2015816C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092589" y="58772"/>
            <a:ext cx="734622" cy="734622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A3B96D3-B091-362F-D14C-E6FCAE5D00FD}"/>
              </a:ext>
            </a:extLst>
          </p:cNvPr>
          <p:cNvSpPr txBox="1">
            <a:spLocks/>
          </p:cNvSpPr>
          <p:nvPr/>
        </p:nvSpPr>
        <p:spPr>
          <a:xfrm>
            <a:off x="218982" y="5586542"/>
            <a:ext cx="8320426" cy="9729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8D6ED5-5C10-6EF2-45E0-70FBE3F3C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93" y="1151086"/>
            <a:ext cx="12021424" cy="552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08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0" y="1092124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571393" y="884950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Экономические показатели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257470" y="4958538"/>
            <a:ext cx="11237521" cy="12078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9E5119-B656-B707-998C-C87EC7000E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150" y="1909334"/>
            <a:ext cx="5943600" cy="204216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114A07C-E654-9F4D-F4B4-EFBD520F70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8269" y="1836613"/>
            <a:ext cx="5943600" cy="409194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0FE51E8-D004-9D42-F248-C97E95E448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205" y="3845451"/>
            <a:ext cx="5943600" cy="146304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B5D66DF-76EB-437A-D26C-969AC8BD93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5626" y="2014893"/>
            <a:ext cx="5003667" cy="204216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DB8650C-6468-7EA6-9F1B-9DA84E8F903B}"/>
              </a:ext>
            </a:extLst>
          </p:cNvPr>
          <p:cNvSpPr txBox="1"/>
          <p:nvPr/>
        </p:nvSpPr>
        <p:spPr>
          <a:xfrm>
            <a:off x="8103359" y="3799000"/>
            <a:ext cx="3940435" cy="166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Формула: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Ставка дисконтирования=Безрисковая 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ставка+Риск-премия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Подставим значения: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Ставка дисконтирования=4%+9%=13%</a:t>
            </a:r>
          </a:p>
        </p:txBody>
      </p:sp>
    </p:spTree>
    <p:extLst>
      <p:ext uri="{BB962C8B-B14F-4D97-AF65-F5344CB8AC3E}">
        <p14:creationId xmlns:p14="http://schemas.microsoft.com/office/powerpoint/2010/main" val="328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78171-F665-7460-E7AE-9734FF159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6089D08-7B34-C882-CB6A-7C5391ADBC89}"/>
              </a:ext>
            </a:extLst>
          </p:cNvPr>
          <p:cNvSpPr/>
          <p:nvPr/>
        </p:nvSpPr>
        <p:spPr>
          <a:xfrm>
            <a:off x="0" y="1092124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75A38763-A23B-1C44-3397-59A80BD7C977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8562713-9964-22D4-A480-AC27C69FC837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C485F8E-E8DC-2BCE-BECC-97BC0502DF7A}"/>
              </a:ext>
            </a:extLst>
          </p:cNvPr>
          <p:cNvSpPr txBox="1">
            <a:spLocks/>
          </p:cNvSpPr>
          <p:nvPr/>
        </p:nvSpPr>
        <p:spPr>
          <a:xfrm>
            <a:off x="571393" y="884950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Экономические показатели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E564D8A5-5711-B248-5428-0F62A34C5C17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48078DFB-76BC-655C-BA4F-E3D42894F763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8B5E1BAA-2ED9-A821-8F90-0D2AA980033C}"/>
              </a:ext>
            </a:extLst>
          </p:cNvPr>
          <p:cNvSpPr txBox="1">
            <a:spLocks/>
          </p:cNvSpPr>
          <p:nvPr/>
        </p:nvSpPr>
        <p:spPr>
          <a:xfrm>
            <a:off x="257470" y="4958538"/>
            <a:ext cx="11237521" cy="12078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1E2DB63-5C93-B793-D0C9-E95B0243D4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942EFAB-D287-7C3E-DC94-F6FC20AC2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E7C958-1DD6-9793-6AC3-D8567D403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894C2FD-434F-A49B-E620-C6475AC44817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EB15E4F5-B574-9650-C1EC-370126D7D31A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189F562D-501A-821E-87F4-A5386A9CCEC0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FA68879C-54EA-33E5-0EF6-0C76EC1A3F6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C5F31C1-AFFC-D8EB-7AB2-6C206353C442}"/>
              </a:ext>
            </a:extLst>
          </p:cNvPr>
          <p:cNvSpPr txBox="1"/>
          <p:nvPr/>
        </p:nvSpPr>
        <p:spPr>
          <a:xfrm>
            <a:off x="377821" y="1730168"/>
            <a:ext cx="1052922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1. Критерии для применения УСН</a:t>
            </a:r>
          </a:p>
          <a:p>
            <a:r>
              <a:rPr lang="ru-RU" dirty="0"/>
              <a:t>Для того чтобы применять УСН, необходимо соответствовать определенным критериям:</a:t>
            </a:r>
          </a:p>
          <a:p>
            <a:r>
              <a:rPr lang="ru-RU" dirty="0"/>
              <a:t>Выручка: Максимальная выручка для перехода на УСН не должна превышать 150 миллионов рублей в год. Поскольку </a:t>
            </a:r>
            <a:r>
              <a:rPr lang="ru-RU" dirty="0" err="1"/>
              <a:t>PushWallet</a:t>
            </a:r>
            <a:r>
              <a:rPr lang="ru-RU" dirty="0"/>
              <a:t> является новым проектом, ожидаемая выручка в первые годы работы будет значительно ниже этого порога.</a:t>
            </a:r>
          </a:p>
          <a:p>
            <a:r>
              <a:rPr lang="ru-RU" dirty="0"/>
              <a:t>Количество сотрудников: Число работников не должно превышать 100 человек. На начальном этапе команда </a:t>
            </a:r>
            <a:r>
              <a:rPr lang="ru-RU" dirty="0" err="1"/>
              <a:t>PushWallet</a:t>
            </a:r>
            <a:r>
              <a:rPr lang="ru-RU" dirty="0"/>
              <a:t> будет небольшой, что также соответствует этому критерию.</a:t>
            </a:r>
          </a:p>
          <a:p>
            <a:r>
              <a:rPr lang="ru-RU" dirty="0"/>
              <a:t>Отсутствие определенных видов деятельности: УСН не может применять, если компания занимается определенными видами деятельности, такими как производство подакцизных товаров или финансовые услуги. </a:t>
            </a:r>
            <a:r>
              <a:rPr lang="ru-RU" dirty="0" err="1"/>
              <a:t>PushWallet</a:t>
            </a:r>
            <a:r>
              <a:rPr lang="ru-RU" dirty="0"/>
              <a:t> не попадает под эти ограничения, так как предоставляет услуги в сфере технологий и маркетинга.</a:t>
            </a:r>
          </a:p>
          <a:p>
            <a:r>
              <a:rPr lang="ru-RU" dirty="0"/>
              <a:t>УСН 6% по доходу</a:t>
            </a:r>
          </a:p>
          <a:p>
            <a:r>
              <a:rPr lang="ru-RU" dirty="0"/>
              <a:t>Расчет свободного денежного потока</a:t>
            </a:r>
          </a:p>
          <a:p>
            <a:r>
              <a:rPr lang="ru-RU" dirty="0"/>
              <a:t>FCF = Чистая прибыль + Амортизация - Капитальные вложения</a:t>
            </a:r>
          </a:p>
          <a:p>
            <a:r>
              <a:rPr lang="ru-RU" dirty="0"/>
              <a:t>FCF=-17,000+2,000-100,000= -115,000</a:t>
            </a:r>
          </a:p>
          <a:p>
            <a:r>
              <a:rPr lang="ru-RU" dirty="0"/>
              <a:t>=83,650+3,000-100,000= -13,350</a:t>
            </a:r>
          </a:p>
          <a:p>
            <a:r>
              <a:rPr lang="ru-RU" dirty="0"/>
              <a:t>=160,200+4,000-100,000= 64,000</a:t>
            </a:r>
          </a:p>
        </p:txBody>
      </p:sp>
    </p:spTree>
    <p:extLst>
      <p:ext uri="{BB962C8B-B14F-4D97-AF65-F5344CB8AC3E}">
        <p14:creationId xmlns:p14="http://schemas.microsoft.com/office/powerpoint/2010/main" val="3310428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275800-6902-47FC-BFF2-C026521B7E74}"/>
              </a:ext>
            </a:extLst>
          </p:cNvPr>
          <p:cNvSpPr/>
          <p:nvPr/>
        </p:nvSpPr>
        <p:spPr>
          <a:xfrm>
            <a:off x="-348343" y="1271458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5756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13537" y="105780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Дорожная карта развития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84469" y="1876412"/>
            <a:ext cx="11110522" cy="32266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E32D4B-0DA3-3DC5-D92A-DD8892216BDA}"/>
              </a:ext>
            </a:extLst>
          </p:cNvPr>
          <p:cNvSpPr txBox="1"/>
          <p:nvPr/>
        </p:nvSpPr>
        <p:spPr>
          <a:xfrm>
            <a:off x="413537" y="2170542"/>
            <a:ext cx="1056548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Прогресс по проекту </a:t>
            </a:r>
            <a:r>
              <a:rPr lang="ru-RU" sz="2000" b="1" dirty="0" err="1"/>
              <a:t>PushWallet</a:t>
            </a:r>
            <a:endParaRPr lang="ru-RU" sz="2000" b="1" dirty="0"/>
          </a:p>
          <a:p>
            <a:r>
              <a:rPr lang="ru-RU" sz="2000" b="1" dirty="0"/>
              <a:t> Что уже сделано</a:t>
            </a:r>
          </a:p>
          <a:p>
            <a:r>
              <a:rPr lang="ru-RU" sz="2000" u="sng" dirty="0"/>
              <a:t>Исследования и анализ рынка:</a:t>
            </a:r>
          </a:p>
          <a:p>
            <a:r>
              <a:rPr lang="ru-RU" sz="2000" dirty="0"/>
              <a:t>Проведен анализ существующих приложений для управления скидочными картами.</a:t>
            </a:r>
          </a:p>
          <a:p>
            <a:r>
              <a:rPr lang="ru-RU" sz="2000" dirty="0"/>
              <a:t>Изучены предпочтения пользователей через опросы и интервью, что помогло выявить ключевые потребности и проблемы.</a:t>
            </a:r>
          </a:p>
          <a:p>
            <a:r>
              <a:rPr lang="ru-RU" sz="2000" u="sng" dirty="0"/>
              <a:t>Тестирование гипотез:</a:t>
            </a:r>
          </a:p>
          <a:p>
            <a:r>
              <a:rPr lang="ru-RU" sz="2000" dirty="0"/>
              <a:t>Проведены тесты на удобство использования прототипа приложения, результаты показали высокий уровень удовлетворенности пользователей.</a:t>
            </a:r>
          </a:p>
          <a:p>
            <a:r>
              <a:rPr lang="ru-RU" sz="2000" dirty="0"/>
              <a:t>Протестированы гипотезы о предпочтениях пользователей в отношении уведомлений и интерфейса.</a:t>
            </a:r>
          </a:p>
        </p:txBody>
      </p:sp>
    </p:spTree>
    <p:extLst>
      <p:ext uri="{BB962C8B-B14F-4D97-AF65-F5344CB8AC3E}">
        <p14:creationId xmlns:p14="http://schemas.microsoft.com/office/powerpoint/2010/main" val="3838423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691C1-E917-F46C-853C-3F318BA20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ADCAD1-FB6D-5A4C-5C5E-BA2459804318}"/>
              </a:ext>
            </a:extLst>
          </p:cNvPr>
          <p:cNvSpPr/>
          <p:nvPr/>
        </p:nvSpPr>
        <p:spPr>
          <a:xfrm>
            <a:off x="263215" y="526137"/>
            <a:ext cx="80572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C915110D-1D2A-9808-A3F2-B3005F6B825A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44A63D3-D9E4-BC17-7190-201DA92BF51E}"/>
              </a:ext>
            </a:extLst>
          </p:cNvPr>
          <p:cNvSpPr/>
          <p:nvPr/>
        </p:nvSpPr>
        <p:spPr>
          <a:xfrm>
            <a:off x="-85756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4334C7D-65F7-0830-8941-DCF7B5412786}"/>
              </a:ext>
            </a:extLst>
          </p:cNvPr>
          <p:cNvSpPr txBox="1">
            <a:spLocks/>
          </p:cNvSpPr>
          <p:nvPr/>
        </p:nvSpPr>
        <p:spPr>
          <a:xfrm>
            <a:off x="329698" y="32111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Дорожная карта развития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8E968D5E-7C55-A9EF-02C0-0F9638EA1727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5893EBDF-A0B1-7AFA-8CBA-1947841DA63D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842C7FC-1440-4C16-1355-A1223B9AE654}"/>
              </a:ext>
            </a:extLst>
          </p:cNvPr>
          <p:cNvSpPr txBox="1">
            <a:spLocks/>
          </p:cNvSpPr>
          <p:nvPr/>
        </p:nvSpPr>
        <p:spPr>
          <a:xfrm>
            <a:off x="384469" y="1876412"/>
            <a:ext cx="11110522" cy="32266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A8F6587-6928-2905-9BFF-75E5D60D55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D9E6B1-6A05-E60F-4099-75587F576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9BB8DC-1A59-2D3E-ECD2-F67C08E86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A64A024-6874-A1DA-C32D-972DADCAB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853985"/>
              </p:ext>
            </p:extLst>
          </p:nvPr>
        </p:nvGraphicFramePr>
        <p:xfrm>
          <a:off x="263215" y="1798691"/>
          <a:ext cx="11619028" cy="3922810"/>
        </p:xfrm>
        <a:graphic>
          <a:graphicData uri="http://schemas.openxmlformats.org/drawingml/2006/table">
            <a:tbl>
              <a:tblPr firstRow="1" firstCol="1" bandRow="1"/>
              <a:tblGrid>
                <a:gridCol w="2904757">
                  <a:extLst>
                    <a:ext uri="{9D8B030D-6E8A-4147-A177-3AD203B41FA5}">
                      <a16:colId xmlns:a16="http://schemas.microsoft.com/office/drawing/2014/main" val="660747185"/>
                    </a:ext>
                  </a:extLst>
                </a:gridCol>
                <a:gridCol w="2904757">
                  <a:extLst>
                    <a:ext uri="{9D8B030D-6E8A-4147-A177-3AD203B41FA5}">
                      <a16:colId xmlns:a16="http://schemas.microsoft.com/office/drawing/2014/main" val="3408052934"/>
                    </a:ext>
                  </a:extLst>
                </a:gridCol>
                <a:gridCol w="2904757">
                  <a:extLst>
                    <a:ext uri="{9D8B030D-6E8A-4147-A177-3AD203B41FA5}">
                      <a16:colId xmlns:a16="http://schemas.microsoft.com/office/drawing/2014/main" val="882784565"/>
                    </a:ext>
                  </a:extLst>
                </a:gridCol>
                <a:gridCol w="2904757">
                  <a:extLst>
                    <a:ext uri="{9D8B030D-6E8A-4147-A177-3AD203B41FA5}">
                      <a16:colId xmlns:a16="http://schemas.microsoft.com/office/drawing/2014/main" val="4194964791"/>
                    </a:ext>
                  </a:extLst>
                </a:gridCol>
              </a:tblGrid>
              <a:tr h="199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Гипотеза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Действие для проверки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Метрика результата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Вывод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505170"/>
                  </a:ext>
                </a:extLst>
              </a:tr>
              <a:tr h="618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 предполагаем, что за наш продукт люди будут готовы платить 300 рублей в месяц.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Провести опрос среди целевой аудитории о готовности платить.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пользователей, готовых платить.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более 60% согласны, гипотеза подтверждена.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9904070"/>
                  </a:ext>
                </a:extLst>
              </a:tr>
              <a:tr h="10382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 предполагаем, что пользователи будут чаще использовать приложение, если добавим функцию автоматического уведомления о карте магазина.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Запустить тестовую версию с новой функцией и отслеживать использование.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частоты использования приложения.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частота возрастет на 20%, гипотеза подтверждена.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915396"/>
                  </a:ext>
                </a:extLst>
              </a:tr>
              <a:tr h="618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 предполагаем, что пользователи предпочтут PushWallet из-за его удобного интерфейса.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Провести A/B тестирование с разными интерфейсами.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удовлетворенности пользователей.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70% пользователей выберут удобный интерфейс, гипотеза подтверждена.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6302929"/>
                  </a:ext>
                </a:extLst>
              </a:tr>
              <a:tr h="8285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 предполагаем, что пользователи, заинтересованные в финансовой грамотности, будут активнее использовать приложение.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Провести исследование среди пользователей с разными интересами.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Активность пользователей с интересом к финансам.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активность этой группы выше на 30%, гипотеза подтверждена.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4921413"/>
                  </a:ext>
                </a:extLst>
              </a:tr>
              <a:tr h="618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 предполагаем, что интеграция с популярными социальными сетями повысит количество регистраций.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Запустить интеграцию и сравнить с предыдущими данными.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новых регистраций.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прирост регистраций составит более 25%, гипотеза подтверждена.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649895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E7D03B41-1BC2-E211-78F9-397946632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470" y="1283633"/>
            <a:ext cx="41972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гипотез для приложения </a:t>
            </a:r>
            <a:r>
              <a:rPr kumimoji="0" lang="ru-RU" altLang="ru-RU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PushWallet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468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BE31C-6AF4-81ED-4D0A-6300A1516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7EBB4E3-692D-C3DE-C273-37C34095BD17}"/>
              </a:ext>
            </a:extLst>
          </p:cNvPr>
          <p:cNvSpPr/>
          <p:nvPr/>
        </p:nvSpPr>
        <p:spPr>
          <a:xfrm>
            <a:off x="263216" y="526137"/>
            <a:ext cx="6580036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3F341E00-6DA9-D085-9096-2973002829F3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79B7FD6-2C1E-60B8-0930-0FC63ECFDCFE}"/>
              </a:ext>
            </a:extLst>
          </p:cNvPr>
          <p:cNvSpPr/>
          <p:nvPr/>
        </p:nvSpPr>
        <p:spPr>
          <a:xfrm>
            <a:off x="-85756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6BAFF00-7883-09A4-3C79-A3E49A5310DF}"/>
              </a:ext>
            </a:extLst>
          </p:cNvPr>
          <p:cNvSpPr txBox="1">
            <a:spLocks/>
          </p:cNvSpPr>
          <p:nvPr/>
        </p:nvSpPr>
        <p:spPr>
          <a:xfrm>
            <a:off x="329698" y="321119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Дорожная карта развития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1A0A7603-4E84-E375-1179-4022667BD2EA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960F478A-460C-8087-8482-1297D119792B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1B6126CB-4967-F0BB-DB9B-50221C953425}"/>
              </a:ext>
            </a:extLst>
          </p:cNvPr>
          <p:cNvSpPr txBox="1">
            <a:spLocks/>
          </p:cNvSpPr>
          <p:nvPr/>
        </p:nvSpPr>
        <p:spPr>
          <a:xfrm>
            <a:off x="-21570" y="1815696"/>
            <a:ext cx="11110522" cy="32266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FDE5DB7-066D-3934-DDC1-E4E0D4CCD9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843252" y="293138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5A3C8F-FFD8-81A8-A3E0-F7052676D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9D5C87-8028-D2BD-6BE2-45B069C86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089D265-056D-6997-05A7-E5B05EF47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733197"/>
              </p:ext>
            </p:extLst>
          </p:nvPr>
        </p:nvGraphicFramePr>
        <p:xfrm>
          <a:off x="442450" y="1540299"/>
          <a:ext cx="11419852" cy="5495233"/>
        </p:xfrm>
        <a:graphic>
          <a:graphicData uri="http://schemas.openxmlformats.org/drawingml/2006/table">
            <a:tbl>
              <a:tblPr firstRow="1" firstCol="1" bandRow="1"/>
              <a:tblGrid>
                <a:gridCol w="2854963">
                  <a:extLst>
                    <a:ext uri="{9D8B030D-6E8A-4147-A177-3AD203B41FA5}">
                      <a16:colId xmlns:a16="http://schemas.microsoft.com/office/drawing/2014/main" val="1609660622"/>
                    </a:ext>
                  </a:extLst>
                </a:gridCol>
                <a:gridCol w="2854963">
                  <a:extLst>
                    <a:ext uri="{9D8B030D-6E8A-4147-A177-3AD203B41FA5}">
                      <a16:colId xmlns:a16="http://schemas.microsoft.com/office/drawing/2014/main" val="3429540114"/>
                    </a:ext>
                  </a:extLst>
                </a:gridCol>
                <a:gridCol w="2854963">
                  <a:extLst>
                    <a:ext uri="{9D8B030D-6E8A-4147-A177-3AD203B41FA5}">
                      <a16:colId xmlns:a16="http://schemas.microsoft.com/office/drawing/2014/main" val="790033875"/>
                    </a:ext>
                  </a:extLst>
                </a:gridCol>
                <a:gridCol w="2854963">
                  <a:extLst>
                    <a:ext uri="{9D8B030D-6E8A-4147-A177-3AD203B41FA5}">
                      <a16:colId xmlns:a16="http://schemas.microsoft.com/office/drawing/2014/main" val="984155894"/>
                    </a:ext>
                  </a:extLst>
                </a:gridCol>
              </a:tblGrid>
              <a:tr h="121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</a:t>
                      </a:r>
                      <a:endParaRPr lang="ru-RU" sz="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Цель</a:t>
                      </a:r>
                      <a:endParaRPr lang="ru-RU" sz="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Ответы / Результаты</a:t>
                      </a:r>
                      <a:endParaRPr lang="ru-RU" sz="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Вывод</a:t>
                      </a:r>
                      <a:endParaRPr lang="ru-RU" sz="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152310"/>
                  </a:ext>
                </a:extLst>
              </a:tr>
              <a:tr h="664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Как часто вы используете скидочные карты при покупках?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Идентификация глубины проблемы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Часто (55%)  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Иногда (30%) 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Редко (15%)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Скидочные карты активно используются 85% респондентов.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745140"/>
                  </a:ext>
                </a:extLst>
              </a:tr>
              <a:tr h="664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Как вы обычно находите свои скидочные карты во время покупок?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существующих способов решения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В приложении (70%) 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Физические карты (25%) 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Записные книжки (5%)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Приложения и физические карты – основные способы.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060291"/>
                  </a:ext>
                </a:extLst>
              </a:tr>
              <a:tr h="664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Какие проблемы вы испытываете с использованием скидочных карт?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Идентификация болей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Неправильное хранение (45%) 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Сложность поиска (35%) 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Забываю о скидках (20%)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проблемы – это трудности с хранением и поиском.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704704"/>
                  </a:ext>
                </a:extLst>
              </a:tr>
              <a:tr h="664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Как вы оцениваете удобство текущих способов получения скидок?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привлекательности аудитории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Удобно (25%) 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Средне (50%) 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Неудобно (25%)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Половина респондентов считает способы получения скидок неудобными.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8401056"/>
                  </a:ext>
                </a:extLst>
              </a:tr>
              <a:tr h="5743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Готовы ли вы использовать приложение, которое автоматически предоставляет скидки с помощью пуш-уведомлений?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гипотезы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Да (70%) 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Нет (30%)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Гипотеза о готовности использовать приложение подтверждена.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2536833"/>
                  </a:ext>
                </a:extLst>
              </a:tr>
              <a:tr h="664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 Насколько важна для вас функция автоматического уведомления о скидках?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Идентификация потребностей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Очень важно (60%) 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Важно (30%)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Не важно (10%)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Большинство респондентов считает эту функцию важной.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9076621"/>
                  </a:ext>
                </a:extLst>
              </a:tr>
              <a:tr h="664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 Какую сумму вы готовы платить за подобное приложение в месяц?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гипотезы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- 100-300 рублей (45%) 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- 300-500 рублей (35%)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Более 500 рублей (20%)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Большинство готово платить до 500 рублей.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3047485"/>
                  </a:ext>
                </a:extLst>
              </a:tr>
              <a:tr h="664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 Как часто вы используете QR-коды для оплаты?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Идентификация привычек пользователей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Часто (40%) 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Иногда (30%) 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Редко (30%)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70% респондентов используют QR-коды хотя бы иногда.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35" marR="45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3097363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E5BE66F1-FFED-E320-6957-DBAD58B4E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698" y="10910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1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Результаты опроса целевой аудитории для сервиса </a:t>
            </a:r>
            <a:r>
              <a:rPr kumimoji="0" lang="ru-RU" altLang="ru-RU" sz="1300" b="1" i="0" u="none" strike="noStrike" cap="none" normalizeH="0" baseline="0" dirty="0" err="1">
                <a:ln>
                  <a:noFill/>
                </a:ln>
                <a:solidFill>
                  <a:srgbClr val="26262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PushWallet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66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1481208" y="378949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2115186" y="20937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Риски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09687" y="4702335"/>
            <a:ext cx="11237521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r>
              <a:rPr lang="ru-RU" sz="1800" b="1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Возможные риски и узкие места в реализации проекта </a:t>
            </a:r>
            <a:r>
              <a:rPr lang="ru-RU" sz="1800" b="1" dirty="0" err="1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PushWallet</a:t>
            </a:r>
            <a:endParaRPr lang="ru-RU" sz="1800" b="1" dirty="0">
              <a:latin typeface="+mn-lt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1. Технические риски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Проблемы с интеграцией: Сложности при интеграции с системами партнеров.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Вероятность: Средняя.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План действий: Создание прототипов и раннее тестирование интеграций.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2. Конкуренция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Сильные конкуренты: Появление новых или улучшение существующих приложений.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Вероятность: Высокая.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План действий: Уникальные функции и акцент на пользовательском опыте.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3. Принятие пользователями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Сопротивление переходу на цифровые решения: Пользователи могут предпочитать традиционные методы.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Вероятность: Средняя.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План действий: Образовательные кампании и демонстрация преимуществ.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4. Регуляторные барьеры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Изменения в законодательстве: Новые правила, касающиеся обработки данных пользователей.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Вероятность: Низкая.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План действий: Мониторинг изменений и адаптация к новым требованиям.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5. Финансовые риски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Недостаток финансирования: Проблемы с привлечением инвестиций на дальнейшие этапы.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Вероятность: Средняя.</a:t>
            </a:r>
          </a:p>
          <a:p>
            <a:pPr algn="l">
              <a:buClr>
                <a:srgbClr val="1C2D66"/>
              </a:buClr>
            </a:pPr>
            <a:r>
              <a:rPr lang="ru-RU" sz="1800" dirty="0">
                <a:latin typeface="+mn-lt"/>
                <a:ea typeface="Microsoft Sans Serif" panose="020B0604020202020204" pitchFamily="34" charset="0"/>
                <a:cs typeface="Times New Roman" panose="02020603050405020304" pitchFamily="18" charset="0"/>
              </a:rPr>
              <a:t>План действий: Подготовка сильного бизнес-плана и привлечение инвесторов на ранних этапах.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855398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479629" y="375300"/>
            <a:ext cx="61014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1097423" y="187713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Запрос к аудитории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95679" y="2294848"/>
            <a:ext cx="11237521" cy="26556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Clr>
                <a:srgbClr val="1C2D66"/>
              </a:buClr>
              <a:buFont typeface="Wingdings" panose="05000000000000000000" pitchFamily="2" charset="2"/>
              <a:buChar char="§"/>
            </a:pPr>
            <a:endParaRPr lang="ru-RU" sz="3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0ED45D-0473-40ED-ADF0-200D0CE8DAD2}"/>
              </a:ext>
            </a:extLst>
          </p:cNvPr>
          <p:cNvGrpSpPr/>
          <p:nvPr/>
        </p:nvGrpSpPr>
        <p:grpSpPr>
          <a:xfrm>
            <a:off x="9751782" y="5397128"/>
            <a:ext cx="2001863" cy="1332081"/>
            <a:chOff x="39258" y="-53379"/>
            <a:chExt cx="2816242" cy="18739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0203982B-324E-4FDB-8A79-8A1BCEA23931}"/>
                </a:ext>
              </a:extLst>
            </p:cNvPr>
            <p:cNvSpPr/>
            <p:nvPr/>
          </p:nvSpPr>
          <p:spPr>
            <a:xfrm rot="16593039">
              <a:off x="39258" y="-53379"/>
              <a:ext cx="1235796" cy="1235796"/>
            </a:xfrm>
            <a:prstGeom prst="ellipse">
              <a:avLst/>
            </a:prstGeom>
            <a:solidFill>
              <a:srgbClr val="FF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DC0505B-38C4-4F8C-A1D7-7299FBB0CBF4}"/>
                </a:ext>
              </a:extLst>
            </p:cNvPr>
            <p:cNvSpPr/>
            <p:nvPr/>
          </p:nvSpPr>
          <p:spPr>
            <a:xfrm rot="16593039">
              <a:off x="1271896" y="237003"/>
              <a:ext cx="1583604" cy="1583604"/>
            </a:xfrm>
            <a:prstGeom prst="ellipse">
              <a:avLst/>
            </a:prstGeom>
            <a:solidFill>
              <a:srgbClr val="009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B823756-FB97-45DE-AFC9-DFE1B03FABB0}"/>
                </a:ext>
              </a:extLst>
            </p:cNvPr>
            <p:cNvSpPr/>
            <p:nvPr/>
          </p:nvSpPr>
          <p:spPr>
            <a:xfrm rot="16593039">
              <a:off x="473891" y="800711"/>
              <a:ext cx="1019896" cy="10198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58ADAE0-AD79-58B0-A115-179796FEBE53}"/>
              </a:ext>
            </a:extLst>
          </p:cNvPr>
          <p:cNvSpPr txBox="1"/>
          <p:nvPr/>
        </p:nvSpPr>
        <p:spPr>
          <a:xfrm>
            <a:off x="46773" y="980254"/>
            <a:ext cx="1174954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Запрос на внешнюю помощь для </a:t>
            </a:r>
            <a:r>
              <a:rPr lang="ru-RU" sz="1600" dirty="0" err="1"/>
              <a:t>PushWallet</a:t>
            </a:r>
            <a:endParaRPr lang="ru-RU" sz="1600" dirty="0"/>
          </a:p>
          <a:p>
            <a:r>
              <a:rPr lang="ru-RU" sz="1600" dirty="0"/>
              <a:t>1. Финансирование</a:t>
            </a:r>
          </a:p>
          <a:p>
            <a:r>
              <a:rPr lang="ru-RU" sz="1600" dirty="0"/>
              <a:t>Назначение:</a:t>
            </a:r>
          </a:p>
          <a:p>
            <a:r>
              <a:rPr lang="ru-RU" sz="1600" dirty="0"/>
              <a:t>Разработка MVP: Основная часть финансирования будет направлена на создание и тестирование минимально жизнеспособного продукта.</a:t>
            </a:r>
          </a:p>
          <a:p>
            <a:r>
              <a:rPr lang="ru-RU" sz="1600" dirty="0"/>
              <a:t>Маркетинг и продвижение: Часть средств будет использована для запуска маркетинговой кампании, направленной на привлечение первых пользователей.</a:t>
            </a:r>
          </a:p>
          <a:p>
            <a:r>
              <a:rPr lang="ru-RU" sz="1600" dirty="0"/>
              <a:t>Операционные расходы: Финансирование также покроет текущие расходы на команду и инфраструктуру.</a:t>
            </a:r>
          </a:p>
          <a:p>
            <a:r>
              <a:rPr lang="ru-RU" sz="1600" dirty="0"/>
              <a:t>2. Экспертиза</a:t>
            </a:r>
          </a:p>
          <a:p>
            <a:r>
              <a:rPr lang="ru-RU" sz="1600" dirty="0"/>
              <a:t>Запрос на консультации:</a:t>
            </a:r>
          </a:p>
          <a:p>
            <a:r>
              <a:rPr lang="ru-RU" sz="1600" dirty="0"/>
              <a:t>Ищем экспертов в области разработки мобильных приложений и управления программами лояльности для получения советов по оптимизации продукта и улучшению пользовательского опыта.</a:t>
            </a:r>
          </a:p>
          <a:p>
            <a:r>
              <a:rPr lang="ru-RU" sz="1600" dirty="0"/>
              <a:t>Консультации по правовым аспектам работы с данными пользователей и соблюдению регуляторных требований.</a:t>
            </a:r>
          </a:p>
          <a:p>
            <a:r>
              <a:rPr lang="ru-RU" sz="1600" dirty="0"/>
              <a:t>3. Стратегические партнеры</a:t>
            </a:r>
          </a:p>
          <a:p>
            <a:r>
              <a:rPr lang="ru-RU" sz="1600" dirty="0"/>
              <a:t>Выход на партнеров:</a:t>
            </a:r>
          </a:p>
          <a:p>
            <a:r>
              <a:rPr lang="ru-RU" sz="1600" dirty="0"/>
              <a:t>Ищем стратегических партнеров среди крупных ритейлеров и сетей, которые заинтересованы в интеграции наших технологий для улучшения своих программ лояльности.</a:t>
            </a:r>
          </a:p>
          <a:p>
            <a:r>
              <a:rPr lang="ru-RU" sz="1600" dirty="0"/>
              <a:t>Партнерство с финансовыми учреждениями для разработки совместных предложений, которые могут увеличить ценность нашего продукта для пользователей.</a:t>
            </a:r>
          </a:p>
          <a:p>
            <a:r>
              <a:rPr lang="ru-RU" sz="1600" dirty="0"/>
              <a:t>Заключение</a:t>
            </a:r>
          </a:p>
          <a:p>
            <a:r>
              <a:rPr lang="ru-RU" sz="1600" dirty="0"/>
              <a:t>Внешняя помощь в виде финансирования, экспертизы и стратегических партнерств критически важна для успешного запуска и масштабирования </a:t>
            </a:r>
            <a:r>
              <a:rPr lang="ru-RU" sz="1600" dirty="0" err="1"/>
              <a:t>PushWallet</a:t>
            </a:r>
            <a:r>
              <a:rPr lang="ru-RU" sz="1600" dirty="0"/>
              <a:t>. Мы готовы к сотрудничеству и открыты для обсуждения возможностей.</a:t>
            </a:r>
          </a:p>
        </p:txBody>
      </p:sp>
    </p:spTree>
    <p:extLst>
      <p:ext uri="{BB962C8B-B14F-4D97-AF65-F5344CB8AC3E}">
        <p14:creationId xmlns:p14="http://schemas.microsoft.com/office/powerpoint/2010/main" val="2773635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687994" y="375300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2430280" y="230917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Команда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81BEF2-C790-4FBC-0A2C-9F947BA3A6F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812"/>
          <a:stretch/>
        </p:blipFill>
        <p:spPr>
          <a:xfrm>
            <a:off x="104217" y="1259166"/>
            <a:ext cx="3856768" cy="43143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C11FF1-2941-3DE3-E162-30A739780C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9571" y="1096277"/>
            <a:ext cx="3625062" cy="444078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A04BCC-6518-B7C9-C5D9-5F42ED8CCE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0047" y="1006109"/>
            <a:ext cx="3552255" cy="45309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1023D9-9A2C-251C-F7C0-74B7B8DE2221}"/>
              </a:ext>
            </a:extLst>
          </p:cNvPr>
          <p:cNvSpPr txBox="1"/>
          <p:nvPr/>
        </p:nvSpPr>
        <p:spPr>
          <a:xfrm>
            <a:off x="104216" y="5545788"/>
            <a:ext cx="3742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Разработчик проекта, финансовый менеджер, технический менеджер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EC7BB4-D8AD-ED9D-EEA8-FAD5E9D0169F}"/>
              </a:ext>
            </a:extLst>
          </p:cNvPr>
          <p:cNvSpPr txBox="1"/>
          <p:nvPr/>
        </p:nvSpPr>
        <p:spPr>
          <a:xfrm>
            <a:off x="4309571" y="5683045"/>
            <a:ext cx="362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UX/UI </a:t>
            </a:r>
            <a:r>
              <a:rPr lang="ru-RU" dirty="0"/>
              <a:t>дизайнер, маркетолог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CEF73D-C34E-8E07-3748-5E3E4208ED54}"/>
              </a:ext>
            </a:extLst>
          </p:cNvPr>
          <p:cNvSpPr txBox="1"/>
          <p:nvPr/>
        </p:nvSpPr>
        <p:spPr>
          <a:xfrm>
            <a:off x="8397642" y="5544545"/>
            <a:ext cx="3377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Аналитик данных, специалист по работе с клиентами</a:t>
            </a:r>
          </a:p>
        </p:txBody>
      </p:sp>
    </p:spTree>
    <p:extLst>
      <p:ext uri="{BB962C8B-B14F-4D97-AF65-F5344CB8AC3E}">
        <p14:creationId xmlns:p14="http://schemas.microsoft.com/office/powerpoint/2010/main" val="773445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E43CEF-8450-44B4-A57C-795DC0C13AB5}"/>
              </a:ext>
            </a:extLst>
          </p:cNvPr>
          <p:cNvSpPr/>
          <p:nvPr/>
        </p:nvSpPr>
        <p:spPr>
          <a:xfrm>
            <a:off x="162935" y="875492"/>
            <a:ext cx="4856843" cy="604954"/>
          </a:xfrm>
          <a:prstGeom prst="rect">
            <a:avLst/>
          </a:pr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id="{D7B76445-2AD7-4330-BCCE-4CCA460AAA5E}"/>
              </a:ext>
            </a:extLst>
          </p:cNvPr>
          <p:cNvSpPr/>
          <p:nvPr/>
        </p:nvSpPr>
        <p:spPr>
          <a:xfrm flipH="1">
            <a:off x="0" y="6095209"/>
            <a:ext cx="12267501" cy="364980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3B3DD5-19D0-4D1B-9A0D-91BB2ACEE559}"/>
              </a:ext>
            </a:extLst>
          </p:cNvPr>
          <p:cNvSpPr/>
          <p:nvPr/>
        </p:nvSpPr>
        <p:spPr>
          <a:xfrm>
            <a:off x="-8389" y="6417028"/>
            <a:ext cx="12200389" cy="3192010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5291EBE-5E92-47AE-AF00-6199769F3B95}"/>
              </a:ext>
            </a:extLst>
          </p:cNvPr>
          <p:cNvSpPr txBox="1">
            <a:spLocks/>
          </p:cNvSpPr>
          <p:nvPr/>
        </p:nvSpPr>
        <p:spPr>
          <a:xfrm>
            <a:off x="458324" y="703242"/>
            <a:ext cx="9432022" cy="8376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Контакты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712278A5-B0CE-44A3-9929-DE9C425D97B6}"/>
              </a:ext>
            </a:extLst>
          </p:cNvPr>
          <p:cNvSpPr/>
          <p:nvPr/>
        </p:nvSpPr>
        <p:spPr>
          <a:xfrm flipV="1">
            <a:off x="-21570" y="-2449953"/>
            <a:ext cx="12857426" cy="3108388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FF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8991549-DC1B-4D77-A444-2A227E323676}"/>
              </a:ext>
            </a:extLst>
          </p:cNvPr>
          <p:cNvSpPr/>
          <p:nvPr/>
        </p:nvSpPr>
        <p:spPr>
          <a:xfrm flipH="1" flipV="1">
            <a:off x="0" y="-2433774"/>
            <a:ext cx="12787086" cy="2718501"/>
          </a:xfrm>
          <a:custGeom>
            <a:avLst/>
            <a:gdLst>
              <a:gd name="connsiteX0" fmla="*/ 0 w 12192000"/>
              <a:gd name="connsiteY0" fmla="*/ 0 h 2898396"/>
              <a:gd name="connsiteX1" fmla="*/ 12192000 w 12192000"/>
              <a:gd name="connsiteY1" fmla="*/ 0 h 2898396"/>
              <a:gd name="connsiteX2" fmla="*/ 12192000 w 12192000"/>
              <a:gd name="connsiteY2" fmla="*/ 2898396 h 2898396"/>
              <a:gd name="connsiteX3" fmla="*/ 0 w 12192000"/>
              <a:gd name="connsiteY3" fmla="*/ 2898396 h 2898396"/>
              <a:gd name="connsiteX4" fmla="*/ 0 w 12192000"/>
              <a:gd name="connsiteY4" fmla="*/ 0 h 2898396"/>
              <a:gd name="connsiteX0" fmla="*/ 0 w 12200389"/>
              <a:gd name="connsiteY0" fmla="*/ 0 h 4190301"/>
              <a:gd name="connsiteX1" fmla="*/ 12200389 w 12200389"/>
              <a:gd name="connsiteY1" fmla="*/ 1291905 h 4190301"/>
              <a:gd name="connsiteX2" fmla="*/ 12200389 w 12200389"/>
              <a:gd name="connsiteY2" fmla="*/ 4190301 h 4190301"/>
              <a:gd name="connsiteX3" fmla="*/ 8389 w 12200389"/>
              <a:gd name="connsiteY3" fmla="*/ 4190301 h 4190301"/>
              <a:gd name="connsiteX4" fmla="*/ 0 w 12200389"/>
              <a:gd name="connsiteY4" fmla="*/ 0 h 419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389" h="4190301">
                <a:moveTo>
                  <a:pt x="0" y="0"/>
                </a:moveTo>
                <a:lnTo>
                  <a:pt x="12200389" y="1291905"/>
                </a:lnTo>
                <a:lnTo>
                  <a:pt x="12200389" y="4190301"/>
                </a:lnTo>
                <a:lnTo>
                  <a:pt x="8389" y="4190301"/>
                </a:lnTo>
                <a:cubicBezTo>
                  <a:pt x="5593" y="2793534"/>
                  <a:pt x="2796" y="1396767"/>
                  <a:pt x="0" y="0"/>
                </a:cubicBezTo>
                <a:close/>
              </a:path>
            </a:pathLst>
          </a:custGeom>
          <a:solidFill>
            <a:srgbClr val="1C2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90972A2-BC07-41A4-8EEB-09F33027B2ED}"/>
              </a:ext>
            </a:extLst>
          </p:cNvPr>
          <p:cNvSpPr txBox="1">
            <a:spLocks/>
          </p:cNvSpPr>
          <p:nvPr/>
        </p:nvSpPr>
        <p:spPr>
          <a:xfrm>
            <a:off x="377539" y="1763831"/>
            <a:ext cx="11237521" cy="15335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1C2D66"/>
              </a:buClr>
            </a:pPr>
            <a:r>
              <a:rPr lang="ru-RU" sz="32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Контакты для связи</a:t>
            </a:r>
            <a:r>
              <a:rPr lang="en-US" sz="32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</a:p>
          <a:p>
            <a:pPr algn="l">
              <a:buClr>
                <a:srgbClr val="1C2D66"/>
              </a:buClr>
            </a:pPr>
            <a:r>
              <a:rPr lang="en-US" sz="32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Telegram: @arinakhair</a:t>
            </a:r>
          </a:p>
          <a:p>
            <a:pPr algn="l">
              <a:buClr>
                <a:srgbClr val="1C2D66"/>
              </a:buClr>
            </a:pPr>
            <a:r>
              <a:rPr lang="ru-RU" sz="32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Почта</a:t>
            </a:r>
            <a:r>
              <a:rPr lang="en-US" sz="3200" dirty="0"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t>: arina.khair@yandex.ru</a:t>
            </a:r>
            <a:endParaRPr lang="ru-RU" sz="3200" dirty="0">
              <a:latin typeface="+mn-lt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A9ED20-29C4-42A2-9A6F-BC8DFF3C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889"/>
          <a:stretch/>
        </p:blipFill>
        <p:spPr bwMode="auto">
          <a:xfrm>
            <a:off x="6647164" y="312421"/>
            <a:ext cx="2231985" cy="818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9230D-2135-4A89-BE8A-CCB77539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88262" y="403198"/>
            <a:ext cx="1630305" cy="6546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97C3C2-3DA7-41EE-BE54-BD030D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127680" y="312421"/>
            <a:ext cx="734622" cy="73462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9FFD58-2BE0-DCBA-83C8-5060F4C81B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203" t="30915" r="22674" b="35767"/>
          <a:stretch/>
        </p:blipFill>
        <p:spPr>
          <a:xfrm>
            <a:off x="593848" y="3315620"/>
            <a:ext cx="2687022" cy="3517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616004-CA2A-386B-9A3D-8620238318B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786" t="21185" r="7417" b="28558"/>
          <a:stretch/>
        </p:blipFill>
        <p:spPr>
          <a:xfrm>
            <a:off x="4985993" y="3299193"/>
            <a:ext cx="2687022" cy="32731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3A1ED9-DA04-6FF6-C42C-8F89E49CE7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4447" y="3319139"/>
            <a:ext cx="3027855" cy="302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950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3419</Words>
  <Application>Microsoft Office PowerPoint</Application>
  <PresentationFormat>Широкоэкранный</PresentationFormat>
  <Paragraphs>333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Microsoft Sans Serif</vt:lpstr>
      <vt:lpstr>Tahoma</vt:lpstr>
      <vt:lpstr>Times New Roman</vt:lpstr>
      <vt:lpstr>Wingdings</vt:lpstr>
      <vt:lpstr>Тема Office</vt:lpstr>
      <vt:lpstr>АКСЕЛЕРАЦИОННАЯ ПРОГРАММА «ФИНСОЦТЕХ»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АКСЕЛЕРАЦИОННАЯ ПРОГРАММА «ФИНСОЦТЕХ»</dc:title>
  <dc:creator>Васильев Иван Алексеевич</dc:creator>
  <cp:lastModifiedBy>Вингс-М Волга</cp:lastModifiedBy>
  <cp:revision>23</cp:revision>
  <dcterms:created xsi:type="dcterms:W3CDTF">2024-11-18T10:46:32Z</dcterms:created>
  <dcterms:modified xsi:type="dcterms:W3CDTF">2024-12-15T15:45:41Z</dcterms:modified>
</cp:coreProperties>
</file>