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906000" cy="6858000" type="A4"/>
  <p:notesSz cx="9906000" cy="6858000"/>
  <p:defaultTextStyle>
    <a:defPPr>
      <a:defRPr lang="ru-RU"/>
    </a:defPPr>
    <a:lvl1pPr marL="0" algn="l" defTabSz="914321">
      <a:defRPr sz="18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>
      <a:defRPr sz="18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>
      <a:defRPr sz="18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>
      <a:defRPr sz="18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>
      <a:defRPr sz="18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>
      <a:defRPr sz="18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>
      <a:defRPr sz="18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>
      <a:defRPr sz="18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19" autoAdjust="0"/>
  </p:normalViewPr>
  <p:slideViewPr>
    <p:cSldViewPr snapToGrid="0">
      <p:cViewPr>
        <p:scale>
          <a:sx n="66" d="100"/>
          <a:sy n="66" d="100"/>
        </p:scale>
        <p:origin x="3067" y="12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/>
                <a:cs typeface="Chevin Pro Thin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>
            <a:cxnSpLocks/>
          </p:cNvCxnSpPr>
          <p:nvPr/>
        </p:nvCxnSpPr>
        <p:spPr bwMode="auto">
          <a:xfrm flipV="1">
            <a:off x="682331" y="4303841"/>
            <a:ext cx="2709079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cxnSpLocks/>
          </p:cNvCxnSpPr>
          <p:nvPr/>
        </p:nvCxnSpPr>
        <p:spPr bwMode="auto"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>
          <a:blip r:embed="rId2"/>
          <a:srcRect b="32673"/>
          <a:stretch/>
        </p:blipFill>
        <p:spPr bwMode="auto"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 bwMode="auto"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>
              <a:cxnSpLocks/>
            </p:cNvCxnSpPr>
            <p:nvPr userDrawn="1"/>
          </p:nvCxnSpPr>
          <p:spPr bwMode="auto"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cxnSpLocks/>
            </p:cNvCxnSpPr>
            <p:nvPr userDrawn="1"/>
          </p:nvCxnSpPr>
          <p:spPr bwMode="auto"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ацентный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/>
              <a:buChar char="•"/>
              <a:defRPr sz="1800" b="0" i="0">
                <a:latin typeface="+mj-lt"/>
                <a:ea typeface="Calibri"/>
                <a:cs typeface="Calibri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/>
              <a:buChar char="-"/>
              <a:defRPr sz="1700" b="0" i="0">
                <a:latin typeface="+mj-lt"/>
                <a:ea typeface="Calibri"/>
                <a:cs typeface="Calibri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/>
              <a:buChar char="§"/>
              <a:defRPr sz="1500" b="0" i="0">
                <a:latin typeface="+mj-lt"/>
                <a:ea typeface="Calibri"/>
                <a:cs typeface="Calibri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/>
              <a:buChar char="ü"/>
              <a:defRPr sz="1300" b="0" i="0">
                <a:latin typeface="+mj-lt"/>
                <a:ea typeface="Calibri"/>
                <a:cs typeface="Calibri"/>
              </a:defRPr>
            </a:lvl4pPr>
            <a:lvl5pPr>
              <a:defRPr sz="1300" b="0" i="0">
                <a:latin typeface="+mj-lt"/>
                <a:ea typeface="Calibri"/>
                <a:cs typeface="Calibri"/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 lang="en-US"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9F9FE868-178E-0F4D-8A9A-79941EADC299}" type="datetime1">
              <a:rPr lang="ru-RU">
                <a:solidFill>
                  <a:srgbClr val="0C0C0C">
                    <a:tint val="75000"/>
                  </a:srgbClr>
                </a:solidFill>
              </a:rPr>
              <a:t>12.10.2024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3EF660E9-E116-4F2D-91B7-27BAC0D3A970}" type="slidenum">
              <a:rPr lang="ru-RU">
                <a:solidFill>
                  <a:srgbClr val="0C0C0C">
                    <a:tint val="75000"/>
                  </a:srgbClr>
                </a:solidFill>
              </a:rPr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 bwMode="auto">
          <a:xfrm>
            <a:off x="681037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>
              <a:cxnSpLocks/>
            </p:cNvCxnSpPr>
            <p:nvPr/>
          </p:nvCxnSpPr>
          <p:spPr bwMode="auto"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>
              <a:cxnSpLocks/>
            </p:cNvCxnSpPr>
            <p:nvPr/>
          </p:nvCxnSpPr>
          <p:spPr bwMode="auto">
            <a:xfrm rot="16199998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>
          <a:blip r:embed="rId2"/>
          <a:srcRect b="34973"/>
          <a:stretch/>
        </p:blipFill>
        <p:spPr bwMode="auto"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 bwMode="auto"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>
              <a:cxnSpLocks/>
            </p:cNvCxnSpPr>
            <p:nvPr/>
          </p:nvCxnSpPr>
          <p:spPr bwMode="auto"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 bwMode="auto"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>
              <a:cxnSpLocks/>
            </p:cNvCxnSpPr>
            <p:nvPr/>
          </p:nvCxnSpPr>
          <p:spPr bwMode="auto"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77851" y="1192099"/>
            <a:ext cx="4789309" cy="437244"/>
          </a:xfrm>
          <a:prstGeom prst="rect">
            <a:avLst/>
          </a:prstGeo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Подзаголовок слайда (опционально)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/>
              <a:buChar char="•"/>
              <a:defRPr sz="1800" b="0" i="0">
                <a:latin typeface="+mj-lt"/>
                <a:ea typeface="Calibri"/>
                <a:cs typeface="Calibri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/>
              <a:buChar char="-"/>
              <a:defRPr sz="1700" b="0" i="0">
                <a:latin typeface="+mj-lt"/>
                <a:ea typeface="Calibri"/>
                <a:cs typeface="Calibri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/>
              <a:buChar char="§"/>
              <a:defRPr sz="1500" b="0" i="0">
                <a:latin typeface="+mj-lt"/>
                <a:ea typeface="Calibri"/>
                <a:cs typeface="Calibri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/>
              <a:buChar char="ü"/>
              <a:defRPr sz="1300" b="0" i="0">
                <a:latin typeface="+mj-lt"/>
                <a:ea typeface="Calibri"/>
                <a:cs typeface="Calibri"/>
              </a:defRPr>
            </a:lvl4pPr>
            <a:lvl5pPr marL="1889722" indent="-209969">
              <a:buFont typeface="Arial"/>
              <a:buChar char="•"/>
              <a:defRPr sz="1300" b="0" i="0">
                <a:latin typeface="+mj-lt"/>
                <a:ea typeface="Calibri"/>
                <a:cs typeface="Calibri"/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 lang="en-US"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9F9FE868-178E-0F4D-8A9A-79941EADC299}" type="datetime1">
              <a:rPr lang="ru-RU">
                <a:solidFill>
                  <a:srgbClr val="0C0C0C">
                    <a:tint val="75000"/>
                  </a:srgbClr>
                </a:solidFill>
              </a:rPr>
              <a:t>12.10.2024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3EF660E9-E116-4F2D-91B7-27BAC0D3A970}" type="slidenum">
              <a:rPr lang="ru-RU">
                <a:solidFill>
                  <a:srgbClr val="0C0C0C">
                    <a:tint val="75000"/>
                  </a:srgbClr>
                </a:solidFill>
              </a:rPr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 bwMode="auto">
          <a:xfrm>
            <a:off x="681037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>
              <a:cxnSpLocks/>
            </p:cNvCxnSpPr>
            <p:nvPr/>
          </p:nvCxnSpPr>
          <p:spPr bwMode="auto"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>
              <a:cxnSpLocks/>
            </p:cNvCxnSpPr>
            <p:nvPr/>
          </p:nvCxnSpPr>
          <p:spPr bwMode="auto">
            <a:xfrm rot="16199998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 bwMode="auto"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>
              <a:cxnSpLocks/>
            </p:cNvCxnSpPr>
            <p:nvPr/>
          </p:nvCxnSpPr>
          <p:spPr bwMode="auto"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 bwMode="auto"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>
              <a:cxnSpLocks/>
            </p:cNvCxnSpPr>
            <p:nvPr/>
          </p:nvCxnSpPr>
          <p:spPr bwMode="auto"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>
          <a:blip r:embed="rId2"/>
          <a:srcRect b="34973"/>
          <a:stretch/>
        </p:blipFill>
        <p:spPr bwMode="auto">
          <a:xfrm>
            <a:off x="7449373" y="422524"/>
            <a:ext cx="1777754" cy="3211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4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1037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81037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81037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6">
              <a:defRPr/>
            </a:pPr>
            <a:fld id="{72E54A96-148C-F54C-A0C8-C109EC283038}" type="datetime1">
              <a:rPr lang="ru-RU">
                <a:solidFill>
                  <a:srgbClr val="0C0C0C">
                    <a:tint val="75000"/>
                  </a:srgbClr>
                </a:solidFill>
              </a:rPr>
              <a:t>12.10.2024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6">
              <a:defRPr/>
            </a:pPr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6">
              <a:defRPr/>
            </a:pPr>
            <a:fld id="{3EF660E9-E116-4F2D-91B7-27BAC0D3A970}" type="slidenum">
              <a:rPr lang="ru-RU">
                <a:solidFill>
                  <a:srgbClr val="0C0C0C">
                    <a:tint val="75000"/>
                  </a:srgbClr>
                </a:solidFill>
              </a:rPr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/>
  <p:txStyles>
    <p:titleStyle>
      <a:lvl1pPr algn="l" defTabSz="839876">
        <a:lnSpc>
          <a:spcPct val="90000"/>
        </a:lnSpc>
        <a:spcBef>
          <a:spcPts val="0"/>
        </a:spcBef>
        <a:buNone/>
        <a:defRPr sz="40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>
        <a:lnSpc>
          <a:spcPct val="90000"/>
        </a:lnSpc>
        <a:spcBef>
          <a:spcPts val="919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>
        <a:lnSpc>
          <a:spcPct val="90000"/>
        </a:lnSpc>
        <a:spcBef>
          <a:spcPts val="459"/>
        </a:spcBef>
        <a:buFont typeface="Arial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 bwMode="auto">
          <a:xfrm>
            <a:off x="618565" y="1801906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>
              <a:lnSpc>
                <a:spcPct val="90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  <a:defRPr/>
            </a:pPr>
            <a:r>
              <a:rPr lang="ru-RU" spc="-44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«Адаптивный кодек»</a:t>
            </a:r>
            <a:endParaRPr lang="ru-RU" sz="1800" spc="-2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/>
          <p:nvPr/>
        </p:nvSpPr>
        <p:spPr bwMode="auto"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600">
                <a:solidFill>
                  <a:schemeClr val="accent4">
                    <a:lumMod val="50000"/>
                  </a:schemeClr>
                </a:solidFill>
              </a:rPr>
              <a:t>2024, РГРТУ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>
              <a:defRPr/>
            </a:pPr>
            <a:r>
              <a:rPr lang="ru-RU" sz="1600" b="1" spc="-5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  <a:endParaRPr/>
          </a:p>
          <a:p>
            <a:pPr marL="6257" marR="2503" defTabSz="839876">
              <a:defRPr/>
            </a:pPr>
            <a:r>
              <a:rPr lang="ru-RU" sz="1600" b="1" spc="-5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стартап» 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 bwMode="auto"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 bwMode="auto"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 bwMode="auto"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 extrusionOk="0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  <p:sp>
            <p:nvSpPr>
              <p:cNvPr id="16" name="object 12"/>
              <p:cNvSpPr/>
              <p:nvPr/>
            </p:nvSpPr>
            <p:spPr bwMode="auto"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 extrusionOk="0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grpFill/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</p:grpSp>
        <p:sp>
          <p:nvSpPr>
            <p:cNvPr id="14" name="object 13"/>
            <p:cNvSpPr/>
            <p:nvPr/>
          </p:nvSpPr>
          <p:spPr bwMode="auto"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 extrusionOk="0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900"/>
            </a:p>
          </p:txBody>
        </p:sp>
      </p:grpSp>
      <p:grpSp>
        <p:nvGrpSpPr>
          <p:cNvPr id="21" name="Группа 20"/>
          <p:cNvGrpSpPr/>
          <p:nvPr/>
        </p:nvGrpSpPr>
        <p:grpSpPr bwMode="auto"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>
              <a:cxnSpLocks/>
            </p:cNvCxnSpPr>
            <p:nvPr/>
          </p:nvCxnSpPr>
          <p:spPr bwMode="auto"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cxnSpLocks/>
            </p:cNvCxnSpPr>
            <p:nvPr/>
          </p:nvCxnSpPr>
          <p:spPr bwMode="auto"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 bwMode="auto"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>
              <a:cxnSpLocks/>
            </p:cNvCxnSpPr>
            <p:nvPr/>
          </p:nvCxnSpPr>
          <p:spPr bwMode="auto"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>
              <a:cxnSpLocks/>
            </p:cNvCxnSpPr>
            <p:nvPr/>
          </p:nvCxnSpPr>
          <p:spPr bwMode="auto"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 bwMode="auto">
          <a:xfrm>
            <a:off x="618564" y="4201051"/>
            <a:ext cx="6486913" cy="7051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  <a:defRPr/>
            </a:pPr>
            <a:r>
              <a:rPr lang="ru-RU" spc="-2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en-US" spc="-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SafeNet</a:t>
            </a:r>
            <a:r>
              <a:rPr lang="ru-RU" spc="-2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«Технологии беспроводной связи»</a:t>
            </a:r>
            <a:endParaRPr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9295" y="29364"/>
            <a:ext cx="3576916" cy="15323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512727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Профиль проекта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10592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78217" y="11456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 bwMode="auto">
          <a:xfrm>
            <a:off x="974720" y="1164929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Цель проекта</a:t>
            </a:r>
            <a:endParaRPr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 flipH="1">
            <a:off x="381000" y="33223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975162" y="34369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Результаты проекта</a:t>
            </a:r>
            <a:endParaRPr/>
          </a:p>
        </p:txBody>
      </p:sp>
      <p:cxnSp>
        <p:nvCxnSpPr>
          <p:cNvPr id="22" name="Прямая соединительная линия 21"/>
          <p:cNvCxnSpPr>
            <a:cxnSpLocks/>
          </p:cNvCxnSpPr>
          <p:nvPr/>
        </p:nvCxnSpPr>
        <p:spPr bwMode="auto">
          <a:xfrm flipH="1">
            <a:off x="375349" y="55340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hape 208"/>
          <p:cNvSpPr/>
          <p:nvPr/>
        </p:nvSpPr>
        <p:spPr bwMode="auto">
          <a:xfrm>
            <a:off x="478217" y="1575822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lvl="0" algn="just">
              <a:defRPr/>
            </a:pPr>
            <a:r>
              <a:rPr lang="ru-RU" dirty="0">
                <a:latin typeface="Calibri"/>
                <a:cs typeface="Calibri"/>
              </a:rPr>
              <a:t>Создание технологии, обеспечивающей повышение качества восстановленной речи на приеме за счет оптимального сочетания алгоритмов низкоскоростного первичного и помехоустойчивого кодирования речевых сигналов.</a:t>
            </a:r>
            <a:endParaRPr sz="3600" dirty="0"/>
          </a:p>
        </p:txBody>
      </p:sp>
      <p:sp>
        <p:nvSpPr>
          <p:cNvPr id="37" name="Shape 208"/>
          <p:cNvSpPr/>
          <p:nvPr/>
        </p:nvSpPr>
        <p:spPr bwMode="auto">
          <a:xfrm>
            <a:off x="581086" y="3856574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lvl="0" algn="just">
              <a:defRPr/>
            </a:pPr>
            <a:r>
              <a:rPr lang="ru-RU" dirty="0">
                <a:latin typeface="Calibri"/>
                <a:cs typeface="Calibri"/>
              </a:rPr>
              <a:t>Технология, позволяющая повысить качество восстановленной речи на приемной стороне.</a:t>
            </a:r>
            <a:endParaRPr sz="3600" dirty="0"/>
          </a:p>
        </p:txBody>
      </p:sp>
      <p:pic>
        <p:nvPicPr>
          <p:cNvPr id="39" name="Shape 177" descr="C:\Users\pankratov.in\YandexDisk\!NTI\DOCS\ProjectPresentation\icons\PNG\256\330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543549" y="3425194"/>
            <a:ext cx="411831" cy="40296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 bwMode="auto">
          <a:xfrm>
            <a:off x="5695734" y="1110652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Команда проекта</a:t>
            </a:r>
            <a:endParaRPr/>
          </a:p>
        </p:txBody>
      </p:sp>
      <p:sp>
        <p:nvSpPr>
          <p:cNvPr id="46" name="Shape 275"/>
          <p:cNvSpPr/>
          <p:nvPr/>
        </p:nvSpPr>
        <p:spPr bwMode="auto">
          <a:xfrm>
            <a:off x="8155267" y="1524715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Чучин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 Илья</a:t>
            </a:r>
          </a:p>
          <a:p>
            <a:pPr>
              <a:defRPr/>
            </a:pPr>
            <a:r>
              <a:rPr lang="ru-RU" sz="1000" b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Технический специалист</a:t>
            </a:r>
            <a:endParaRPr sz="950" dirty="0">
              <a:latin typeface="Calibri"/>
              <a:ea typeface="Calibri"/>
              <a:cs typeface="Calibri"/>
            </a:endParaRPr>
          </a:p>
        </p:txBody>
      </p:sp>
      <p:sp>
        <p:nvSpPr>
          <p:cNvPr id="47" name="Shape 280"/>
          <p:cNvSpPr/>
          <p:nvPr/>
        </p:nvSpPr>
        <p:spPr bwMode="auto">
          <a:xfrm>
            <a:off x="8028606" y="1423063"/>
            <a:ext cx="1399176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endParaRPr sz="80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 bwMode="auto">
          <a:xfrm>
            <a:off x="6258925" y="1489829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lvl="0">
              <a:defRPr/>
            </a:pPr>
            <a:r>
              <a:rPr lang="ru-RU" sz="1000" b="1">
                <a:solidFill>
                  <a:srgbClr val="003462"/>
                </a:solidFill>
              </a:rPr>
              <a:t>Панферов Артём</a:t>
            </a:r>
            <a:endParaRPr sz="1300"/>
          </a:p>
        </p:txBody>
      </p:sp>
      <p:sp>
        <p:nvSpPr>
          <p:cNvPr id="49" name="Shape 280"/>
          <p:cNvSpPr/>
          <p:nvPr/>
        </p:nvSpPr>
        <p:spPr bwMode="auto">
          <a:xfrm>
            <a:off x="6229141" y="1789151"/>
            <a:ext cx="1309651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50" name="Shape 275"/>
          <p:cNvSpPr/>
          <p:nvPr/>
        </p:nvSpPr>
        <p:spPr bwMode="auto">
          <a:xfrm>
            <a:off x="6178891" y="2189134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Поликанова Василиса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</a:rPr>
            </a:br>
            <a:r>
              <a:rPr lang="ru-RU" sz="950" dirty="0">
                <a:latin typeface="Calibri"/>
                <a:ea typeface="Calibri"/>
                <a:cs typeface="Calibri"/>
              </a:rPr>
              <a:t>Технический специалист</a:t>
            </a:r>
            <a:endParaRPr sz="950" dirty="0">
              <a:latin typeface="Calibri"/>
              <a:ea typeface="Calibri"/>
              <a:cs typeface="Calibri"/>
            </a:endParaRPr>
          </a:p>
        </p:txBody>
      </p:sp>
      <p:sp>
        <p:nvSpPr>
          <p:cNvPr id="51" name="Shape 280"/>
          <p:cNvSpPr/>
          <p:nvPr/>
        </p:nvSpPr>
        <p:spPr bwMode="auto">
          <a:xfrm>
            <a:off x="6229141" y="2498284"/>
            <a:ext cx="1309651" cy="30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endParaRPr sz="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 bwMode="auto">
          <a:xfrm>
            <a:off x="6178891" y="2847312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Ефанова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 Екатерина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</a:rPr>
            </a:br>
            <a:r>
              <a:rPr lang="ru-RU" sz="950" dirty="0" err="1">
                <a:latin typeface="Calibri"/>
                <a:ea typeface="Calibri"/>
                <a:cs typeface="Calibri"/>
              </a:rPr>
              <a:t>Эконмист</a:t>
            </a:r>
            <a:endParaRPr sz="950" dirty="0">
              <a:latin typeface="Calibri"/>
              <a:ea typeface="Calibri"/>
              <a:cs typeface="Calibri"/>
            </a:endParaRPr>
          </a:p>
        </p:txBody>
      </p:sp>
      <p:sp>
        <p:nvSpPr>
          <p:cNvPr id="54" name="Rounded Rectangle 2099"/>
          <p:cNvSpPr/>
          <p:nvPr/>
        </p:nvSpPr>
        <p:spPr bwMode="auto">
          <a:xfrm>
            <a:off x="6293042" y="1666847"/>
            <a:ext cx="1197820" cy="226960"/>
          </a:xfrm>
          <a:prstGeom prst="roundRect">
            <a:avLst>
              <a:gd name="adj" fmla="val 25436"/>
            </a:avLst>
          </a:prstGeom>
          <a:noFill/>
          <a:ln w="6350">
            <a:noFill/>
          </a:ln>
        </p:spPr>
        <p:txBody>
          <a:bodyPr wrap="square" lIns="0" tIns="25712" rIns="0" bIns="25712" anchor="ctr">
            <a:spAutoFit/>
          </a:bodyPr>
          <a:lstStyle/>
          <a:p>
            <a:pPr lvl="0" algn="ctr">
              <a:defRPr/>
            </a:pPr>
            <a:r>
              <a:rPr lang="ru-RU" sz="950" dirty="0">
                <a:latin typeface="Calibri"/>
                <a:ea typeface="Calibri"/>
                <a:cs typeface="Calibri"/>
              </a:rPr>
              <a:t>Руководитель проекта</a:t>
            </a:r>
            <a:endParaRPr dirty="0"/>
          </a:p>
        </p:txBody>
      </p:sp>
      <p:cxnSp>
        <p:nvCxnSpPr>
          <p:cNvPr id="72" name="Прямая соединительная линия 71"/>
          <p:cNvCxnSpPr>
            <a:cxnSpLocks/>
          </p:cNvCxnSpPr>
          <p:nvPr/>
        </p:nvCxnSpPr>
        <p:spPr bwMode="auto">
          <a:xfrm>
            <a:off x="5564560" y="4453879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cxnSpLocks/>
          </p:cNvCxnSpPr>
          <p:nvPr/>
        </p:nvCxnSpPr>
        <p:spPr bwMode="auto">
          <a:xfrm>
            <a:off x="5570211" y="1059217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19" y="-17096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488895120" name="Shape 275"/>
          <p:cNvSpPr/>
          <p:nvPr/>
        </p:nvSpPr>
        <p:spPr bwMode="auto">
          <a:xfrm>
            <a:off x="8165054" y="2248942"/>
            <a:ext cx="1494490" cy="373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1" rIns="65304" bIns="32641" anchor="t" anchorCtr="0">
            <a:noAutofit/>
          </a:bodyPr>
          <a:lstStyle/>
          <a:p>
            <a:pPr>
              <a:defRPr/>
            </a:pPr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Мартиросян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Свелана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</a:rPr>
            </a:br>
            <a:r>
              <a:rPr lang="ru-RU" sz="950" dirty="0" err="1">
                <a:latin typeface="Calibri"/>
                <a:ea typeface="Calibri"/>
                <a:cs typeface="Calibri"/>
              </a:rPr>
              <a:t>Эконмист</a:t>
            </a:r>
            <a:endParaRPr sz="950" dirty="0">
              <a:latin typeface="Calibri"/>
              <a:ea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197" y="2035634"/>
            <a:ext cx="658178" cy="6581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744" y="1377456"/>
            <a:ext cx="658178" cy="65817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6365" y="1395012"/>
            <a:ext cx="658178" cy="658178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8792" y="2075554"/>
            <a:ext cx="658178" cy="65817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197" y="2697913"/>
            <a:ext cx="658178" cy="6581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207927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20" y="-17097"/>
            <a:ext cx="1779654" cy="33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dirty="0" smtClean="0"/>
              <a:t>Адаптивный кодек</a:t>
            </a:r>
            <a:endParaRPr dirty="0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690395" y="1063023"/>
            <a:ext cx="8485576" cy="497918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endParaRPr lang="ru-RU" sz="13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3247510" name="TextBox 393247509"/>
          <p:cNvSpPr txBox="1"/>
          <p:nvPr/>
        </p:nvSpPr>
        <p:spPr bwMode="auto">
          <a:xfrm>
            <a:off x="690395" y="1001598"/>
            <a:ext cx="8423126" cy="510203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sz="3200" dirty="0" err="1"/>
              <a:t>Голосовой</a:t>
            </a:r>
            <a:r>
              <a:rPr sz="3200" dirty="0"/>
              <a:t> </a:t>
            </a:r>
            <a:r>
              <a:rPr sz="3200" dirty="0" err="1"/>
              <a:t>трафик</a:t>
            </a:r>
            <a:r>
              <a:rPr sz="3200" dirty="0"/>
              <a:t> </a:t>
            </a:r>
            <a:r>
              <a:rPr sz="3200" dirty="0" err="1"/>
              <a:t>является</a:t>
            </a:r>
            <a:r>
              <a:rPr sz="3200" dirty="0"/>
              <a:t> </a:t>
            </a:r>
            <a:r>
              <a:rPr sz="3200" dirty="0" err="1"/>
              <a:t>наиболее</a:t>
            </a:r>
            <a:r>
              <a:rPr sz="3200" dirty="0"/>
              <a:t> </a:t>
            </a:r>
            <a:r>
              <a:rPr sz="3200" dirty="0" err="1"/>
              <a:t>распространенным</a:t>
            </a:r>
            <a:r>
              <a:rPr sz="3200" dirty="0"/>
              <a:t> </a:t>
            </a:r>
            <a:r>
              <a:rPr sz="3200" dirty="0" err="1"/>
              <a:t>типом</a:t>
            </a:r>
            <a:r>
              <a:rPr sz="3200" dirty="0"/>
              <a:t> </a:t>
            </a:r>
            <a:r>
              <a:rPr sz="3200" dirty="0" err="1"/>
              <a:t>сообщений</a:t>
            </a:r>
            <a:r>
              <a:rPr sz="3200" dirty="0"/>
              <a:t>. </a:t>
            </a:r>
            <a:r>
              <a:rPr sz="3200" dirty="0" err="1"/>
              <a:t>Качество</a:t>
            </a:r>
            <a:r>
              <a:rPr sz="3200" dirty="0"/>
              <a:t> </a:t>
            </a:r>
            <a:r>
              <a:rPr sz="3200" dirty="0" err="1"/>
              <a:t>передаваемого</a:t>
            </a:r>
            <a:r>
              <a:rPr sz="3200" dirty="0"/>
              <a:t> </a:t>
            </a:r>
            <a:r>
              <a:rPr sz="3200" dirty="0" err="1"/>
              <a:t>голосового</a:t>
            </a:r>
            <a:r>
              <a:rPr sz="3200" dirty="0"/>
              <a:t> </a:t>
            </a:r>
            <a:r>
              <a:rPr sz="3200" dirty="0" err="1"/>
              <a:t>трафика</a:t>
            </a:r>
            <a:r>
              <a:rPr sz="3200" dirty="0"/>
              <a:t> </a:t>
            </a:r>
            <a:r>
              <a:rPr sz="3200" dirty="0" err="1"/>
              <a:t>не</a:t>
            </a:r>
            <a:r>
              <a:rPr sz="3200" dirty="0"/>
              <a:t> </a:t>
            </a:r>
            <a:r>
              <a:rPr sz="3200" dirty="0" err="1"/>
              <a:t>является</a:t>
            </a:r>
            <a:r>
              <a:rPr sz="3200" dirty="0"/>
              <a:t> </a:t>
            </a:r>
            <a:r>
              <a:rPr sz="3200" dirty="0" err="1"/>
              <a:t>высоким</a:t>
            </a:r>
            <a:r>
              <a:rPr sz="3200" dirty="0"/>
              <a:t>. </a:t>
            </a:r>
            <a:r>
              <a:rPr sz="3200" dirty="0" err="1"/>
              <a:t>При</a:t>
            </a:r>
            <a:r>
              <a:rPr sz="3200" dirty="0"/>
              <a:t> </a:t>
            </a:r>
            <a:r>
              <a:rPr sz="3200" dirty="0" err="1"/>
              <a:t>существующем</a:t>
            </a:r>
            <a:r>
              <a:rPr sz="3200" dirty="0"/>
              <a:t> </a:t>
            </a:r>
            <a:r>
              <a:rPr sz="3200" dirty="0" err="1"/>
              <a:t>качестве</a:t>
            </a:r>
            <a:r>
              <a:rPr sz="3200" dirty="0"/>
              <a:t> </a:t>
            </a:r>
            <a:r>
              <a:rPr sz="3200" dirty="0" err="1"/>
              <a:t>связи</a:t>
            </a:r>
            <a:r>
              <a:rPr sz="3200" dirty="0"/>
              <a:t> и </a:t>
            </a:r>
            <a:r>
              <a:rPr sz="3200" dirty="0" err="1"/>
              <a:t>увеличении</a:t>
            </a:r>
            <a:r>
              <a:rPr sz="3200" dirty="0"/>
              <a:t> </a:t>
            </a:r>
            <a:r>
              <a:rPr sz="3200" dirty="0" err="1"/>
              <a:t>помеховой</a:t>
            </a:r>
            <a:r>
              <a:rPr sz="3200" dirty="0"/>
              <a:t> </a:t>
            </a:r>
            <a:r>
              <a:rPr sz="3200" dirty="0" err="1"/>
              <a:t>шумовой</a:t>
            </a:r>
            <a:r>
              <a:rPr sz="3200" dirty="0"/>
              <a:t> </a:t>
            </a:r>
            <a:r>
              <a:rPr sz="3200" dirty="0" err="1"/>
              <a:t>нагрузки</a:t>
            </a:r>
            <a:r>
              <a:rPr sz="3200" dirty="0"/>
              <a:t>, а </a:t>
            </a:r>
            <a:r>
              <a:rPr sz="3200" dirty="0" err="1"/>
              <a:t>также</a:t>
            </a:r>
            <a:r>
              <a:rPr sz="3200" dirty="0"/>
              <a:t> </a:t>
            </a:r>
            <a:r>
              <a:rPr sz="3200" dirty="0" err="1"/>
              <a:t>увеличении</a:t>
            </a:r>
            <a:r>
              <a:rPr sz="3200" dirty="0"/>
              <a:t> </a:t>
            </a:r>
            <a:r>
              <a:rPr sz="3200" dirty="0" err="1"/>
              <a:t>количества</a:t>
            </a:r>
            <a:r>
              <a:rPr sz="3200" dirty="0"/>
              <a:t> </a:t>
            </a:r>
            <a:r>
              <a:rPr sz="3200" dirty="0" err="1"/>
              <a:t>абонентов</a:t>
            </a:r>
            <a:r>
              <a:rPr sz="3200" dirty="0"/>
              <a:t> </a:t>
            </a:r>
            <a:r>
              <a:rPr sz="3200" dirty="0" err="1"/>
              <a:t>связи</a:t>
            </a:r>
            <a:r>
              <a:rPr sz="3200" dirty="0"/>
              <a:t>, </a:t>
            </a:r>
            <a:r>
              <a:rPr sz="3200" dirty="0" err="1"/>
              <a:t>возникает</a:t>
            </a:r>
            <a:r>
              <a:rPr sz="3200" dirty="0"/>
              <a:t> </a:t>
            </a:r>
            <a:r>
              <a:rPr sz="3200" dirty="0" err="1"/>
              <a:t>необходимость</a:t>
            </a:r>
            <a:r>
              <a:rPr sz="3200" dirty="0"/>
              <a:t> в </a:t>
            </a:r>
            <a:r>
              <a:rPr sz="3200" dirty="0" err="1"/>
              <a:t>развитии</a:t>
            </a:r>
            <a:r>
              <a:rPr sz="3200" dirty="0"/>
              <a:t> </a:t>
            </a:r>
            <a:r>
              <a:rPr sz="3200" dirty="0" err="1"/>
              <a:t>текущих</a:t>
            </a:r>
            <a:r>
              <a:rPr sz="3200" dirty="0"/>
              <a:t> </a:t>
            </a:r>
            <a:r>
              <a:rPr sz="3200" dirty="0" err="1"/>
              <a:t>технологических</a:t>
            </a:r>
            <a:r>
              <a:rPr sz="3200" dirty="0"/>
              <a:t> </a:t>
            </a:r>
            <a:r>
              <a:rPr sz="3200" dirty="0" err="1"/>
              <a:t>средств</a:t>
            </a:r>
            <a:r>
              <a:rPr sz="3200" dirty="0"/>
              <a:t> </a:t>
            </a:r>
            <a:r>
              <a:rPr sz="3200" dirty="0" err="1"/>
              <a:t>для</a:t>
            </a:r>
            <a:r>
              <a:rPr sz="3200" dirty="0"/>
              <a:t> </a:t>
            </a:r>
            <a:r>
              <a:rPr sz="3200" dirty="0" err="1"/>
              <a:t>улучшения</a:t>
            </a:r>
            <a:r>
              <a:rPr sz="3200" dirty="0"/>
              <a:t> </a:t>
            </a:r>
            <a:r>
              <a:rPr sz="3200" dirty="0" err="1"/>
              <a:t>качества</a:t>
            </a:r>
            <a:r>
              <a:rPr sz="3200" dirty="0"/>
              <a:t> </a:t>
            </a:r>
            <a:r>
              <a:rPr sz="3200" dirty="0" err="1"/>
              <a:t>связи</a:t>
            </a:r>
            <a:r>
              <a:rPr sz="32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207927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Проблема</a:t>
            </a:r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20" y="-17097"/>
            <a:ext cx="1779654" cy="33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dirty="0" smtClean="0"/>
              <a:t>Адаптивный кодек</a:t>
            </a:r>
            <a:endParaRPr dirty="0"/>
          </a:p>
        </p:txBody>
      </p:sp>
      <p:sp>
        <p:nvSpPr>
          <p:cNvPr id="6" name="Текст 10"/>
          <p:cNvSpPr txBox="1"/>
          <p:nvPr/>
        </p:nvSpPr>
        <p:spPr bwMode="auto">
          <a:xfrm>
            <a:off x="381947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>
              <a:lnSpc>
                <a:spcPct val="90000"/>
              </a:lnSpc>
              <a:spcBef>
                <a:spcPts val="919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Данный адаптивный речевой кодек решает проблему ухудшения качества передаваемого речевого трафика вследствие ухудшения помеховой обстановки из-за возрастающих непреднамеренных помех (взаимные – от излучений смежных радиотехнических средств, местные (промышленные) – от местных источников помех).</a:t>
            </a:r>
          </a:p>
        </p:txBody>
      </p:sp>
      <p:sp>
        <p:nvSpPr>
          <p:cNvPr id="9" name="Текст 15"/>
          <p:cNvSpPr txBox="1"/>
          <p:nvPr/>
        </p:nvSpPr>
        <p:spPr bwMode="auto">
          <a:xfrm>
            <a:off x="5127812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>
              <a:lnSpc>
                <a:spcPct val="90000"/>
              </a:lnSpc>
              <a:spcBef>
                <a:spcPts val="919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Вследствие постоянно растущего числа абонентов телефонии, а также ухудшающейся помеховой обстановки, текущие технические решения могут быть неспособны обеспечить приемлемое качество передаваемого речевого трафика.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10893" y="207927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Описание продукта и технологии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20" y="-17097"/>
            <a:ext cx="1779654" cy="33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dirty="0" smtClean="0"/>
              <a:t>Адаптивный кодек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Описание продукта</a:t>
            </a:r>
            <a:endParaRPr/>
          </a:p>
        </p:txBody>
      </p:sp>
      <p:cxnSp>
        <p:nvCxnSpPr>
          <p:cNvPr id="6" name="Прямая соединительная линия 5"/>
          <p:cNvCxnSpPr>
            <a:cxnSpLocks/>
          </p:cNvCxnSpPr>
          <p:nvPr/>
        </p:nvCxnSpPr>
        <p:spPr bwMode="auto">
          <a:xfrm>
            <a:off x="4901566" y="754417"/>
            <a:ext cx="0" cy="6103582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 bwMode="auto"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/>
              <a:t>Технология проекта</a:t>
            </a:r>
            <a:endParaRPr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5073509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Адаптивный помехоустойчивый кодек разработан на основе низкоскоростных первичных кодеков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TWELP,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</a:rPr>
              <a:t>MELPe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CODEC2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на скоростях 0,6, 1,2, 2,4 Кбит/с, а также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Spirit LBRAMR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Spirit MMBE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на скоростях 1,2 и 2,4 Кбит/с и декодера на основе кода Рида-Соломона.</a:t>
            </a:r>
            <a:endParaRPr sz="3200" dirty="0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defRPr/>
            </a:pP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В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проекте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разработан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алгоритм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универсального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первичного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кодека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,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адаптивного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к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скорости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условиям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передачи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сообщений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.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Предложены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различные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сочетания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алгоритмов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низкоскоростного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первичного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помехоустойчивого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кодирования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речевых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сигналов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,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обеспечивающие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наилучшие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сочетания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наименьшей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избыточности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передаваемой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помехоустойчивости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хорошее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качество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восстановленной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речи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на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0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приеме</a:t>
            </a:r>
            <a:r>
              <a:rPr sz="20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.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32520" y="207927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Конкуренты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20" y="-17097"/>
            <a:ext cx="1779654" cy="33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dirty="0" smtClean="0"/>
              <a:t>Адаптивный кодек</a:t>
            </a:r>
            <a:endParaRPr dirty="0"/>
          </a:p>
        </p:txBody>
      </p:sp>
      <p:sp>
        <p:nvSpPr>
          <p:cNvPr id="19" name="Rounded Rectangle 2099"/>
          <p:cNvSpPr/>
          <p:nvPr/>
        </p:nvSpPr>
        <p:spPr bwMode="auto">
          <a:xfrm>
            <a:off x="5718048" y="1239420"/>
            <a:ext cx="4029456" cy="4731953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8" tIns="32652" rIns="65308" bIns="32652" anchor="ctr">
            <a:noAutofit/>
          </a:bodyPr>
          <a:lstStyle/>
          <a:p>
            <a:pPr algn="just">
              <a:spcAft>
                <a:spcPts val="429"/>
              </a:spcAft>
              <a:defRPr/>
            </a:pP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Наши преимущества:</a:t>
            </a:r>
          </a:p>
          <a:p>
            <a:pPr algn="just">
              <a:spcAft>
                <a:spcPts val="429"/>
              </a:spcAft>
              <a:defRPr/>
            </a:pP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1. Автоматическая </a:t>
            </a:r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подстройка под текущую шумовую и помеховую </a:t>
            </a: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обстановку </a:t>
            </a:r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в ходе разговора абонентов.</a:t>
            </a:r>
          </a:p>
          <a:p>
            <a:pPr algn="just">
              <a:spcAft>
                <a:spcPts val="428"/>
              </a:spcAft>
              <a:defRPr/>
            </a:pPr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2. Улучшение качества, разборчивости и </a:t>
            </a: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слышимости </a:t>
            </a:r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речи.</a:t>
            </a:r>
            <a:endParaRPr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just">
              <a:spcAft>
                <a:spcPts val="428"/>
              </a:spcAft>
              <a:defRPr/>
            </a:pP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3.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Оптимальное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сочетание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наименьшей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избыточности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передаваемой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помехоустойчивости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и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хорошего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качества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восстановленной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речи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на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приеме</a:t>
            </a:r>
            <a:r>
              <a:rPr dirty="0">
                <a:solidFill>
                  <a:schemeClr val="tx2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1680975680" name="TextBox 1680975679"/>
          <p:cNvSpPr txBox="1"/>
          <p:nvPr/>
        </p:nvSpPr>
        <p:spPr bwMode="auto">
          <a:xfrm>
            <a:off x="760536" y="1995225"/>
            <a:ext cx="3579816" cy="292349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spcAft>
                <a:spcPts val="856"/>
              </a:spcAft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Основные конкуренты:</a:t>
            </a:r>
          </a:p>
          <a:p>
            <a:pPr marL="212285" indent="-212285" algn="l">
              <a:spcAft>
                <a:spcPts val="856"/>
              </a:spcAft>
              <a:buFont typeface="Arial"/>
              <a:buChar char="•"/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Группа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компаний ЦРТ</a:t>
            </a:r>
          </a:p>
          <a:p>
            <a:pPr marL="212285" indent="-212285" algn="l">
              <a:spcAft>
                <a:spcPts val="856"/>
              </a:spcAft>
              <a:buFont typeface="Arial"/>
              <a:buChar char="•"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Компания «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ИстраСофт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»</a:t>
            </a:r>
          </a:p>
          <a:p>
            <a:pPr marL="212285" indent="-212285" algn="l">
              <a:spcAft>
                <a:spcPts val="856"/>
              </a:spcAft>
              <a:buFont typeface="Arial"/>
              <a:buChar char="•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FONEMICA</a:t>
            </a:r>
          </a:p>
          <a:p>
            <a:pPr marL="212285" indent="-212285" algn="l">
              <a:spcAft>
                <a:spcPts val="856"/>
              </a:spcAft>
              <a:buFont typeface="Arial"/>
              <a:buChar char="•"/>
              <a:defRPr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Yandex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SpeechKit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ea typeface="Helvetica Neue"/>
              <a:cs typeface="Helvetica Neue"/>
            </a:endParaRPr>
          </a:p>
          <a:p>
            <a:pPr marL="212285" indent="-212285" algn="l">
              <a:spcAft>
                <a:spcPts val="856"/>
              </a:spcAft>
              <a:buFont typeface="Arial"/>
              <a:buChar char="•"/>
              <a:defRPr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Helvetica Neue"/>
                <a:cs typeface="Helvetica Neue"/>
              </a:rPr>
              <a:t>Calltouch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Бизнес-модель</a:t>
            </a:r>
          </a:p>
        </p:txBody>
      </p:sp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 bwMode="auto">
          <a:xfrm>
            <a:off x="361820" y="-17097"/>
            <a:ext cx="1779654" cy="33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dirty="0" smtClean="0"/>
              <a:t>Адаптивный кодек</a:t>
            </a:r>
            <a:endParaRPr dirty="0"/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endParaRPr lang="ru-RU" sz="13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163369659" name="Таблица 11633696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8823473"/>
              </p:ext>
            </p:extLst>
          </p:nvPr>
        </p:nvGraphicFramePr>
        <p:xfrm>
          <a:off x="530016" y="1165891"/>
          <a:ext cx="8676737" cy="5574028"/>
        </p:xfrm>
        <a:graphic>
          <a:graphicData uri="http://schemas.openxmlformats.org/drawingml/2006/table">
            <a:tbl>
              <a:tblPr firstRow="1" firstCol="1" bandRow="1"/>
              <a:tblGrid>
                <a:gridCol w="8676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31071">
                <a:tc>
                  <a:txBody>
                    <a:bodyPr/>
                    <a:lstStyle/>
                    <a:p>
                      <a:pPr lvl="0"/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Ценностное предложение: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Высокое качество передачи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Гибкость и адаптивность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Снижение затрат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(Уменьшение потребления полосы пропускания и ресурсов, что приводит к снижению затрат на инфраструктуру и улучшению эффективности работы)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Поддержка различных форматов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(Широкая поддержка различных форматов и разрешений, что позволяет операторам легко интегрировать кодек в существующие системы и платформы)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Надежность и устойчивость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(Высокая степень устойчивости к потерям пакетов и задержкам, что критично для бизнес-приложений)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Интеграция с существующими системами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(Легкость интеграции с существующими решениями и платформами, что минимизирует время внедрения и затраты на обучение персонала)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Безопасность данных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(Поддержка современных стандартов шифрования и защиты данных, что важно для юридических лиц, работающих с конфиденциальной информацией)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 Техническая поддержка и обслуживание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(Предоставление квалифицированной технической поддержки и регулярных обновлений, что обеспечивает надежную работу кодека на протяжении всего срока эксплуатации)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Потоки поступления доходов: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Продажа и последующее техническое обслуживание: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-лицензирование по;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-премиум-поддержка (предоставление расширенной технической поддержки и консультаций за дополнительную плату);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-платные обновления;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-настройка и интеграция (плата за услуги по интеграции кодека в существующие системы клиентов).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Потребительские сегменты: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Телекоммуникационные компании-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операторы связи, которые нуждаются в эффективной передаче аудио для своих клиентов.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Провайдеры IPTV и OTT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-компании, которым необходимо обеспечить высокое качество контента при различных условиях сети.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Корпоративные клиенты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-организации, использующие онлайн-обучение, нуждающиеся в надежных решениях для передачи данных.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Медиа-компании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продакшн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-студии и вещательные компании, которые требуют качественного кодирования для трансляции и хранения контента.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Образовательные учреждения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-университеты и колледжи, использующие платформы для дистанционного обучения и </a:t>
                      </a: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вебинаров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нуждающиеся в надежной передаче аудио.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Государственные организации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-учреждения, проводящие онлайн-собрания, конференции и другие мероприятия, требующие высокого качества связи.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 Финансовые учреждения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-банки и инвестиционные компании, использующие связь для консультаций.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674" marR="66674" marT="66674" marB="66674">
                    <a:lnL w="9524" algn="ctr"/>
                    <a:lnR w="9524" algn="ctr"/>
                    <a:lnT w="9524" algn="ctr"/>
                    <a:lnB w="9524" algn="ctr"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97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Бизнес-модель</a:t>
            </a:r>
          </a:p>
        </p:txBody>
      </p:sp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 bwMode="auto">
          <a:xfrm>
            <a:off x="361820" y="-17097"/>
            <a:ext cx="1779654" cy="33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dirty="0" smtClean="0"/>
              <a:t>Адаптивный кодек</a:t>
            </a:r>
            <a:endParaRPr dirty="0"/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endParaRPr lang="ru-RU" sz="13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163369659" name="Таблица 11633696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763434"/>
              </p:ext>
            </p:extLst>
          </p:nvPr>
        </p:nvGraphicFramePr>
        <p:xfrm>
          <a:off x="530016" y="1165891"/>
          <a:ext cx="8676737" cy="5431071"/>
        </p:xfrm>
        <a:graphic>
          <a:graphicData uri="http://schemas.openxmlformats.org/drawingml/2006/table">
            <a:tbl>
              <a:tblPr firstRow="1" firstCol="1" bandRow="1"/>
              <a:tblGrid>
                <a:gridCol w="8676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31071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партнеры: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Операторы связи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Производители оборудования (компании, производящие сетевое оборудование могут интегрировать кодек в свои устройства)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Разработчики ПО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Образовательные учреждения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Виды деятельности: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и оптимизация кодека, предоставление различных пакетов услуг (консультационные услуги, обновления и техническая поддержка).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ресурсы: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1.Песонал: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разработчики ПО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тестировщики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Технические ресурсы: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-устройства для разработки и тестирования</a:t>
                      </a:r>
                    </a:p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Финансовые ресурсы: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инвестиции в разработку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финансирование тестирования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</a:p>
                    <a:p>
                      <a:pPr lvl="0"/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Каналы сбыта: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-прямые продажи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-партнерские сети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-онлайн-платформы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-выставки и конференции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-цифровой маркетинг</a:t>
                      </a:r>
                    </a:p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-техническая поддержка и консультации</a:t>
                      </a:r>
                    </a:p>
                  </a:txBody>
                  <a:tcPr marL="66674" marR="66674" marT="66674" marB="66674">
                    <a:lnL w="9524" algn="ctr"/>
                    <a:lnR w="9524" algn="ctr"/>
                    <a:lnT w="9524" algn="ctr"/>
                    <a:lnB w="9524" algn="ctr"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92784" y="2971086"/>
            <a:ext cx="4953000" cy="10618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050" b="1" dirty="0"/>
              <a:t>Издержки:</a:t>
            </a:r>
            <a:endParaRPr lang="ru-RU" sz="1050" dirty="0"/>
          </a:p>
          <a:p>
            <a:r>
              <a:rPr lang="ru-RU" sz="1050" dirty="0"/>
              <a:t>1. затраты на разработку</a:t>
            </a:r>
          </a:p>
          <a:p>
            <a:r>
              <a:rPr lang="ru-RU" sz="1050" dirty="0"/>
              <a:t>2. затраты на тестирование</a:t>
            </a:r>
          </a:p>
          <a:p>
            <a:r>
              <a:rPr lang="ru-RU" sz="1050" dirty="0"/>
              <a:t>3. затраты на поддержку и обслуживание</a:t>
            </a:r>
          </a:p>
          <a:p>
            <a:r>
              <a:rPr lang="ru-RU" sz="1050" dirty="0"/>
              <a:t>4. заработная плата персонала</a:t>
            </a:r>
          </a:p>
          <a:p>
            <a:r>
              <a:rPr lang="ru-RU" sz="1050" dirty="0"/>
              <a:t>5. затраты на маркетинг и продвижение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92784" y="4032915"/>
            <a:ext cx="4953000" cy="15465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50" dirty="0"/>
              <a:t> </a:t>
            </a:r>
          </a:p>
          <a:p>
            <a:pPr lvl="0"/>
            <a:r>
              <a:rPr lang="ru-RU" sz="1050" b="1" dirty="0"/>
              <a:t>Взаимоотношения с клиентами:</a:t>
            </a:r>
            <a:endParaRPr lang="ru-RU" sz="1050" dirty="0"/>
          </a:p>
          <a:p>
            <a:r>
              <a:rPr lang="ru-RU" sz="1050" dirty="0"/>
              <a:t>1. Персонализированный подход (индивидуальные решения, постоянная обратная связь)</a:t>
            </a:r>
          </a:p>
          <a:p>
            <a:r>
              <a:rPr lang="ru-RU" sz="1050" dirty="0"/>
              <a:t>2. Техническая поддержка</a:t>
            </a:r>
          </a:p>
          <a:p>
            <a:r>
              <a:rPr lang="ru-RU" sz="1050" dirty="0"/>
              <a:t>4. Инновации и обновления</a:t>
            </a:r>
          </a:p>
          <a:p>
            <a:r>
              <a:rPr lang="ru-RU" sz="1050" dirty="0"/>
              <a:t>6. Система лояльности (скидки и бонусы)</a:t>
            </a:r>
          </a:p>
          <a:p>
            <a:r>
              <a:rPr lang="ru-RU" sz="1050" dirty="0"/>
              <a:t>8. Обратная связь и улучшения</a:t>
            </a:r>
          </a:p>
          <a:p>
            <a:r>
              <a:rPr lang="ru-RU" sz="1050" dirty="0"/>
              <a:t>9. Создание сайта в интернете</a:t>
            </a:r>
            <a:endParaRPr lang="ru-RU" sz="10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 bwMode="auto"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>
              <a:lnSpc>
                <a:spcPct val="90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  <a:defRPr/>
            </a:pPr>
            <a:r>
              <a:rPr lang="ru-RU" sz="4800" spc="-44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Calibri Light"/>
                <a:cs typeface="Calibri Light"/>
              </a:rPr>
              <a:t/>
            </a:r>
            <a:br>
              <a:rPr lang="ru-RU" b="1">
                <a:solidFill>
                  <a:schemeClr val="accent2">
                    <a:lumMod val="50000"/>
                  </a:schemeClr>
                </a:solidFill>
                <a:latin typeface="Calibri Light"/>
                <a:cs typeface="Calibri Light"/>
              </a:rPr>
            </a:br>
            <a:endParaRPr lang="ru-RU" sz="2400" spc="-2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/>
          <p:nvPr/>
        </p:nvSpPr>
        <p:spPr bwMode="auto"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600">
                <a:solidFill>
                  <a:schemeClr val="accent4">
                    <a:lumMod val="50000"/>
                  </a:schemeClr>
                </a:solidFill>
              </a:rPr>
              <a:t>2022,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 bwMode="auto"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 bwMode="auto"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 bwMode="auto"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 extrusionOk="0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  <p:sp>
            <p:nvSpPr>
              <p:cNvPr id="16" name="object 12"/>
              <p:cNvSpPr/>
              <p:nvPr/>
            </p:nvSpPr>
            <p:spPr bwMode="auto"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 extrusionOk="0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grpFill/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</p:grpSp>
        <p:sp>
          <p:nvSpPr>
            <p:cNvPr id="14" name="object 13"/>
            <p:cNvSpPr/>
            <p:nvPr/>
          </p:nvSpPr>
          <p:spPr bwMode="auto"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 extrusionOk="0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900"/>
            </a:p>
          </p:txBody>
        </p:sp>
      </p:grpSp>
      <p:grpSp>
        <p:nvGrpSpPr>
          <p:cNvPr id="21" name="Группа 20"/>
          <p:cNvGrpSpPr/>
          <p:nvPr/>
        </p:nvGrpSpPr>
        <p:grpSpPr bwMode="auto"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>
              <a:cxnSpLocks/>
            </p:cNvCxnSpPr>
            <p:nvPr/>
          </p:nvCxnSpPr>
          <p:spPr bwMode="auto"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cxnSpLocks/>
            </p:cNvCxnSpPr>
            <p:nvPr/>
          </p:nvCxnSpPr>
          <p:spPr bwMode="auto"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9295" y="29364"/>
            <a:ext cx="3576916" cy="15323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33</TotalTime>
  <Words>556</Words>
  <Application>Microsoft Office PowerPoint</Application>
  <DocSecurity>0</DocSecurity>
  <PresentationFormat>Лист A4 (210x297 мм)</PresentationFormat>
  <Paragraphs>118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Chevin Pro Light</vt:lpstr>
      <vt:lpstr>Chevin Pro Thin</vt:lpstr>
      <vt:lpstr>Helvetica Neue</vt:lpstr>
      <vt:lpstr>Lato</vt:lpstr>
      <vt:lpstr>Lato Black</vt:lpstr>
      <vt:lpstr>Wingdings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Буассонад Георгий Владимирович</dc:creator>
  <cp:keywords/>
  <dc:description/>
  <cp:lastModifiedBy>Андрей</cp:lastModifiedBy>
  <cp:revision>373</cp:revision>
  <dcterms:created xsi:type="dcterms:W3CDTF">2016-03-23T11:46:06Z</dcterms:created>
  <dcterms:modified xsi:type="dcterms:W3CDTF">2024-10-12T16:25:31Z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