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509" r:id="rId2"/>
    <p:sldId id="512" r:id="rId3"/>
    <p:sldId id="519" r:id="rId4"/>
    <p:sldId id="515" r:id="rId5"/>
    <p:sldId id="518" r:id="rId6"/>
    <p:sldId id="520" r:id="rId7"/>
    <p:sldId id="517" r:id="rId8"/>
    <p:sldId id="51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982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pos="7174" userDrawn="1">
          <p15:clr>
            <a:srgbClr val="A4A3A4"/>
          </p15:clr>
        </p15:guide>
        <p15:guide id="6" pos="3613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633B"/>
    <a:srgbClr val="FFFFFF"/>
    <a:srgbClr val="211F1F"/>
    <a:srgbClr val="818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54"/>
    <p:restoredTop sz="96327"/>
  </p:normalViewPr>
  <p:slideViewPr>
    <p:cSldViewPr snapToGrid="0" snapToObjects="1">
      <p:cViewPr>
        <p:scale>
          <a:sx n="115" d="100"/>
          <a:sy n="115" d="100"/>
        </p:scale>
        <p:origin x="-102" y="12"/>
      </p:cViewPr>
      <p:guideLst>
        <p:guide orient="horz" pos="981"/>
        <p:guide orient="horz" pos="3974"/>
        <p:guide pos="982"/>
        <p:guide pos="7174"/>
        <p:guide pos="3613"/>
        <p:guide pos="3840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leo-Trial" pitchFamily="2" charset="0"/>
              </a:defRPr>
            </a:lvl1pPr>
          </a:lstStyle>
          <a:p>
            <a:fld id="{6753580B-1BAF-FB4D-B8E8-6DF6BE8C7507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leo-Trial" pitchFamily="2" charset="0"/>
              </a:defRPr>
            </a:lvl1pPr>
          </a:lstStyle>
          <a:p>
            <a:fld id="{0245ADCA-756D-5D41-A02D-7F8357A0FD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917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leo-Trial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leo-Trial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leo-Trial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leo-Trial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leo-Trial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A88F-6FBE-864D-9375-DE1008350D8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47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B82F33-EDE1-9642-926E-FC97F4D96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81BB52D-A377-204D-BFB8-CDE1E4EB4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Calleo-Trial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6872AB-9EF6-E841-A23F-3F5A4E0F4B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2384F1-95FC-D943-93CD-51BF52B9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8D556F-FA3D-1C4B-9794-D9940FF9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4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106B6-E2F2-6C4C-ACFB-D643DCE49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32815F4-BDCD-9541-8879-1633ECF50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D3DF23-3B7C-C849-92BD-F90A32B243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1DDD51-4F09-A240-9F69-FC1829941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C241794-8502-FC4E-A48B-0E6F67C1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74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024DE9-57A2-4C39-7833-2265E0547F1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71870" y="2174210"/>
            <a:ext cx="9144000" cy="134516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ru-RU" sz="4400" b="1" dirty="0">
                <a:effectLst/>
                <a:latin typeface="Calleo-Trial SemiBold" pitchFamily="2" charset="0"/>
              </a:rPr>
              <a:t>Архипелаг</a:t>
            </a:r>
            <a:br>
              <a:rPr lang="ru-RU" sz="4400" b="1" dirty="0">
                <a:effectLst/>
                <a:latin typeface="Calleo-Trial SemiBold" pitchFamily="2" charset="0"/>
              </a:rPr>
            </a:br>
            <a:r>
              <a:rPr lang="ru-RU" sz="4400" b="1" dirty="0">
                <a:effectLst/>
                <a:latin typeface="Calleo-Trial SemiBold" pitchFamily="2" charset="0"/>
              </a:rPr>
              <a:t>презентация</a:t>
            </a:r>
            <a:endParaRPr lang="ru-RU" sz="102800" b="1" dirty="0">
              <a:latin typeface="Calleo-Trial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96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DC1A5E-52E1-A740-B0C0-38F0D6977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FDE98F-6380-E946-8A39-DB28F9050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FAF57E6-8859-3049-A4B7-85F34A639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FD61951-3C9B-EA45-84EF-B9767753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47609FC-C8F1-2647-BB86-7DC4DF65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73987DA-F658-5E4C-AF78-04F2B0F1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368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50B139-BA2A-A943-A65A-411A6EF68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C57479-4F1B-064A-9EB3-451E6FFD2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Calleo-Trial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863ABE9-B7DE-A848-9C3A-917AAA4AB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8A2642B-EED4-114B-A2D8-F21D116B5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Calleo-Trial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0EDC37D-ABDD-AF49-AD4B-CD65130A76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9CB0957-5554-9C4E-98FD-7F949F8F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BB8208E-41A4-994B-B187-113B0ECBB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ACE7BBA-93CA-9042-A8A7-3E766730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44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37B609-4973-714B-A156-A43D9EF69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D972C8-652B-F34E-BFC7-D2D4BB472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53EE1AB-B37D-5149-8C17-5B45C4D8F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5A4C623-58E0-874F-83F5-AA10582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19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9DCEFE6-ECB9-0044-91B0-1DC5B4E174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8322E01-5EF3-8C45-AAF8-8C1B2BCD9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4B2AB9-9AAF-3F49-908B-2D9041F1D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97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6B86FE-26DF-F54E-A941-93C717FFA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A5ADDF-6EF8-C44D-9C08-DAC22EB1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Calleo-Trial" pitchFamily="2" charset="0"/>
              </a:defRPr>
            </a:lvl1pPr>
            <a:lvl2pPr>
              <a:defRPr sz="2800" b="0" i="0">
                <a:latin typeface="Calleo-Trial" pitchFamily="2" charset="0"/>
              </a:defRPr>
            </a:lvl2pPr>
            <a:lvl3pPr>
              <a:defRPr sz="2400" b="0" i="0">
                <a:latin typeface="Calleo-Trial" pitchFamily="2" charset="0"/>
              </a:defRPr>
            </a:lvl3pPr>
            <a:lvl4pPr>
              <a:defRPr sz="2000" b="0" i="0">
                <a:latin typeface="Calleo-Trial" pitchFamily="2" charset="0"/>
              </a:defRPr>
            </a:lvl4pPr>
            <a:lvl5pPr>
              <a:defRPr sz="2000" b="0" i="0">
                <a:latin typeface="Calleo-Trial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C0D37AD-11B4-FD48-B804-3DB9318AF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leo-Trial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257F10-C976-1747-B375-0EC7D778E0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5C67E5C-3C48-7646-BC5E-4301D65D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221DED-EAC5-BE4C-A500-D4F08282B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46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C673D9-7A10-044B-82F9-2F01F556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CA091AB-50EA-9146-B86F-B73723ADA6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Calleo-Trial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8E92EDA-E858-3645-B34C-94CBCA88E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leo-Trial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A8CF516-6359-8741-BCD6-CF25BA8E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66FE7-FF8D-EB4B-9139-25915D99B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0C5DD21-9ECB-A84D-97A1-FFE732D91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93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AAC8D9-0B14-CD40-91A8-5015C153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FF3B234-2DCC-4742-9996-D364E2A6C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19B123-97F2-274E-8926-464FCB3F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78A326D-6DE9-D249-8DB0-8CABC243B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5F7967-0BA4-714A-BA7F-DA980419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28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32FD552-180C-B847-8140-23A0188E7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159AAE-DEDD-9E45-9BE0-0EC4D6E8A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Calleo-Trial" pitchFamily="2" charset="0"/>
              </a:defRPr>
            </a:lvl1pPr>
            <a:lvl2pPr>
              <a:defRPr b="0" i="0">
                <a:latin typeface="Calleo-Trial" pitchFamily="2" charset="0"/>
              </a:defRPr>
            </a:lvl2pPr>
            <a:lvl3pPr>
              <a:defRPr b="0" i="0">
                <a:latin typeface="Calleo-Trial" pitchFamily="2" charset="0"/>
              </a:defRPr>
            </a:lvl3pPr>
            <a:lvl4pPr>
              <a:defRPr b="0" i="0">
                <a:latin typeface="Calleo-Trial" pitchFamily="2" charset="0"/>
              </a:defRPr>
            </a:lvl4pPr>
            <a:lvl5pPr>
              <a:defRPr b="0" i="0">
                <a:latin typeface="Calleo-Trial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BB7F6B3-19CC-1248-BEF3-8B08B1F3DA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fld id="{8CDB57D3-A764-F442-87AA-7493D7463184}" type="datetimeFigureOut">
              <a:rPr lang="ru-RU" smtClean="0"/>
              <a:pPr/>
              <a:t>14.09.2023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E18875D-B762-3344-84BB-CEE777DD8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leo-Trial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15059F-C104-7347-A29A-6C380504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E308D-609F-834E-B4FD-9C1DF8299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31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E459582-ECD8-5EBB-988A-99FD34B46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1057"/>
          <a:stretch/>
        </p:blipFill>
        <p:spPr>
          <a:xfrm>
            <a:off x="0" y="0"/>
            <a:ext cx="12192000" cy="6781557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96F1D9D-E6A3-9760-4E82-837ED5DA6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8977" y="6496493"/>
            <a:ext cx="457200" cy="285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alleo-Trial" pitchFamily="2" charset="0"/>
              </a:defRPr>
            </a:lvl1pPr>
          </a:lstStyle>
          <a:p>
            <a:fld id="{D1726BAA-F8B9-3D4D-BADE-4A66B1A5808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7DEFC0-A1F5-4729-D901-B0183D17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212651"/>
            <a:ext cx="9526329" cy="595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3468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2800" b="1" kern="1200" smtClean="0">
          <a:solidFill>
            <a:schemeClr val="tx1"/>
          </a:solidFill>
          <a:effectLst/>
          <a:latin typeface="Calleo-Trial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16" userDrawn="1">
          <p15:clr>
            <a:srgbClr val="F26B43"/>
          </p15:clr>
        </p15:guide>
        <p15:guide id="4" pos="7381" userDrawn="1">
          <p15:clr>
            <a:srgbClr val="F26B43"/>
          </p15:clr>
        </p15:guide>
        <p15:guide id="5" orient="horz" pos="509" userDrawn="1">
          <p15:clr>
            <a:srgbClr val="F26B43"/>
          </p15:clr>
        </p15:guide>
        <p15:guide id="6" orient="horz" pos="40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hyperlink" Target="https://&#1072;&#1088;&#1093;&#1080;&#1087;&#1077;&#1083;&#1072;&#1075;2035.&#1088;&#1092;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477AD8C-F4BF-8245-9D39-440EB7437AA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04878" y="2168717"/>
            <a:ext cx="7227542" cy="11333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tx2"/>
                </a:solidFill>
                <a:effectLst/>
                <a:latin typeface="Calleo-Trial SemiBold" pitchFamily="2" charset="0"/>
                <a:ea typeface="Times New Roman" panose="02020603050405020304" pitchFamily="18" charset="0"/>
              </a:rPr>
              <a:t>ЛУКОМОРЬЕ БАС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tx2"/>
                </a:solidFill>
                <a:effectLst/>
                <a:latin typeface="Calleo-Trial SemiBold" pitchFamily="2" charset="0"/>
                <a:ea typeface="Times New Roman" panose="02020603050405020304" pitchFamily="18" charset="0"/>
              </a:rPr>
              <a:t>Всероссийский распределенный</a:t>
            </a:r>
            <a:br>
              <a:rPr lang="ru-RU" b="1" dirty="0">
                <a:solidFill>
                  <a:schemeClr val="tx2"/>
                </a:solidFill>
                <a:effectLst/>
                <a:latin typeface="Calleo-Trial SemiBold" pitchFamily="2" charset="0"/>
                <a:ea typeface="Times New Roman" panose="02020603050405020304" pitchFamily="18" charset="0"/>
              </a:rPr>
            </a:br>
            <a:r>
              <a:rPr lang="ru-RU" b="1" dirty="0">
                <a:solidFill>
                  <a:schemeClr val="tx2"/>
                </a:solidFill>
                <a:effectLst/>
                <a:latin typeface="Calleo-Trial SemiBold" pitchFamily="2" charset="0"/>
                <a:ea typeface="Times New Roman" panose="02020603050405020304" pitchFamily="18" charset="0"/>
              </a:rPr>
              <a:t>фестиваль</a:t>
            </a:r>
            <a:endParaRPr lang="ru-RU" sz="4000" b="1" dirty="0">
              <a:solidFill>
                <a:schemeClr val="tx2"/>
              </a:solidFill>
              <a:latin typeface="Calleo-Trial SemiBold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CA96A55-F4E0-CB46-BD1E-8FDB15E38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27" y="239606"/>
            <a:ext cx="2705243" cy="13324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3FF8509-A34A-C04E-9379-1856C97EF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849" y="1332329"/>
            <a:ext cx="6275489" cy="33808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ABC0984-B736-2E44-BBEA-1EBDDC3020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694905" y="138485"/>
            <a:ext cx="2804979" cy="9858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688820E-06CB-7D4D-B021-E809C4347CE3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751362" y="263182"/>
            <a:ext cx="2336986" cy="8213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1DF690-8F15-F540-A8E1-3F11B5FD65E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684148" y="196001"/>
            <a:ext cx="2336985" cy="8213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9CEB93-5090-9B48-818B-E13B70220C1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5735638" y="246323"/>
            <a:ext cx="2479998" cy="87159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6D5AB0D-27CC-2348-B95E-BC716AF78A74}"/>
              </a:ext>
            </a:extLst>
          </p:cNvPr>
          <p:cNvSpPr txBox="1"/>
          <p:nvPr/>
        </p:nvSpPr>
        <p:spPr>
          <a:xfrm>
            <a:off x="3796896" y="6068608"/>
            <a:ext cx="5011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leo-Trial" pitchFamily="2" charset="0"/>
              </a:rPr>
              <a:t>БУДУЩЕЕ - СЕГОДНЯ</a:t>
            </a:r>
          </a:p>
        </p:txBody>
      </p:sp>
      <p:sp>
        <p:nvSpPr>
          <p:cNvPr id="31" name="TextBox 30">
            <a:hlinkClick r:id="rId13"/>
            <a:extLst>
              <a:ext uri="{FF2B5EF4-FFF2-40B4-BE49-F238E27FC236}">
                <a16:creationId xmlns:a16="http://schemas.microsoft.com/office/drawing/2014/main" xmlns="" id="{02818845-92AF-7F4D-809B-6FB4B20DDDA6}"/>
              </a:ext>
            </a:extLst>
          </p:cNvPr>
          <p:cNvSpPr txBox="1"/>
          <p:nvPr/>
        </p:nvSpPr>
        <p:spPr>
          <a:xfrm>
            <a:off x="2089063" y="6059760"/>
            <a:ext cx="2315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8583B"/>
                </a:solidFill>
                <a:latin typeface="Calleo-Trial" pitchFamily="2" charset="0"/>
              </a:rPr>
              <a:t>архипелаг2035.рф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78C826-7CE0-4B26-10D2-CEA057D44FBD}"/>
              </a:ext>
            </a:extLst>
          </p:cNvPr>
          <p:cNvSpPr txBox="1"/>
          <p:nvPr/>
        </p:nvSpPr>
        <p:spPr>
          <a:xfrm>
            <a:off x="716280" y="3592003"/>
            <a:ext cx="296427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leo-Trial" pitchFamily="2" charset="0"/>
              </a:rPr>
              <a:t>Состав команды:</a:t>
            </a:r>
            <a:endParaRPr lang="en-US" dirty="0">
              <a:latin typeface="Calleo-Trial" pitchFamily="2" charset="0"/>
            </a:endParaRPr>
          </a:p>
          <a:p>
            <a:r>
              <a:rPr lang="ru-RU" dirty="0">
                <a:latin typeface="Calleo-Trial" pitchFamily="2" charset="0"/>
              </a:rPr>
              <a:t>Колесникова Татьяна</a:t>
            </a:r>
          </a:p>
          <a:p>
            <a:r>
              <a:rPr lang="ru-RU" dirty="0">
                <a:latin typeface="Calleo-Trial" pitchFamily="2" charset="0"/>
              </a:rPr>
              <a:t>Паршин Ярослав</a:t>
            </a:r>
          </a:p>
          <a:p>
            <a:r>
              <a:rPr lang="ru-RU" dirty="0" err="1">
                <a:latin typeface="Calleo-Trial" pitchFamily="2" charset="0"/>
              </a:rPr>
              <a:t>Белашова</a:t>
            </a:r>
            <a:r>
              <a:rPr lang="ru-RU" dirty="0">
                <a:latin typeface="Calleo-Trial" pitchFamily="2" charset="0"/>
              </a:rPr>
              <a:t> Анна</a:t>
            </a:r>
          </a:p>
          <a:p>
            <a:r>
              <a:rPr lang="ru-RU" dirty="0">
                <a:latin typeface="Calleo-Trial" pitchFamily="2" charset="0"/>
              </a:rPr>
              <a:t>Храмова Татьяна</a:t>
            </a:r>
          </a:p>
          <a:p>
            <a:r>
              <a:rPr lang="ru-RU" dirty="0">
                <a:latin typeface="Calleo-Trial" pitchFamily="2" charset="0"/>
              </a:rPr>
              <a:t>Котова Оксана</a:t>
            </a:r>
          </a:p>
          <a:p>
            <a:r>
              <a:rPr lang="ru-RU" dirty="0" err="1">
                <a:latin typeface="Calleo-Trial" pitchFamily="2" charset="0"/>
              </a:rPr>
              <a:t>Семяшина</a:t>
            </a:r>
            <a:r>
              <a:rPr lang="ru-RU" dirty="0">
                <a:latin typeface="Calleo-Trial" pitchFamily="2" charset="0"/>
              </a:rPr>
              <a:t> Ирина</a:t>
            </a:r>
          </a:p>
          <a:p>
            <a:r>
              <a:rPr lang="ru-RU" dirty="0">
                <a:latin typeface="Calleo-Trial" pitchFamily="2" charset="0"/>
              </a:rPr>
              <a:t>Ильина Татьяна</a:t>
            </a:r>
          </a:p>
          <a:p>
            <a:endParaRPr lang="ru-RU" dirty="0">
              <a:latin typeface="Calleo-Tri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209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58086D8-1D06-93ED-253A-97916C362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913"/>
          </a:xfrm>
        </p:spPr>
        <p:txBody>
          <a:bodyPr>
            <a:normAutofit fontScale="90000"/>
          </a:bodyPr>
          <a:lstStyle/>
          <a:p>
            <a:r>
              <a:rPr lang="ru-RU" dirty="0"/>
              <a:t>Описание концепта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A1B7900-1C15-4B20-89F9-A261FAC557E4}"/>
              </a:ext>
            </a:extLst>
          </p:cNvPr>
          <p:cNvSpPr txBox="1"/>
          <p:nvPr/>
        </p:nvSpPr>
        <p:spPr>
          <a:xfrm>
            <a:off x="819150" y="1557338"/>
            <a:ext cx="108981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leo-Trial" pitchFamily="2" charset="0"/>
              </a:rPr>
              <a:t>«Лукоморье БАС»: </a:t>
            </a:r>
            <a:r>
              <a:rPr lang="ru-RU" sz="1400" dirty="0" err="1">
                <a:latin typeface="Calleo-Trial" pitchFamily="2" charset="0"/>
              </a:rPr>
              <a:t>Человекоцентричный</a:t>
            </a:r>
            <a:r>
              <a:rPr lang="ru-RU" sz="1400" dirty="0">
                <a:latin typeface="Calleo-Trial" pitchFamily="2" charset="0"/>
              </a:rPr>
              <a:t> фестиваль с национальной тематикой, основанный на идее образа сказочного Лукоморья. Образ – остров, на котором стоит дуб как обживаемое дерево знаний, </a:t>
            </a:r>
            <a:br>
              <a:rPr lang="ru-RU" sz="1400" dirty="0">
                <a:latin typeface="Calleo-Trial" pitchFamily="2" charset="0"/>
              </a:rPr>
            </a:br>
            <a:r>
              <a:rPr lang="ru-RU" sz="1400" dirty="0">
                <a:latin typeface="Calleo-Trial" pitchFamily="2" charset="0"/>
              </a:rPr>
              <a:t>в кроне которого собираются фестивали, проводимые в разных регионах нашей страны. Хранителем дуба знаний выступает Кот Ученый, его образ воплощен в визуальной концепции мероприятия и  реализован в виде мягкой игрушки, которую могут получить самые маленькие участники. </a:t>
            </a:r>
          </a:p>
          <a:p>
            <a:r>
              <a:rPr lang="ru-RU" sz="1400" dirty="0">
                <a:latin typeface="Calleo-Trial" pitchFamily="2" charset="0"/>
              </a:rPr>
              <a:t>Символика Фестиваля упакована в брендбук, где прописан стандарт использования </a:t>
            </a:r>
            <a:r>
              <a:rPr lang="ru-RU" sz="1400" dirty="0" err="1">
                <a:latin typeface="Calleo-Trial" pitchFamily="2" charset="0"/>
              </a:rPr>
              <a:t>визуалов</a:t>
            </a:r>
            <a:r>
              <a:rPr lang="ru-RU" sz="1400" dirty="0">
                <a:latin typeface="Calleo-Trial" pitchFamily="2" charset="0"/>
              </a:rPr>
              <a:t>, шрифтов, цветов, а также линейка  сувенирной продукции, распространяемой в рамках активностей фестиваля. Сувенирная и наградная продукция также вписывается в сеттинг фестиваля: медали на цепях, кубки в виде шишек, паспорта резидентов Лукоморье</a:t>
            </a:r>
          </a:p>
          <a:p>
            <a:endParaRPr lang="ru-RU" sz="1400" dirty="0">
              <a:latin typeface="Calleo-Trial" pitchFamily="2" charset="0"/>
            </a:endParaRPr>
          </a:p>
          <a:p>
            <a:r>
              <a:rPr lang="ru-RU" sz="1400" dirty="0">
                <a:latin typeface="Calleo-Trial" pitchFamily="2" charset="0"/>
              </a:rPr>
              <a:t>Целевая аудитория Фестиваля  - дети от 5 до 18 лет, а также сопровождающие их взрослые (родители, наставники, педагоги и т.п.) Предусмотрено деление площадки фестиваля на зоны по возрастам и уровням владения технологиями. Для взрослых также обеспечивается возможность участия в интерактивах. </a:t>
            </a:r>
          </a:p>
          <a:p>
            <a:endParaRPr lang="ru-RU" sz="1400" dirty="0">
              <a:latin typeface="Calleo-Trial" pitchFamily="2" charset="0"/>
            </a:endParaRPr>
          </a:p>
          <a:p>
            <a:r>
              <a:rPr lang="ru-RU" sz="1400" dirty="0">
                <a:latin typeface="Calleo-Trial" pitchFamily="2" charset="0"/>
              </a:rPr>
              <a:t>Лукоморье БАС методологически коррелирует с системой мероприятий НТО, в частности задания олимпиад НТО пересекаются с заданиями соревновательной части фестиваля. Победители и призеры НТО получают статус наставника для участников младших треков и баллы за наставничество. </a:t>
            </a:r>
          </a:p>
          <a:p>
            <a:endParaRPr lang="ru-RU" sz="1400" dirty="0">
              <a:latin typeface="Calleo-Trial" pitchFamily="2" charset="0"/>
            </a:endParaRPr>
          </a:p>
          <a:p>
            <a:r>
              <a:rPr lang="ru-RU" sz="1400" dirty="0">
                <a:latin typeface="Calleo-Trial" pitchFamily="2" charset="0"/>
              </a:rPr>
              <a:t>Фестиваль интегрирован в национальную </a:t>
            </a:r>
            <a:r>
              <a:rPr lang="ru-RU" sz="1400" dirty="0" err="1">
                <a:latin typeface="Calleo-Trial" pitchFamily="2" charset="0"/>
              </a:rPr>
              <a:t>киберфизическую</a:t>
            </a:r>
            <a:r>
              <a:rPr lang="ru-RU" sz="1400" dirty="0">
                <a:latin typeface="Calleo-Trial" pitchFamily="2" charset="0"/>
              </a:rPr>
              <a:t> платформу и серию игр «Берлога», где в </a:t>
            </a:r>
            <a:r>
              <a:rPr lang="ru-RU" sz="1400" dirty="0" err="1">
                <a:latin typeface="Calleo-Trial" pitchFamily="2" charset="0"/>
              </a:rPr>
              <a:t>фиджитал</a:t>
            </a:r>
            <a:r>
              <a:rPr lang="ru-RU" sz="1400" dirty="0">
                <a:latin typeface="Calleo-Trial" pitchFamily="2" charset="0"/>
              </a:rPr>
              <a:t> формате участники имеют возможность получить за участие в фестивале запас прочности (жизней) для входа в «Берлогу»</a:t>
            </a:r>
          </a:p>
        </p:txBody>
      </p:sp>
    </p:spTree>
    <p:extLst>
      <p:ext uri="{BB962C8B-B14F-4D97-AF65-F5344CB8AC3E}">
        <p14:creationId xmlns:p14="http://schemas.microsoft.com/office/powerpoint/2010/main" val="307307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187496-9504-0844-2292-0005F6465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913"/>
          </a:xfrm>
        </p:spPr>
        <p:txBody>
          <a:bodyPr>
            <a:normAutofit fontScale="90000"/>
          </a:bodyPr>
          <a:lstStyle/>
          <a:p>
            <a:r>
              <a:rPr lang="ru-RU" dirty="0"/>
              <a:t>Формат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15F2E91-24A7-B943-110B-173E495EFAAB}"/>
              </a:ext>
            </a:extLst>
          </p:cNvPr>
          <p:cNvSpPr txBox="1"/>
          <p:nvPr/>
        </p:nvSpPr>
        <p:spPr>
          <a:xfrm>
            <a:off x="819150" y="1557338"/>
            <a:ext cx="108981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Calleo-Trial" pitchFamily="2" charset="0"/>
              </a:defRPr>
            </a:lvl1pPr>
          </a:lstStyle>
          <a:p>
            <a:r>
              <a:rPr lang="ru-RU" dirty="0"/>
              <a:t>Очный и заочный форматы обеспечивают возможность присутствия большей целевой аудитории, в том числе лиц с ОВЗ, регионов, не имеющих </a:t>
            </a:r>
            <a:r>
              <a:rPr lang="ru-RU" dirty="0" err="1"/>
              <a:t>возмодности</a:t>
            </a:r>
            <a:r>
              <a:rPr lang="ru-RU" dirty="0"/>
              <a:t> проведения в очном формате, Онлайн формат является также динамичным и интерактивным (ТЕ</a:t>
            </a:r>
            <a:r>
              <a:rPr lang="en-GB" dirty="0"/>
              <a:t>D – </a:t>
            </a:r>
            <a:r>
              <a:rPr lang="ru-RU" dirty="0"/>
              <a:t>лекции с вопросами от спикера и призами за лучший или правильный ответ, задания онлайн6 которые сразу можно отправить на проверку и т.п.)</a:t>
            </a:r>
          </a:p>
          <a:p>
            <a:endParaRPr lang="ru-RU" dirty="0"/>
          </a:p>
          <a:p>
            <a:r>
              <a:rPr lang="ru-RU" dirty="0"/>
              <a:t>Легенда ЛУКОМОРЬЯ распространяется на следующие уровни участия:</a:t>
            </a:r>
          </a:p>
          <a:p>
            <a:pPr marL="342900" indent="-342900">
              <a:buAutoNum type="arabicPeriod"/>
            </a:pPr>
            <a:r>
              <a:rPr lang="ru-RU" dirty="0"/>
              <a:t>Стрекозы (дети 5-7 лет): получают первый опыт пилотирования БПЛА</a:t>
            </a:r>
          </a:p>
          <a:p>
            <a:pPr marL="342900" indent="-342900">
              <a:buAutoNum type="arabicPeriod"/>
            </a:pPr>
            <a:r>
              <a:rPr lang="ru-RU" dirty="0"/>
              <a:t>Пчелы (8-10 лет): пилотирование и базовые этапы обслуживания</a:t>
            </a:r>
          </a:p>
          <a:p>
            <a:pPr marL="342900" indent="-342900">
              <a:buAutoNum type="arabicPeriod"/>
            </a:pPr>
            <a:r>
              <a:rPr lang="ru-RU" dirty="0"/>
              <a:t>Шурупчики (11-15 лет): + сборка с использованием пайки, программирование, моделирование</a:t>
            </a:r>
          </a:p>
          <a:p>
            <a:pPr marL="342900" indent="-342900">
              <a:buAutoNum type="arabicPeriod"/>
            </a:pPr>
            <a:r>
              <a:rPr lang="ru-RU" dirty="0"/>
              <a:t>Асы (16-18 лет): комплекс базовых компетенций предпрофильного уровня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Таким образом, в рамках фестиваля происходит развитие навыков эксплуатации, программирования, инженерных компетенций.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383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0AF52C-07CE-478D-8038-B906B0EBB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449"/>
            <a:ext cx="10515600" cy="730589"/>
          </a:xfrm>
        </p:spPr>
        <p:txBody>
          <a:bodyPr/>
          <a:lstStyle/>
          <a:p>
            <a:r>
              <a:rPr lang="ru-RU" dirty="0"/>
              <a:t>Ценности и результаты Лукоморья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53E383-E270-4CB7-B464-82536B0B8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3828"/>
            <a:ext cx="10515600" cy="997585"/>
          </a:xfrm>
        </p:spPr>
        <p:txBody>
          <a:bodyPr/>
          <a:lstStyle/>
          <a:p>
            <a:r>
              <a:rPr lang="ru-RU" sz="1400" dirty="0"/>
              <a:t>От 5 до 15 лет: стать наставником, кубок, медаль, деньги на мечту, путевка в лагерь.</a:t>
            </a:r>
          </a:p>
          <a:p>
            <a:r>
              <a:rPr lang="ru-RU" sz="1400" dirty="0"/>
              <a:t>От 15 до 18: связать с НТО, а также баллы на ЕГЭ, помощь в профориентации.</a:t>
            </a:r>
          </a:p>
          <a:p>
            <a:r>
              <a:rPr lang="ru-RU" sz="1400" dirty="0"/>
              <a:t>От 18 до 99: стартап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2438227-6006-E3F3-F1FB-F8B897AB84FF}"/>
              </a:ext>
            </a:extLst>
          </p:cNvPr>
          <p:cNvSpPr txBox="1"/>
          <p:nvPr/>
        </p:nvSpPr>
        <p:spPr>
          <a:xfrm>
            <a:off x="828676" y="2714421"/>
            <a:ext cx="10879138" cy="1325563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b="0" i="0">
                <a:latin typeface="Calleo-Tria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>
                <a:latin typeface="Calleo-Tria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>
                <a:latin typeface="Calleo-Tria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Calleo-Tria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Calleo-Trial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ru-RU" dirty="0"/>
              <a:t>Уникальность</a:t>
            </a:r>
          </a:p>
          <a:p>
            <a:r>
              <a:rPr lang="ru-RU" dirty="0"/>
              <a:t>Разноуровневая направленность (одиночное и семейное участие, градация по возрасту от 5+ до 95+, для каждой категории свое название)</a:t>
            </a:r>
          </a:p>
          <a:p>
            <a:r>
              <a:rPr lang="en-US" dirty="0"/>
              <a:t>VR</a:t>
            </a:r>
            <a:r>
              <a:rPr lang="ru-RU" dirty="0"/>
              <a:t>-симуляция</a:t>
            </a:r>
          </a:p>
          <a:p>
            <a:r>
              <a:rPr lang="ru-RU" dirty="0"/>
              <a:t>Многопрофильность </a:t>
            </a:r>
          </a:p>
          <a:p>
            <a:r>
              <a:rPr lang="ru-RU" dirty="0" err="1"/>
              <a:t>Безбарьерность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C5C6CC0-C490-2F66-7FF9-E804860946BD}"/>
              </a:ext>
            </a:extLst>
          </p:cNvPr>
          <p:cNvSpPr txBox="1"/>
          <p:nvPr/>
        </p:nvSpPr>
        <p:spPr>
          <a:xfrm>
            <a:off x="838200" y="4963204"/>
            <a:ext cx="10898188" cy="151220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>
                <a:latin typeface="Calleo-Tria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>
                <a:latin typeface="Calleo-Tria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>
                <a:latin typeface="Calleo-Tria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Calleo-Tria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Calleo-Trial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Результат фестиваля:</a:t>
            </a:r>
          </a:p>
          <a:p>
            <a:r>
              <a:rPr lang="ru-RU" dirty="0"/>
              <a:t>Партнеры и заинтересованные организации региона / муниципалитета передают информацию организаторам о том, как ребенок может продолжить обучение компетенциям БАС (информацию с перечнем кружков, мастер-классов, программ ДО на базе СПО и вузов). Дети – участники прямо на фестивале могут записаться на соответствующие мероприятия.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56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332EE-0928-350A-971A-0A084A26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913"/>
          </a:xfrm>
        </p:spPr>
        <p:txBody>
          <a:bodyPr>
            <a:normAutofit fontScale="90000"/>
          </a:bodyPr>
          <a:lstStyle/>
          <a:p>
            <a:r>
              <a:rPr lang="ru-RU" dirty="0"/>
              <a:t>Партнерство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D225AD1-2BEC-292C-2109-DDF01736BA61}"/>
              </a:ext>
            </a:extLst>
          </p:cNvPr>
          <p:cNvSpPr txBox="1"/>
          <p:nvPr/>
        </p:nvSpPr>
        <p:spPr>
          <a:xfrm>
            <a:off x="819150" y="1557338"/>
            <a:ext cx="10898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leo-Trial" pitchFamily="2" charset="0"/>
              </a:rPr>
              <a:t>В рамках фестиваля реализуется партнерские программы с платформой «Талант», «Кружковым движением», «Берлогой».</a:t>
            </a:r>
          </a:p>
          <a:p>
            <a:r>
              <a:rPr lang="ru-RU" dirty="0">
                <a:latin typeface="Calleo-Trial" pitchFamily="2" charset="0"/>
              </a:rPr>
              <a:t>В регионах предусмотрено партнерство с вузами. В частности, получено согласие на партнерскую программу с центром компетенций НТИ на базе Университета МИИГАиК, </a:t>
            </a:r>
            <a:r>
              <a:rPr lang="ru-RU" dirty="0" smtClean="0">
                <a:latin typeface="Calleo-Trial" pitchFamily="2" charset="0"/>
              </a:rPr>
              <a:t>Москва, ГБПОУ АО «Астраханский колледж </a:t>
            </a:r>
            <a:r>
              <a:rPr lang="ru-RU" smtClean="0">
                <a:latin typeface="Calleo-Trial" pitchFamily="2" charset="0"/>
              </a:rPr>
              <a:t>вычислительной техники» </a:t>
            </a:r>
            <a:r>
              <a:rPr lang="ru-RU" dirty="0">
                <a:latin typeface="Calleo-Trial" pitchFamily="2" charset="0"/>
              </a:rPr>
              <a:t>и НСК (Новгородский строительный колледж)</a:t>
            </a:r>
          </a:p>
        </p:txBody>
      </p:sp>
    </p:spTree>
    <p:extLst>
      <p:ext uri="{BB962C8B-B14F-4D97-AF65-F5344CB8AC3E}">
        <p14:creationId xmlns:p14="http://schemas.microsoft.com/office/powerpoint/2010/main" val="1178413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332EE-0928-350A-971A-0A084A26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913"/>
          </a:xfrm>
        </p:spPr>
        <p:txBody>
          <a:bodyPr>
            <a:normAutofit fontScale="90000"/>
          </a:bodyPr>
          <a:lstStyle/>
          <a:p>
            <a:r>
              <a:rPr lang="ru-RU" dirty="0"/>
              <a:t>Организация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D225AD1-2BEC-292C-2109-DDF01736BA61}"/>
              </a:ext>
            </a:extLst>
          </p:cNvPr>
          <p:cNvSpPr txBox="1"/>
          <p:nvPr/>
        </p:nvSpPr>
        <p:spPr>
          <a:xfrm>
            <a:off x="819150" y="1557338"/>
            <a:ext cx="10898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leo-Trial" pitchFamily="2" charset="0"/>
              </a:rPr>
              <a:t>Выбирается оператор Федерального уровня, разрабатывающий единый формат </a:t>
            </a:r>
            <a:br>
              <a:rPr lang="ru-RU" dirty="0">
                <a:latin typeface="Calleo-Trial" pitchFamily="2" charset="0"/>
              </a:rPr>
            </a:br>
            <a:r>
              <a:rPr lang="ru-RU" dirty="0">
                <a:latin typeface="Calleo-Trial" pitchFamily="2" charset="0"/>
              </a:rPr>
              <a:t>и методологию </a:t>
            </a:r>
            <a:r>
              <a:rPr lang="ru-RU" dirty="0" err="1">
                <a:latin typeface="Calleo-Trial" pitchFamily="2" charset="0"/>
              </a:rPr>
              <a:t>проведняи</a:t>
            </a:r>
            <a:r>
              <a:rPr lang="ru-RU" dirty="0">
                <a:latin typeface="Calleo-Trial" pitchFamily="2" charset="0"/>
              </a:rPr>
              <a:t> фестиваля для соблюдения единства концепции по всем регионам. Образовательная платформа </a:t>
            </a:r>
            <a:r>
              <a:rPr lang="ru-RU" dirty="0" err="1">
                <a:latin typeface="Calleo-Trial" pitchFamily="2" charset="0"/>
              </a:rPr>
              <a:t>Кванториума</a:t>
            </a:r>
            <a:r>
              <a:rPr lang="ru-RU" dirty="0">
                <a:latin typeface="Calleo-Trial" pitchFamily="2" charset="0"/>
              </a:rPr>
              <a:t> и </a:t>
            </a:r>
            <a:r>
              <a:rPr lang="en-US" dirty="0">
                <a:latin typeface="Calleo-Trial" pitchFamily="2" charset="0"/>
              </a:rPr>
              <a:t>IT-</a:t>
            </a:r>
            <a:r>
              <a:rPr lang="ru-RU" dirty="0">
                <a:latin typeface="Calleo-Trial" pitchFamily="2" charset="0"/>
              </a:rPr>
              <a:t> куба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5F4416F-2DFD-FA10-D9FD-D1864B38301C}"/>
              </a:ext>
            </a:extLst>
          </p:cNvPr>
          <p:cNvSpPr txBox="1"/>
          <p:nvPr/>
        </p:nvSpPr>
        <p:spPr>
          <a:xfrm>
            <a:off x="838200" y="2629803"/>
            <a:ext cx="108791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Calleo-Trial" pitchFamily="2" charset="0"/>
              </a:defRPr>
            </a:lvl1pPr>
          </a:lstStyle>
          <a:p>
            <a:r>
              <a:rPr lang="ru-RU" dirty="0"/>
              <a:t>Общая подготовка на единой платформе осуществляется для всех организаторов, педагогов фестиваля и всех задействованных лиц. Площадка выбирается исходя из возможностей и специфики региона (арена, полигон, </a:t>
            </a:r>
            <a:r>
              <a:rPr lang="ru-RU" dirty="0" err="1"/>
              <a:t>кванториум</a:t>
            </a:r>
            <a:r>
              <a:rPr lang="ru-RU" dirty="0"/>
              <a:t>, Технопарк, </a:t>
            </a:r>
            <a:r>
              <a:rPr lang="ru-RU" dirty="0" err="1"/>
              <a:t>экспоцентр</a:t>
            </a:r>
            <a:r>
              <a:rPr lang="ru-RU" dirty="0"/>
              <a:t>, СПО, вуз и т.п.)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Пилотный проект планируется реализовать на площадке </a:t>
            </a:r>
            <a:r>
              <a:rPr lang="ru-RU" dirty="0" smtClean="0"/>
              <a:t>ГБПОУ АО «Астраханский колледж вычислительной техники».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62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7AC44C-E5FD-9284-E8BF-434700A8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505" y="942451"/>
            <a:ext cx="11107220" cy="7486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траектории «Шурупчика»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6A1F128-B4B2-4992-9772-FF46C4F24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1143735"/>
            <a:ext cx="9489083" cy="533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7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09C90D-9573-4C9E-AE75-AC9B039E0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86DD7EE-596C-417D-9188-0B745BBC4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335"/>
          <a:stretch/>
        </p:blipFill>
        <p:spPr>
          <a:xfrm>
            <a:off x="0" y="45720"/>
            <a:ext cx="489532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60152"/>
      </p:ext>
    </p:extLst>
  </p:cSld>
  <p:clrMapOvr>
    <a:masterClrMapping/>
  </p:clrMapOvr>
</p:sld>
</file>

<file path=ppt/theme/theme1.xml><?xml version="1.0" encoding="utf-8"?>
<a:theme xmlns:a="http://schemas.openxmlformats.org/drawingml/2006/main" name="Архи 2023">
  <a:themeElements>
    <a:clrScheme name="Архи 2025">
      <a:dk1>
        <a:srgbClr val="211E1E"/>
      </a:dk1>
      <a:lt1>
        <a:srgbClr val="FFFFFF"/>
      </a:lt1>
      <a:dk2>
        <a:srgbClr val="F8633A"/>
      </a:dk2>
      <a:lt2>
        <a:srgbClr val="E7E6E6"/>
      </a:lt2>
      <a:accent1>
        <a:srgbClr val="F8633A"/>
      </a:accent1>
      <a:accent2>
        <a:srgbClr val="80837D"/>
      </a:accent2>
      <a:accent3>
        <a:srgbClr val="FEFEFE"/>
      </a:accent3>
      <a:accent4>
        <a:srgbClr val="211E1E"/>
      </a:accent4>
      <a:accent5>
        <a:srgbClr val="F76339"/>
      </a:accent5>
      <a:accent6>
        <a:srgbClr val="817D79"/>
      </a:accent6>
      <a:hlink>
        <a:srgbClr val="F8633A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Архи 2023" id="{7B8F6B7E-5808-8247-8D63-AC903D2AEEF8}" vid="{C26D26CF-877B-DA47-88CF-6504CCD6EFB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460457D-03BD-1F45-9301-94347D0E8CF2}">
  <we:reference id="wa200003157" version="1.0.0.0" store="ru-RU" storeType="OMEX"/>
  <we:alternateReferences>
    <we:reference id="WA200003157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</TotalTime>
  <Words>436</Words>
  <Application>Microsoft Office PowerPoint</Application>
  <PresentationFormat>Произвольный</PresentationFormat>
  <Paragraphs>50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Архи 2023</vt:lpstr>
      <vt:lpstr>Презентация PowerPoint</vt:lpstr>
      <vt:lpstr>Описание концепта</vt:lpstr>
      <vt:lpstr>Формат </vt:lpstr>
      <vt:lpstr>Ценности и результаты Лукоморья</vt:lpstr>
      <vt:lpstr>Партнерство </vt:lpstr>
      <vt:lpstr>Организация</vt:lpstr>
      <vt:lpstr>Пример траектории «Шурупчика» 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презентация</dc:title>
  <dc:creator>Microsoft Office User</dc:creator>
  <cp:lastModifiedBy>user</cp:lastModifiedBy>
  <cp:revision>19</cp:revision>
  <dcterms:created xsi:type="dcterms:W3CDTF">2023-07-06T08:04:04Z</dcterms:created>
  <dcterms:modified xsi:type="dcterms:W3CDTF">2023-09-14T05:57:10Z</dcterms:modified>
</cp:coreProperties>
</file>