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4" r:id="rId4"/>
    <p:sldId id="295" r:id="rId5"/>
    <p:sldId id="303" r:id="rId6"/>
    <p:sldId id="299" r:id="rId7"/>
    <p:sldId id="304" r:id="rId8"/>
    <p:sldId id="301" r:id="rId9"/>
    <p:sldId id="302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2" autoAdjust="0"/>
    <p:restoredTop sz="94016" autoAdjust="0"/>
  </p:normalViewPr>
  <p:slideViewPr>
    <p:cSldViewPr snapToGrid="0" snapToObjects="1">
      <p:cViewPr varScale="1">
        <p:scale>
          <a:sx n="48" d="100"/>
          <a:sy n="48" d="100"/>
        </p:scale>
        <p:origin x="60" y="97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Чамин Дмитрий Евгеньевич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  <p:sp>
        <p:nvSpPr>
          <p:cNvPr id="7" name="Заголовок 19">
            <a:extLst>
              <a:ext uri="{FF2B5EF4-FFF2-40B4-BE49-F238E27FC236}">
                <a16:creationId xmlns:a16="http://schemas.microsoft.com/office/drawing/2014/main" id="{88C6FE3A-7028-46A3-92FC-27A892D6EE68}"/>
              </a:ext>
            </a:extLst>
          </p:cNvPr>
          <p:cNvSpPr txBox="1">
            <a:spLocks/>
          </p:cNvSpPr>
          <p:nvPr/>
        </p:nvSpPr>
        <p:spPr>
          <a:xfrm>
            <a:off x="1046780" y="2478924"/>
            <a:ext cx="10290003" cy="22769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tx1"/>
                </a:solidFill>
                <a:latin typeface="Fedra Sans Pro" panose="020B05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2800" dirty="0"/>
              <a:t>Команда </a:t>
            </a:r>
            <a:r>
              <a:rPr lang="en-US" sz="2800" dirty="0"/>
              <a:t>“</a:t>
            </a:r>
            <a:r>
              <a:rPr lang="ru-RU" sz="2800" dirty="0"/>
              <a:t>Холостое замыкание</a:t>
            </a:r>
            <a:r>
              <a:rPr lang="en-US" sz="2800" dirty="0"/>
              <a:t>”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A5969230-A844-4429-9E33-6F274C69C794}"/>
              </a:ext>
            </a:extLst>
          </p:cNvPr>
          <p:cNvSpPr txBox="1">
            <a:spLocks/>
          </p:cNvSpPr>
          <p:nvPr/>
        </p:nvSpPr>
        <p:spPr>
          <a:xfrm>
            <a:off x="194599" y="192437"/>
            <a:ext cx="11024393" cy="1060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br>
              <a:rPr lang="ru-RU" sz="22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2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Цифровой датчик температуры нужен для менее энергозатратного регулирования температуры трубопровода</a:t>
            </a:r>
            <a:br>
              <a:rPr lang="ru-RU" sz="22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2200" dirty="0"/>
          </a:p>
        </p:txBody>
      </p:sp>
      <p:pic>
        <p:nvPicPr>
          <p:cNvPr id="1026" name="Picture 2" descr="ПР200 программируемое реле с дисплеем фото 1 — ОВЕН от «Элефант»">
            <a:extLst>
              <a:ext uri="{FF2B5EF4-FFF2-40B4-BE49-F238E27FC236}">
                <a16:creationId xmlns:a16="http://schemas.microsoft.com/office/drawing/2014/main" id="{C9B9B6B9-46D9-4267-ACFA-4D0E11BED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538" y="974323"/>
            <a:ext cx="5139950" cy="513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A22C45-BEC8-4CA2-8536-165A8E9774B0}"/>
              </a:ext>
            </a:extLst>
          </p:cNvPr>
          <p:cNvSpPr txBox="1"/>
          <p:nvPr/>
        </p:nvSpPr>
        <p:spPr>
          <a:xfrm>
            <a:off x="194599" y="1100881"/>
            <a:ext cx="8026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-apple-system"/>
              </a:rPr>
              <a:t>Программируем датчик и включаем его в систему обогрева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69736E-3E5D-4CF6-BEDB-84B149D387FE}"/>
                  </a:ext>
                </a:extLst>
              </p:cNvPr>
              <p:cNvSpPr txBox="1"/>
              <p:nvPr/>
            </p:nvSpPr>
            <p:spPr>
              <a:xfrm>
                <a:off x="282848" y="1537636"/>
                <a:ext cx="5139949" cy="12484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ru-RU" sz="2800" b="1" i="1" smtClean="0">
                              <a:latin typeface="Cambria Math" panose="02040503050406030204" pitchFamily="18" charset="0"/>
                            </a:rPr>
                            <m:t>кон</m:t>
                          </m:r>
                        </m:sub>
                      </m:sSub>
                      <m:r>
                        <a:rPr lang="ru-RU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ru-RU" sz="2800" b="1" i="1" smtClean="0">
                                  <a:latin typeface="Cambria Math" panose="02040503050406030204" pitchFamily="18" charset="0"/>
                                </a:rPr>
                                <m:t>нач</m:t>
                              </m:r>
                            </m:sub>
                          </m:s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ru-RU" sz="2800" b="1" i="1">
                                  <a:latin typeface="Cambria Math" panose="02040503050406030204" pitchFamily="18" charset="0"/>
                                </a:rPr>
                                <m:t>о</m:t>
                              </m:r>
                              <m:r>
                                <a:rPr lang="ru-RU" sz="2800" b="1" i="1" smtClean="0">
                                  <a:latin typeface="Cambria Math" panose="02040503050406030204" pitchFamily="18" charset="0"/>
                                </a:rPr>
                                <m:t>с</m:t>
                              </m:r>
                            </m:sub>
                          </m:sSub>
                        </m:num>
                        <m:den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𝐞𝐱𝐩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f>
                            <m:f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b="1" i="1" smtClean="0">
                                      <a:latin typeface="Cambria Math" panose="02040503050406030204" pitchFamily="18" charset="0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sz="2800" b="1" i="1" smtClean="0">
                                      <a:latin typeface="Cambria Math" panose="02040503050406030204" pitchFamily="18" charset="0"/>
                                    </a:rPr>
                                    <m:t>рж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𝒕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𝒐𝒄</m:t>
                          </m:r>
                        </m:sub>
                      </m:sSub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69736E-3E5D-4CF6-BEDB-84B149D38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48" y="1537636"/>
                <a:ext cx="5139949" cy="12484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D9CD27-B0E2-421F-99E0-FA6C727D62D4}"/>
                  </a:ext>
                </a:extLst>
              </p:cNvPr>
              <p:cNvSpPr txBox="1"/>
              <p:nvPr/>
            </p:nvSpPr>
            <p:spPr>
              <a:xfrm>
                <a:off x="282847" y="2655846"/>
                <a:ext cx="6641735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ru-RU" sz="2400" i="0" dirty="0">
                    <a:solidFill>
                      <a:srgbClr val="000000"/>
                    </a:solidFill>
                    <a:effectLst/>
                    <a:latin typeface="-apple-system"/>
                  </a:rPr>
                  <a:t>Где </a:t>
                </a:r>
                <a:r>
                  <a:rPr lang="en-US" sz="2400" b="1" i="1" dirty="0">
                    <a:solidFill>
                      <a:srgbClr val="000000"/>
                    </a:solidFill>
                    <a:effectLst/>
                    <a:latin typeface="-apple-system"/>
                  </a:rPr>
                  <a:t>t</a:t>
                </a:r>
                <a:r>
                  <a:rPr lang="ru-RU" sz="1800" b="1" i="1" dirty="0">
                    <a:solidFill>
                      <a:srgbClr val="000000"/>
                    </a:solidFill>
                    <a:effectLst/>
                    <a:latin typeface="-apple-system"/>
                  </a:rPr>
                  <a:t>ос</a:t>
                </a:r>
                <a:r>
                  <a:rPr lang="ru-RU" sz="2400" b="1" i="1" dirty="0">
                    <a:solidFill>
                      <a:srgbClr val="000000"/>
                    </a:solidFill>
                    <a:effectLst/>
                    <a:latin typeface="-apple-system"/>
                  </a:rPr>
                  <a:t> </a:t>
                </a:r>
                <a:r>
                  <a:rPr lang="ru-RU" sz="2400" i="0" dirty="0">
                    <a:solidFill>
                      <a:srgbClr val="000000"/>
                    </a:solidFill>
                    <a:effectLst/>
                    <a:latin typeface="-apple-system"/>
                  </a:rPr>
                  <a:t>–температура окружающей </a:t>
                </a:r>
                <a:r>
                  <a:rPr lang="ru-RU" sz="2400" dirty="0">
                    <a:solidFill>
                      <a:srgbClr val="000000"/>
                    </a:solidFill>
                    <a:latin typeface="-apple-system"/>
                  </a:rPr>
                  <a:t>среды, </a:t>
                </a:r>
                <a14:m>
                  <m:oMath xmlns:m="http://schemas.openxmlformats.org/officeDocument/2006/math">
                    <m:r>
                      <a:rPr lang="ru-RU" sz="2400" b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℃</m:t>
                    </m:r>
                  </m:oMath>
                </a14:m>
                <a:endParaRPr lang="ru-RU" sz="2400" dirty="0">
                  <a:solidFill>
                    <a:srgbClr val="000000"/>
                  </a:solidFill>
                  <a:latin typeface="-apple-system"/>
                </a:endParaRPr>
              </a:p>
              <a:p>
                <a:pPr algn="l"/>
                <a:r>
                  <a:rPr lang="en-US" sz="2400" b="1" i="1" dirty="0">
                    <a:solidFill>
                      <a:srgbClr val="000000"/>
                    </a:solidFill>
                    <a:latin typeface="-apple-system"/>
                  </a:rPr>
                  <a:t>L</a:t>
                </a:r>
                <a:r>
                  <a:rPr lang="en-US" sz="2400" dirty="0">
                    <a:solidFill>
                      <a:srgbClr val="000000"/>
                    </a:solidFill>
                    <a:latin typeface="-apple-system"/>
                  </a:rPr>
                  <a:t>- </a:t>
                </a:r>
                <a:r>
                  <a:rPr lang="ru-RU" sz="2400" dirty="0">
                    <a:solidFill>
                      <a:srgbClr val="000000"/>
                    </a:solidFill>
                    <a:latin typeface="-apple-system"/>
                  </a:rPr>
                  <a:t>длина трубопровода, м</a:t>
                </a:r>
              </a:p>
              <a:p>
                <a:r>
                  <a:rPr lang="ru-RU" sz="2400" b="1" i="1" dirty="0" err="1">
                    <a:solidFill>
                      <a:srgbClr val="000000"/>
                    </a:solidFill>
                    <a:latin typeface="-apple-system"/>
                  </a:rPr>
                  <a:t>С</a:t>
                </a:r>
                <a:r>
                  <a:rPr lang="ru-RU" sz="1800" b="1" i="1" dirty="0" err="1">
                    <a:solidFill>
                      <a:srgbClr val="000000"/>
                    </a:solidFill>
                    <a:latin typeface="-apple-system"/>
                  </a:rPr>
                  <a:t>рж</a:t>
                </a:r>
                <a:r>
                  <a:rPr lang="ru-RU" sz="2400" dirty="0">
                    <a:solidFill>
                      <a:srgbClr val="000000"/>
                    </a:solidFill>
                    <a:latin typeface="-apple-system"/>
                  </a:rPr>
                  <a:t> – теплоёмкость жидкости, Дж/кг</a:t>
                </a:r>
                <a:r>
                  <a:rPr lang="en-US" sz="2400" dirty="0">
                    <a:solidFill>
                      <a:srgbClr val="000000"/>
                    </a:solidFill>
                    <a:latin typeface="-apple-system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∙</m:t>
                    </m:r>
                    <m:r>
                      <a:rPr lang="ru-RU" sz="2400" b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℃</m:t>
                    </m:r>
                  </m:oMath>
                </a14:m>
                <a:endParaRPr lang="ru-RU" sz="2400" dirty="0">
                  <a:solidFill>
                    <a:srgbClr val="000000"/>
                  </a:solidFill>
                  <a:latin typeface="-apple-system"/>
                </a:endParaRPr>
              </a:p>
              <a:p>
                <a:r>
                  <a:rPr lang="en-US" sz="2400" b="1" i="1" dirty="0">
                    <a:solidFill>
                      <a:srgbClr val="000000"/>
                    </a:solidFill>
                    <a:latin typeface="-apple-system"/>
                  </a:rPr>
                  <a:t>G</a:t>
                </a:r>
                <a:r>
                  <a:rPr lang="en-US" sz="2400" dirty="0">
                    <a:solidFill>
                      <a:srgbClr val="000000"/>
                    </a:solidFill>
                    <a:latin typeface="-apple-system"/>
                  </a:rPr>
                  <a:t> – </a:t>
                </a:r>
                <a:r>
                  <a:rPr lang="ru-RU" sz="2400" dirty="0">
                    <a:solidFill>
                      <a:srgbClr val="000000"/>
                    </a:solidFill>
                    <a:latin typeface="-apple-system"/>
                  </a:rPr>
                  <a:t>массовый расход жидкости, кг/с</a:t>
                </a:r>
              </a:p>
              <a:p>
                <a:r>
                  <a:rPr lang="en-US" sz="2400" b="1" i="1" dirty="0">
                    <a:solidFill>
                      <a:srgbClr val="000000"/>
                    </a:solidFill>
                    <a:latin typeface="-apple-system"/>
                  </a:rPr>
                  <a:t>R</a:t>
                </a:r>
                <a:r>
                  <a:rPr lang="en-US" sz="1800" b="1" i="1" dirty="0">
                    <a:solidFill>
                      <a:srgbClr val="000000"/>
                    </a:solidFill>
                    <a:latin typeface="-apple-system"/>
                  </a:rPr>
                  <a:t>t</a:t>
                </a:r>
                <a:r>
                  <a:rPr lang="en-US" sz="2400" dirty="0">
                    <a:solidFill>
                      <a:srgbClr val="000000"/>
                    </a:solidFill>
                    <a:latin typeface="-apple-system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latin typeface="-apple-system"/>
                  </a:rPr>
                  <a:t>– суммарное термическое сопротивление трубопровода по отношению к окружающему воздуху, м</a:t>
                </a:r>
                <a:r>
                  <a:rPr lang="en-US" sz="2400" dirty="0">
                    <a:solidFill>
                      <a:srgbClr val="000000"/>
                    </a:solidFill>
                    <a:latin typeface="-apple-system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∙</m:t>
                    </m:r>
                    <m:r>
                      <a:rPr lang="ru-RU" sz="2400" b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℃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-apple-system"/>
                  </a:rPr>
                  <a:t>/ ВТ</a:t>
                </a:r>
              </a:p>
              <a:p>
                <a:pPr algn="l"/>
                <a:endParaRPr lang="ru-RU" sz="12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D9CD27-B0E2-421F-99E0-FA6C727D6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47" y="2655846"/>
                <a:ext cx="6641735" cy="2862322"/>
              </a:xfrm>
              <a:prstGeom prst="rect">
                <a:avLst/>
              </a:prstGeom>
              <a:blipFill>
                <a:blip r:embed="rId5"/>
                <a:stretch>
                  <a:fillRect l="-1376" t="-17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A6C7805-8706-4B5A-AD93-A3B75DCFE3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25"/>
          <a:stretch/>
        </p:blipFill>
        <p:spPr bwMode="auto">
          <a:xfrm>
            <a:off x="6991310" y="1457686"/>
            <a:ext cx="5176878" cy="417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kern="0" dirty="0">
                <a:solidFill>
                  <a:srgbClr val="000000"/>
                </a:solidFill>
                <a:latin typeface="Montserrat"/>
                <a:sym typeface="Montserrat"/>
              </a:rPr>
              <a:t>Проблема</a:t>
            </a:r>
            <a:r>
              <a:rPr lang="ru-RU" sz="3200" kern="0" dirty="0">
                <a:solidFill>
                  <a:srgbClr val="000000"/>
                </a:solidFill>
                <a:latin typeface="Montserrat"/>
                <a:sym typeface="Arial Black"/>
              </a:rPr>
              <a:t> </a:t>
            </a:r>
            <a:br>
              <a:rPr lang="ru-RU" sz="3200" kern="0" dirty="0">
                <a:solidFill>
                  <a:srgbClr val="000000"/>
                </a:solidFill>
                <a:latin typeface="Montserrat"/>
                <a:sym typeface="Arial Black"/>
              </a:rPr>
            </a:br>
            <a:endParaRPr lang="ru-RU" sz="3200" kern="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F3F355-5BAE-4CC1-8D88-0C3A0FD46316}"/>
              </a:ext>
            </a:extLst>
          </p:cNvPr>
          <p:cNvSpPr txBox="1"/>
          <p:nvPr/>
        </p:nvSpPr>
        <p:spPr>
          <a:xfrm>
            <a:off x="496094" y="1074521"/>
            <a:ext cx="675284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Последствия увеличенной вязкости продукта при перекачке:</a:t>
            </a:r>
          </a:p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1) Насосы, перекачивающие нефтепродукты высокой вязкости, необходимо выбирать на несколько типоразмеров больше.</a:t>
            </a:r>
          </a:p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2) Уменьшение объемов перекачиваемой нефти.</a:t>
            </a:r>
          </a:p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3) Ускоряется износ и старение всей системы перекачки.</a:t>
            </a:r>
          </a:p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4) Возникает риск полного останова производства.</a:t>
            </a:r>
          </a:p>
          <a:p>
            <a:r>
              <a:rPr lang="ru-RU" sz="2400" dirty="0">
                <a:solidFill>
                  <a:srgbClr val="000000"/>
                </a:solidFill>
                <a:latin typeface="-apple-system"/>
              </a:rPr>
              <a:t>5) Проблема у компаний используется нагрев трубопровода без расчёта свидетельствующего о его необходимости. </a:t>
            </a:r>
          </a:p>
          <a:p>
            <a:endParaRPr lang="ru-RU" sz="2400" dirty="0">
              <a:solidFill>
                <a:srgbClr val="000000"/>
              </a:solidFill>
              <a:latin typeface="-apple-system"/>
            </a:endParaRPr>
          </a:p>
          <a:p>
            <a:pPr algn="l"/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6E0C2A-F7B5-4D41-B6D6-7B0F2E39F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637" y="1160203"/>
            <a:ext cx="5682326" cy="4228412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3" y="273480"/>
            <a:ext cx="11024393" cy="3565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B96C83-8CC1-44A3-B8B9-F41AC761E7FA}"/>
              </a:ext>
            </a:extLst>
          </p:cNvPr>
          <p:cNvSpPr txBox="1"/>
          <p:nvPr/>
        </p:nvSpPr>
        <p:spPr>
          <a:xfrm>
            <a:off x="496093" y="1008775"/>
            <a:ext cx="585154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Создание математической модели в программируемом реле ПР200 Овен. Реле принимает сигналы температуры с датчиков которые расположены на трубопроводе.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2E24A2-343D-4D61-B6E8-D63FE12F02C7}"/>
              </a:ext>
            </a:extLst>
          </p:cNvPr>
          <p:cNvSpPr txBox="1"/>
          <p:nvPr/>
        </p:nvSpPr>
        <p:spPr>
          <a:xfrm>
            <a:off x="496093" y="2697641"/>
            <a:ext cx="585154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Виртуальный датчик, рассчитывает температуру продукта в конце трубопровода по входным параметрам продукта, конструктива трубопровода. Если по расчету она ниже допустимого значения, выдает сигнал на включение обогрева</a:t>
            </a:r>
            <a:endParaRPr lang="en-US" sz="2200" kern="0" dirty="0">
              <a:solidFill>
                <a:srgbClr val="000000"/>
              </a:solidFill>
              <a:latin typeface="Montserrat"/>
            </a:endParaRPr>
          </a:p>
          <a:p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Модель в контроллере, программируемое реле ПР200 Овен</a:t>
            </a:r>
            <a:br>
              <a:rPr lang="en-US" sz="2200" kern="0" dirty="0">
                <a:solidFill>
                  <a:srgbClr val="000000"/>
                </a:solidFill>
                <a:latin typeface="Montserrat"/>
              </a:rPr>
            </a:br>
            <a:r>
              <a:rPr lang="ru-RU" sz="2200" kern="0" dirty="0">
                <a:solidFill>
                  <a:srgbClr val="000000"/>
                </a:solidFill>
                <a:latin typeface="Montserrat"/>
              </a:rPr>
              <a:t>математический аппарат,</a:t>
            </a:r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440EE4A6-1B15-49DE-968F-524F032C0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67" y="1623256"/>
            <a:ext cx="6297135" cy="460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(с основными метриками, ЦА, объем, тенденции)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ADECE3-0B16-459E-A0D4-7C67DE4503E3}"/>
              </a:ext>
            </a:extLst>
          </p:cNvPr>
          <p:cNvSpPr txBox="1"/>
          <p:nvPr/>
        </p:nvSpPr>
        <p:spPr>
          <a:xfrm>
            <a:off x="516567" y="999505"/>
            <a:ext cx="11418510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Основными потребителями являются нефтяные компании. Общая протяженность нефтяных трубопроводов 46,7 </a:t>
            </a:r>
            <a:r>
              <a:rPr lang="ru-RU" dirty="0" err="1"/>
              <a:t>тыс</a:t>
            </a:r>
            <a:r>
              <a:rPr lang="ru-RU" dirty="0"/>
              <a:t> км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3C6B80-893F-4541-8229-B33051BD96A7}"/>
              </a:ext>
            </a:extLst>
          </p:cNvPr>
          <p:cNvSpPr txBox="1"/>
          <p:nvPr/>
        </p:nvSpPr>
        <p:spPr>
          <a:xfrm>
            <a:off x="4030055" y="1271790"/>
            <a:ext cx="8269010" cy="645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3293D"/>
                </a:solidFill>
                <a:effectLst/>
                <a:latin typeface="regular_medium"/>
              </a:rPr>
              <a:t>Мировой рынок датчиков оценивался в 77,2 млрд долларов и вырастет на 3% к 2024 году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B3AD8-6392-4DBA-AB50-2BED70FE6668}"/>
              </a:ext>
            </a:extLst>
          </p:cNvPr>
          <p:cNvSpPr txBox="1"/>
          <p:nvPr/>
        </p:nvSpPr>
        <p:spPr>
          <a:xfrm>
            <a:off x="7893586" y="1623256"/>
            <a:ext cx="4041491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ТАМ – рынок датчиков в России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7B290CB-4025-4528-89E2-624EFF92109C}"/>
              </a:ext>
            </a:extLst>
          </p:cNvPr>
          <p:cNvSpPr/>
          <p:nvPr/>
        </p:nvSpPr>
        <p:spPr>
          <a:xfrm>
            <a:off x="8666547" y="1937896"/>
            <a:ext cx="2340129" cy="1036004"/>
          </a:xfrm>
          <a:prstGeom prst="ellipse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9A9667-7F2C-4DD8-B7D8-58194D7B8CBA}"/>
              </a:ext>
            </a:extLst>
          </p:cNvPr>
          <p:cNvSpPr txBox="1"/>
          <p:nvPr/>
        </p:nvSpPr>
        <p:spPr>
          <a:xfrm>
            <a:off x="8702336" y="2271552"/>
            <a:ext cx="2483892" cy="36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3293D"/>
                </a:solidFill>
                <a:latin typeface="regular_medium"/>
              </a:rPr>
              <a:t>231,6</a:t>
            </a:r>
            <a:r>
              <a:rPr lang="ru-RU" b="0" i="0" dirty="0">
                <a:solidFill>
                  <a:srgbClr val="13293D"/>
                </a:solidFill>
                <a:effectLst/>
                <a:latin typeface="regular_medium"/>
              </a:rPr>
              <a:t> млрд рублей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C0F037-7398-494B-AF2D-B96302E310D6}"/>
              </a:ext>
            </a:extLst>
          </p:cNvPr>
          <p:cNvSpPr txBox="1"/>
          <p:nvPr/>
        </p:nvSpPr>
        <p:spPr>
          <a:xfrm>
            <a:off x="9048764" y="3724763"/>
            <a:ext cx="1731133" cy="36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3293D"/>
                </a:solidFill>
                <a:latin typeface="regular_medium"/>
              </a:rPr>
              <a:t>7</a:t>
            </a:r>
            <a:r>
              <a:rPr lang="ru-RU" b="0" i="0" dirty="0">
                <a:solidFill>
                  <a:srgbClr val="13293D"/>
                </a:solidFill>
                <a:effectLst/>
                <a:latin typeface="regular_medium"/>
              </a:rPr>
              <a:t> млрд рублей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9D6D1D-55F4-4461-A4AD-C066861541BA}"/>
              </a:ext>
            </a:extLst>
          </p:cNvPr>
          <p:cNvSpPr txBox="1"/>
          <p:nvPr/>
        </p:nvSpPr>
        <p:spPr>
          <a:xfrm>
            <a:off x="7572652" y="2899854"/>
            <a:ext cx="4595536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</a:t>
            </a:r>
            <a:r>
              <a:rPr lang="ru-RU" dirty="0"/>
              <a:t>АМ – рынок датчиков в Тюменской области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B25424-CB41-40A2-BCC8-DE2EF1A6BBFE}"/>
              </a:ext>
            </a:extLst>
          </p:cNvPr>
          <p:cNvSpPr txBox="1"/>
          <p:nvPr/>
        </p:nvSpPr>
        <p:spPr>
          <a:xfrm>
            <a:off x="6813702" y="4272097"/>
            <a:ext cx="5384831" cy="92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</a:t>
            </a:r>
            <a:r>
              <a:rPr lang="ru-RU" dirty="0"/>
              <a:t>ОМ – рынок программного обеспечения для датчиков в Тюменской области доступный для нашей компании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696BEC-B480-4EDF-A8CA-36D9B16B02A3}"/>
              </a:ext>
            </a:extLst>
          </p:cNvPr>
          <p:cNvSpPr txBox="1"/>
          <p:nvPr/>
        </p:nvSpPr>
        <p:spPr>
          <a:xfrm>
            <a:off x="8920194" y="5341781"/>
            <a:ext cx="1900451" cy="36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3293D"/>
                </a:solidFill>
                <a:effectLst/>
                <a:latin typeface="regular_medium"/>
              </a:rPr>
              <a:t>10 млн рублей</a:t>
            </a:r>
            <a:endParaRPr lang="ru-RU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EA76E49C-2967-4EA1-8011-4C729C0A00E3}"/>
              </a:ext>
            </a:extLst>
          </p:cNvPr>
          <p:cNvSpPr/>
          <p:nvPr/>
        </p:nvSpPr>
        <p:spPr>
          <a:xfrm>
            <a:off x="8702336" y="3496157"/>
            <a:ext cx="2340129" cy="858704"/>
          </a:xfrm>
          <a:prstGeom prst="ellipse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0DD3F78-6CF9-475A-BD61-5EBAEF6BE803}"/>
              </a:ext>
            </a:extLst>
          </p:cNvPr>
          <p:cNvSpPr/>
          <p:nvPr/>
        </p:nvSpPr>
        <p:spPr>
          <a:xfrm>
            <a:off x="8659606" y="5096774"/>
            <a:ext cx="2340129" cy="858704"/>
          </a:xfrm>
          <a:prstGeom prst="ellipse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92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287239"/>
            <a:ext cx="11024393" cy="5210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Конкурентный анализ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D0DE1-1CE8-4C7B-951F-9468503455EF}"/>
              </a:ext>
            </a:extLst>
          </p:cNvPr>
          <p:cNvSpPr txBox="1"/>
          <p:nvPr/>
        </p:nvSpPr>
        <p:spPr>
          <a:xfrm>
            <a:off x="251791" y="5630181"/>
            <a:ext cx="6082144" cy="36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https://isup.ru/articles/42/15226/</a:t>
            </a: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9F065F57-2466-4A88-93FA-6E0601EAB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715551"/>
              </p:ext>
            </p:extLst>
          </p:nvPr>
        </p:nvGraphicFramePr>
        <p:xfrm>
          <a:off x="0" y="410510"/>
          <a:ext cx="12168187" cy="4523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8031">
                  <a:extLst>
                    <a:ext uri="{9D8B030D-6E8A-4147-A177-3AD203B41FA5}">
                      <a16:colId xmlns:a16="http://schemas.microsoft.com/office/drawing/2014/main" val="469226592"/>
                    </a:ext>
                  </a:extLst>
                </a:gridCol>
                <a:gridCol w="2028031">
                  <a:extLst>
                    <a:ext uri="{9D8B030D-6E8A-4147-A177-3AD203B41FA5}">
                      <a16:colId xmlns:a16="http://schemas.microsoft.com/office/drawing/2014/main" val="631728947"/>
                    </a:ext>
                  </a:extLst>
                </a:gridCol>
                <a:gridCol w="2028031">
                  <a:extLst>
                    <a:ext uri="{9D8B030D-6E8A-4147-A177-3AD203B41FA5}">
                      <a16:colId xmlns:a16="http://schemas.microsoft.com/office/drawing/2014/main" val="83679618"/>
                    </a:ext>
                  </a:extLst>
                </a:gridCol>
                <a:gridCol w="2025117">
                  <a:extLst>
                    <a:ext uri="{9D8B030D-6E8A-4147-A177-3AD203B41FA5}">
                      <a16:colId xmlns:a16="http://schemas.microsoft.com/office/drawing/2014/main" val="498651062"/>
                    </a:ext>
                  </a:extLst>
                </a:gridCol>
                <a:gridCol w="2030946">
                  <a:extLst>
                    <a:ext uri="{9D8B030D-6E8A-4147-A177-3AD203B41FA5}">
                      <a16:colId xmlns:a16="http://schemas.microsoft.com/office/drawing/2014/main" val="967132818"/>
                    </a:ext>
                  </a:extLst>
                </a:gridCol>
                <a:gridCol w="2028031">
                  <a:extLst>
                    <a:ext uri="{9D8B030D-6E8A-4147-A177-3AD203B41FA5}">
                      <a16:colId xmlns:a16="http://schemas.microsoft.com/office/drawing/2014/main" val="1181686692"/>
                    </a:ext>
                  </a:extLst>
                </a:gridCol>
              </a:tblGrid>
              <a:tr h="142188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Решение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точность расчета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 участием человека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Температурный диапазон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Предел допустимой погрешности,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Доступность на Российском рынке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234437"/>
                  </a:ext>
                </a:extLst>
              </a:tr>
              <a:tr h="622215"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STEGO</a:t>
                      </a:r>
                      <a:r>
                        <a:rPr lang="ru-RU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Германия</a:t>
                      </a:r>
                      <a:endParaRPr lang="en-US" sz="1795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Без учета конструктива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–40 до 80 °C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±0,2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5007546"/>
                  </a:ext>
                </a:extLst>
              </a:tr>
              <a:tr h="6222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Easy</a:t>
                      </a:r>
                      <a:br>
                        <a:rPr lang="ru-RU" dirty="0"/>
                      </a:br>
                      <a:r>
                        <a:rPr lang="ru-RU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Германия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Без учета конструктива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-40 до 85 </a:t>
                      </a:r>
                      <a:r>
                        <a:rPr lang="ru-RU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±0,25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763930"/>
                  </a:ext>
                </a:extLst>
              </a:tr>
              <a:tr h="88877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ТСМУ 0104</a:t>
                      </a:r>
                      <a:br>
                        <a:rPr lang="ru-RU" dirty="0"/>
                      </a:br>
                      <a:r>
                        <a:rPr lang="ru-RU" dirty="0"/>
                        <a:t>Россия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Без учета конструктива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-50 до 550 </a:t>
                      </a:r>
                      <a:r>
                        <a:rPr lang="ru-RU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±0,1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7073575"/>
                  </a:ext>
                </a:extLst>
              </a:tr>
              <a:tr h="88877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Наше решение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 учетом конструктива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нет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95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–40 до 80 °C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±0,1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938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BBC134-06B1-43AA-949A-6DAE6BEF2CED}"/>
              </a:ext>
            </a:extLst>
          </p:cNvPr>
          <p:cNvSpPr txBox="1"/>
          <p:nvPr/>
        </p:nvSpPr>
        <p:spPr>
          <a:xfrm>
            <a:off x="689113" y="1848678"/>
            <a:ext cx="11479075" cy="2579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Цена нашего решения 40000 </a:t>
            </a:r>
            <a:r>
              <a:rPr lang="ru-RU" dirty="0" err="1"/>
              <a:t>руб</a:t>
            </a:r>
            <a:br>
              <a:rPr lang="ru-RU" dirty="0"/>
            </a:br>
            <a:r>
              <a:rPr lang="ru-RU" dirty="0"/>
              <a:t>затраты на разработку – 10000 </a:t>
            </a:r>
            <a:r>
              <a:rPr lang="ru-RU" dirty="0" err="1"/>
              <a:t>руб</a:t>
            </a:r>
            <a:endParaRPr lang="ru-RU" dirty="0"/>
          </a:p>
          <a:p>
            <a:r>
              <a:rPr lang="ru-RU" dirty="0"/>
              <a:t>затраты на установку – 5000 </a:t>
            </a:r>
            <a:r>
              <a:rPr lang="ru-RU" dirty="0" err="1"/>
              <a:t>руб</a:t>
            </a:r>
            <a:endParaRPr lang="ru-RU" dirty="0"/>
          </a:p>
          <a:p>
            <a:r>
              <a:rPr lang="ru-RU" dirty="0"/>
              <a:t>Прочие затраты – 10000 </a:t>
            </a:r>
            <a:r>
              <a:rPr lang="ru-RU" dirty="0" err="1"/>
              <a:t>руб</a:t>
            </a:r>
            <a:br>
              <a:rPr lang="ru-RU" dirty="0"/>
            </a:br>
            <a:r>
              <a:rPr lang="ru-RU" dirty="0"/>
              <a:t>выручка – 40000= 1* 40000 </a:t>
            </a:r>
            <a:r>
              <a:rPr lang="ru-RU" dirty="0" err="1"/>
              <a:t>руб</a:t>
            </a:r>
            <a:br>
              <a:rPr lang="ru-RU" dirty="0"/>
            </a:br>
            <a:r>
              <a:rPr lang="ru-RU" dirty="0"/>
              <a:t>прибыль – 3800= 40000 – 11200-10000-5000-10000 </a:t>
            </a:r>
            <a:r>
              <a:rPr lang="ru-RU" dirty="0" err="1"/>
              <a:t>руб</a:t>
            </a:r>
            <a:br>
              <a:rPr lang="ru-RU" dirty="0"/>
            </a:br>
            <a:r>
              <a:rPr lang="ru-RU" dirty="0"/>
              <a:t>рентабельность= 3800/</a:t>
            </a:r>
            <a:r>
              <a:rPr lang="en-US" dirty="0"/>
              <a:t>40000 = 0,</a:t>
            </a:r>
            <a:r>
              <a:rPr lang="ru-RU" dirty="0"/>
              <a:t>095</a:t>
            </a:r>
          </a:p>
          <a:p>
            <a:r>
              <a:rPr lang="ru-RU" dirty="0"/>
              <a:t>(средняя рентабельность при разработке программного обеспечения по отрасли 10%)</a:t>
            </a:r>
            <a:br>
              <a:rPr lang="ru-RU" dirty="0"/>
            </a:br>
            <a:r>
              <a:rPr lang="ru-RU" dirty="0"/>
              <a:t>планируемый объем продаж 4000 </a:t>
            </a:r>
            <a:r>
              <a:rPr lang="ru-RU" dirty="0" err="1"/>
              <a:t>шт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184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Конкретные действия на ближайшие месяцы/годы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0D6B8F1-A72F-4168-A65E-B75249A16CB1}"/>
              </a:ext>
            </a:extLst>
          </p:cNvPr>
          <p:cNvCxnSpPr/>
          <p:nvPr/>
        </p:nvCxnSpPr>
        <p:spPr>
          <a:xfrm>
            <a:off x="576264" y="3564835"/>
            <a:ext cx="973392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48B60DB-D62C-4264-99E7-6124E27E6D4B}"/>
              </a:ext>
            </a:extLst>
          </p:cNvPr>
          <p:cNvSpPr txBox="1"/>
          <p:nvPr/>
        </p:nvSpPr>
        <p:spPr>
          <a:xfrm>
            <a:off x="361556" y="2305987"/>
            <a:ext cx="3257623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15.09.23</a:t>
            </a:r>
            <a:br>
              <a:rPr lang="ru-RU" dirty="0"/>
            </a:br>
            <a:r>
              <a:rPr lang="ru-RU" dirty="0"/>
              <a:t>программирование реле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49D66-6904-49F7-870F-76FCC5D7B09B}"/>
              </a:ext>
            </a:extLst>
          </p:cNvPr>
          <p:cNvSpPr txBox="1"/>
          <p:nvPr/>
        </p:nvSpPr>
        <p:spPr>
          <a:xfrm>
            <a:off x="1506269" y="4467597"/>
            <a:ext cx="4225837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27.10.23</a:t>
            </a:r>
          </a:p>
          <a:p>
            <a:r>
              <a:rPr lang="ru-RU" dirty="0"/>
              <a:t>Создание компьютерной модели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97D784-A2C6-4840-8CF1-773A8719410E}"/>
              </a:ext>
            </a:extLst>
          </p:cNvPr>
          <p:cNvSpPr txBox="1"/>
          <p:nvPr/>
        </p:nvSpPr>
        <p:spPr>
          <a:xfrm>
            <a:off x="4678722" y="2002209"/>
            <a:ext cx="3401893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16.11.23 отладка работы, </a:t>
            </a:r>
          </a:p>
          <a:p>
            <a:r>
              <a:rPr lang="ru-RU" dirty="0"/>
              <a:t>корректировка процессов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AD6DB0-719E-4318-9441-98DE6CBC5504}"/>
              </a:ext>
            </a:extLst>
          </p:cNvPr>
          <p:cNvSpPr/>
          <p:nvPr/>
        </p:nvSpPr>
        <p:spPr>
          <a:xfrm>
            <a:off x="361556" y="2163500"/>
            <a:ext cx="3257623" cy="8845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883B10-92C1-4F22-A34D-5B96E7518B32}"/>
              </a:ext>
            </a:extLst>
          </p:cNvPr>
          <p:cNvSpPr/>
          <p:nvPr/>
        </p:nvSpPr>
        <p:spPr>
          <a:xfrm>
            <a:off x="1459073" y="4401017"/>
            <a:ext cx="4273033" cy="8845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21C7D0D-F005-4771-BFD8-38ED98802DAC}"/>
              </a:ext>
            </a:extLst>
          </p:cNvPr>
          <p:cNvSpPr/>
          <p:nvPr/>
        </p:nvSpPr>
        <p:spPr>
          <a:xfrm>
            <a:off x="4678722" y="1840976"/>
            <a:ext cx="3401893" cy="8845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E71B6AF8-BD4E-42CD-847A-32A96E24C882}"/>
              </a:ext>
            </a:extLst>
          </p:cNvPr>
          <p:cNvSpPr/>
          <p:nvPr/>
        </p:nvSpPr>
        <p:spPr>
          <a:xfrm>
            <a:off x="1669774" y="3061252"/>
            <a:ext cx="687190" cy="503583"/>
          </a:xfrm>
          <a:custGeom>
            <a:avLst/>
            <a:gdLst>
              <a:gd name="connsiteX0" fmla="*/ 0 w 687190"/>
              <a:gd name="connsiteY0" fmla="*/ 0 h 503583"/>
              <a:gd name="connsiteX1" fmla="*/ 450574 w 687190"/>
              <a:gd name="connsiteY1" fmla="*/ 172278 h 503583"/>
              <a:gd name="connsiteX2" fmla="*/ 675861 w 687190"/>
              <a:gd name="connsiteY2" fmla="*/ 463826 h 503583"/>
              <a:gd name="connsiteX3" fmla="*/ 662609 w 687190"/>
              <a:gd name="connsiteY3" fmla="*/ 503583 h 5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190" h="503583">
                <a:moveTo>
                  <a:pt x="0" y="0"/>
                </a:moveTo>
                <a:cubicBezTo>
                  <a:pt x="168965" y="47487"/>
                  <a:pt x="337931" y="94974"/>
                  <a:pt x="450574" y="172278"/>
                </a:cubicBezTo>
                <a:cubicBezTo>
                  <a:pt x="563217" y="249582"/>
                  <a:pt x="640522" y="408609"/>
                  <a:pt x="675861" y="463826"/>
                </a:cubicBezTo>
                <a:cubicBezTo>
                  <a:pt x="711200" y="519043"/>
                  <a:pt x="651566" y="488122"/>
                  <a:pt x="662609" y="503583"/>
                </a:cubicBezTo>
              </a:path>
            </a:pathLst>
          </a:custGeom>
          <a:noFill/>
          <a:ln w="76200">
            <a:solidFill>
              <a:srgbClr val="9460A4"/>
            </a:solidFill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BC782A87-1A69-47ED-9511-124A11FCF389}"/>
              </a:ext>
            </a:extLst>
          </p:cNvPr>
          <p:cNvSpPr/>
          <p:nvPr/>
        </p:nvSpPr>
        <p:spPr>
          <a:xfrm flipH="1">
            <a:off x="3304492" y="3564836"/>
            <a:ext cx="687189" cy="836182"/>
          </a:xfrm>
          <a:custGeom>
            <a:avLst/>
            <a:gdLst>
              <a:gd name="connsiteX0" fmla="*/ 0 w 687190"/>
              <a:gd name="connsiteY0" fmla="*/ 0 h 503583"/>
              <a:gd name="connsiteX1" fmla="*/ 450574 w 687190"/>
              <a:gd name="connsiteY1" fmla="*/ 172278 h 503583"/>
              <a:gd name="connsiteX2" fmla="*/ 675861 w 687190"/>
              <a:gd name="connsiteY2" fmla="*/ 463826 h 503583"/>
              <a:gd name="connsiteX3" fmla="*/ 662609 w 687190"/>
              <a:gd name="connsiteY3" fmla="*/ 503583 h 5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190" h="503583">
                <a:moveTo>
                  <a:pt x="0" y="0"/>
                </a:moveTo>
                <a:cubicBezTo>
                  <a:pt x="168965" y="47487"/>
                  <a:pt x="337931" y="94974"/>
                  <a:pt x="450574" y="172278"/>
                </a:cubicBezTo>
                <a:cubicBezTo>
                  <a:pt x="563217" y="249582"/>
                  <a:pt x="640522" y="408609"/>
                  <a:pt x="675861" y="463826"/>
                </a:cubicBezTo>
                <a:cubicBezTo>
                  <a:pt x="711200" y="519043"/>
                  <a:pt x="651566" y="488122"/>
                  <a:pt x="662609" y="503583"/>
                </a:cubicBezTo>
              </a:path>
            </a:pathLst>
          </a:custGeom>
          <a:noFill/>
          <a:ln w="76200">
            <a:solidFill>
              <a:srgbClr val="9460A4"/>
            </a:solidFill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28B5BB7B-8893-43FA-900C-F994878AB63C}"/>
              </a:ext>
            </a:extLst>
          </p:cNvPr>
          <p:cNvSpPr/>
          <p:nvPr/>
        </p:nvSpPr>
        <p:spPr>
          <a:xfrm flipH="1">
            <a:off x="4678722" y="2758628"/>
            <a:ext cx="1136826" cy="806208"/>
          </a:xfrm>
          <a:custGeom>
            <a:avLst/>
            <a:gdLst>
              <a:gd name="connsiteX0" fmla="*/ 0 w 687190"/>
              <a:gd name="connsiteY0" fmla="*/ 0 h 503583"/>
              <a:gd name="connsiteX1" fmla="*/ 450574 w 687190"/>
              <a:gd name="connsiteY1" fmla="*/ 172278 h 503583"/>
              <a:gd name="connsiteX2" fmla="*/ 675861 w 687190"/>
              <a:gd name="connsiteY2" fmla="*/ 463826 h 503583"/>
              <a:gd name="connsiteX3" fmla="*/ 662609 w 687190"/>
              <a:gd name="connsiteY3" fmla="*/ 503583 h 5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190" h="503583">
                <a:moveTo>
                  <a:pt x="0" y="0"/>
                </a:moveTo>
                <a:cubicBezTo>
                  <a:pt x="168965" y="47487"/>
                  <a:pt x="337931" y="94974"/>
                  <a:pt x="450574" y="172278"/>
                </a:cubicBezTo>
                <a:cubicBezTo>
                  <a:pt x="563217" y="249582"/>
                  <a:pt x="640522" y="408609"/>
                  <a:pt x="675861" y="463826"/>
                </a:cubicBezTo>
                <a:cubicBezTo>
                  <a:pt x="711200" y="519043"/>
                  <a:pt x="651566" y="488122"/>
                  <a:pt x="662609" y="503583"/>
                </a:cubicBezTo>
              </a:path>
            </a:pathLst>
          </a:custGeom>
          <a:noFill/>
          <a:ln w="76200">
            <a:solidFill>
              <a:srgbClr val="9460A4"/>
            </a:solidFill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B48079-CA35-4313-BAAE-77850AF810F9}"/>
              </a:ext>
            </a:extLst>
          </p:cNvPr>
          <p:cNvSpPr txBox="1"/>
          <p:nvPr/>
        </p:nvSpPr>
        <p:spPr>
          <a:xfrm>
            <a:off x="6371013" y="4426772"/>
            <a:ext cx="4177747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20.12.23</a:t>
            </a:r>
          </a:p>
          <a:p>
            <a:r>
              <a:rPr lang="ru-RU" dirty="0"/>
              <a:t>Тестирование готового решения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811E518-7217-4B26-B314-6BA7F6E181DB}"/>
              </a:ext>
            </a:extLst>
          </p:cNvPr>
          <p:cNvSpPr/>
          <p:nvPr/>
        </p:nvSpPr>
        <p:spPr>
          <a:xfrm>
            <a:off x="6323817" y="4360192"/>
            <a:ext cx="4273033" cy="8845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EA7960E-544C-4C39-9E31-211635AB5CEF}"/>
              </a:ext>
            </a:extLst>
          </p:cNvPr>
          <p:cNvSpPr/>
          <p:nvPr/>
        </p:nvSpPr>
        <p:spPr>
          <a:xfrm rot="5932430" flipH="1">
            <a:off x="7351156" y="3564836"/>
            <a:ext cx="687189" cy="836182"/>
          </a:xfrm>
          <a:custGeom>
            <a:avLst/>
            <a:gdLst>
              <a:gd name="connsiteX0" fmla="*/ 0 w 687190"/>
              <a:gd name="connsiteY0" fmla="*/ 0 h 503583"/>
              <a:gd name="connsiteX1" fmla="*/ 450574 w 687190"/>
              <a:gd name="connsiteY1" fmla="*/ 172278 h 503583"/>
              <a:gd name="connsiteX2" fmla="*/ 675861 w 687190"/>
              <a:gd name="connsiteY2" fmla="*/ 463826 h 503583"/>
              <a:gd name="connsiteX3" fmla="*/ 662609 w 687190"/>
              <a:gd name="connsiteY3" fmla="*/ 503583 h 5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190" h="503583">
                <a:moveTo>
                  <a:pt x="0" y="0"/>
                </a:moveTo>
                <a:cubicBezTo>
                  <a:pt x="168965" y="47487"/>
                  <a:pt x="337931" y="94974"/>
                  <a:pt x="450574" y="172278"/>
                </a:cubicBezTo>
                <a:cubicBezTo>
                  <a:pt x="563217" y="249582"/>
                  <a:pt x="640522" y="408609"/>
                  <a:pt x="675861" y="463826"/>
                </a:cubicBezTo>
                <a:cubicBezTo>
                  <a:pt x="711200" y="519043"/>
                  <a:pt x="651566" y="488122"/>
                  <a:pt x="662609" y="503583"/>
                </a:cubicBezTo>
              </a:path>
            </a:pathLst>
          </a:custGeom>
          <a:noFill/>
          <a:ln w="76200">
            <a:solidFill>
              <a:srgbClr val="9460A4"/>
            </a:solidFill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8CDC0D-42C1-4F47-B272-58C21DC8AC49}"/>
              </a:ext>
            </a:extLst>
          </p:cNvPr>
          <p:cNvSpPr txBox="1"/>
          <p:nvPr/>
        </p:nvSpPr>
        <p:spPr>
          <a:xfrm>
            <a:off x="8439712" y="2002209"/>
            <a:ext cx="3160409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12.01.24 привлечение инвестиций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D55E7A4-9C5B-4CDC-A041-E9466F809BFB}"/>
              </a:ext>
            </a:extLst>
          </p:cNvPr>
          <p:cNvSpPr/>
          <p:nvPr/>
        </p:nvSpPr>
        <p:spPr>
          <a:xfrm>
            <a:off x="8439712" y="1840976"/>
            <a:ext cx="3401893" cy="8845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C2DB4D24-EBDA-46B6-9084-033043C06CC3}"/>
              </a:ext>
            </a:extLst>
          </p:cNvPr>
          <p:cNvSpPr/>
          <p:nvPr/>
        </p:nvSpPr>
        <p:spPr>
          <a:xfrm flipH="1">
            <a:off x="8439712" y="2758628"/>
            <a:ext cx="1136826" cy="806208"/>
          </a:xfrm>
          <a:custGeom>
            <a:avLst/>
            <a:gdLst>
              <a:gd name="connsiteX0" fmla="*/ 0 w 687190"/>
              <a:gd name="connsiteY0" fmla="*/ 0 h 503583"/>
              <a:gd name="connsiteX1" fmla="*/ 450574 w 687190"/>
              <a:gd name="connsiteY1" fmla="*/ 172278 h 503583"/>
              <a:gd name="connsiteX2" fmla="*/ 675861 w 687190"/>
              <a:gd name="connsiteY2" fmla="*/ 463826 h 503583"/>
              <a:gd name="connsiteX3" fmla="*/ 662609 w 687190"/>
              <a:gd name="connsiteY3" fmla="*/ 503583 h 5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190" h="503583">
                <a:moveTo>
                  <a:pt x="0" y="0"/>
                </a:moveTo>
                <a:cubicBezTo>
                  <a:pt x="168965" y="47487"/>
                  <a:pt x="337931" y="94974"/>
                  <a:pt x="450574" y="172278"/>
                </a:cubicBezTo>
                <a:cubicBezTo>
                  <a:pt x="563217" y="249582"/>
                  <a:pt x="640522" y="408609"/>
                  <a:pt x="675861" y="463826"/>
                </a:cubicBezTo>
                <a:cubicBezTo>
                  <a:pt x="711200" y="519043"/>
                  <a:pt x="651566" y="488122"/>
                  <a:pt x="662609" y="503583"/>
                </a:cubicBezTo>
              </a:path>
            </a:pathLst>
          </a:custGeom>
          <a:noFill/>
          <a:ln w="76200">
            <a:solidFill>
              <a:srgbClr val="9460A4"/>
            </a:solidFill>
          </a:ln>
        </p:spPr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380ED1-DC3F-4648-AFF6-162BBC58A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10259" r="29956" b="48085"/>
          <a:stretch/>
        </p:blipFill>
        <p:spPr>
          <a:xfrm>
            <a:off x="6572894" y="2180319"/>
            <a:ext cx="1308839" cy="1819468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Почему именно эта команда развивает проект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может решить эту проблему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1ED6648-EBC0-4322-BB31-B15ABB3A5468}"/>
              </a:ext>
            </a:extLst>
          </p:cNvPr>
          <p:cNvSpPr/>
          <p:nvPr/>
        </p:nvSpPr>
        <p:spPr>
          <a:xfrm>
            <a:off x="1076015" y="4027020"/>
            <a:ext cx="1643399" cy="799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20" dirty="0" err="1">
                <a:solidFill>
                  <a:srgbClr val="0166B3"/>
                </a:solidFill>
                <a:latin typeface="Arial Narrow" panose="020B0606020202030204" pitchFamily="34" charset="0"/>
              </a:rPr>
              <a:t>Чамин</a:t>
            </a:r>
            <a:r>
              <a:rPr lang="ru-RU" spc="20" dirty="0">
                <a:solidFill>
                  <a:srgbClr val="0166B3"/>
                </a:solidFill>
                <a:latin typeface="Arial Narrow" panose="020B0606020202030204" pitchFamily="34" charset="0"/>
              </a:rPr>
              <a:t> Дмитрий</a:t>
            </a:r>
          </a:p>
          <a:p>
            <a:r>
              <a:rPr lang="ru-RU" sz="14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Аналитик-стратег, и </a:t>
            </a:r>
          </a:p>
          <a:p>
            <a:r>
              <a:rPr lang="ru-RU" sz="14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Лидер команды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9FA0BC6-1028-4E6C-BD39-AAD757503FA2}"/>
              </a:ext>
            </a:extLst>
          </p:cNvPr>
          <p:cNvSpPr/>
          <p:nvPr/>
        </p:nvSpPr>
        <p:spPr>
          <a:xfrm>
            <a:off x="1137251" y="4798874"/>
            <a:ext cx="18297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Коротко об участнике: Организовывал работу, мотивировал команду, занимался оформлением, контролировал процесс разработки решения кейса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C8CA22-F7DE-4510-9771-CA32C1399C63}"/>
              </a:ext>
            </a:extLst>
          </p:cNvPr>
          <p:cNvSpPr/>
          <p:nvPr/>
        </p:nvSpPr>
        <p:spPr>
          <a:xfrm>
            <a:off x="3770758" y="4027020"/>
            <a:ext cx="1824538" cy="10150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Пермяков Михаил</a:t>
            </a:r>
          </a:p>
          <a:p>
            <a:r>
              <a:rPr lang="ru-RU" sz="14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Бизнес-аналитик, </a:t>
            </a:r>
          </a:p>
          <a:p>
            <a:r>
              <a:rPr lang="ru-RU" sz="14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Генератор идей</a:t>
            </a:r>
          </a:p>
          <a:p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21BC638-4F53-4CFD-AF4A-AE3E389CFBDB}"/>
              </a:ext>
            </a:extLst>
          </p:cNvPr>
          <p:cNvSpPr/>
          <p:nvPr/>
        </p:nvSpPr>
        <p:spPr>
          <a:xfrm>
            <a:off x="3770759" y="4714235"/>
            <a:ext cx="182978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Коротко об участнике: рассматривал возможность внедрения технологии в производства, рассчитывал экономические показатели, , изучал передовые исследования</a:t>
            </a:r>
            <a:endParaRPr lang="ru-RU" sz="1100" dirty="0">
              <a:solidFill>
                <a:prstClr val="black"/>
              </a:solidFill>
            </a:endParaRPr>
          </a:p>
        </p:txBody>
      </p:sp>
      <p:pic>
        <p:nvPicPr>
          <p:cNvPr id="22" name="Picture 10">
            <a:extLst>
              <a:ext uri="{FF2B5EF4-FFF2-40B4-BE49-F238E27FC236}">
                <a16:creationId xmlns:a16="http://schemas.microsoft.com/office/drawing/2014/main" id="{6D30939C-99AF-41DB-879B-0E6AF7F2F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" t="5470" r="1101" b="10316"/>
          <a:stretch/>
        </p:blipFill>
        <p:spPr bwMode="auto">
          <a:xfrm>
            <a:off x="3656268" y="2256421"/>
            <a:ext cx="1785714" cy="179561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9E31ED94-E7F9-4BA1-85BC-2CA11BE902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3" b="5603"/>
          <a:stretch/>
        </p:blipFill>
        <p:spPr bwMode="auto">
          <a:xfrm>
            <a:off x="1111278" y="2252394"/>
            <a:ext cx="1798830" cy="179883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5817283-2D38-4E46-A72C-97F56439AB27}"/>
              </a:ext>
            </a:extLst>
          </p:cNvPr>
          <p:cNvSpPr/>
          <p:nvPr/>
        </p:nvSpPr>
        <p:spPr>
          <a:xfrm>
            <a:off x="6380919" y="4027019"/>
            <a:ext cx="1955343" cy="799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Копырин Владимир</a:t>
            </a:r>
          </a:p>
          <a:p>
            <a:r>
              <a:rPr lang="ru-RU" sz="1400" spc="20" dirty="0">
                <a:solidFill>
                  <a:prstClr val="black"/>
                </a:solidFill>
                <a:latin typeface="Arial Narrow" panose="020B0606020202030204" pitchFamily="34" charset="0"/>
              </a:rPr>
              <a:t>Наставник</a:t>
            </a:r>
          </a:p>
          <a:p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latin typeface="Fedra Sans Pro" panose="020B0504040000020004" pitchFamily="34" charset="0"/>
              </a:rPr>
              <a:t>Цифро</a:t>
            </a:r>
            <a:r>
              <a:rPr lang="ru-RU" dirty="0"/>
              <a:t>вой датчик температуры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1FF199-81B6-4449-A033-892FD5F761B9}"/>
              </a:ext>
            </a:extLst>
          </p:cNvPr>
          <p:cNvSpPr/>
          <p:nvPr/>
        </p:nvSpPr>
        <p:spPr>
          <a:xfrm>
            <a:off x="471375" y="3311765"/>
            <a:ext cx="2706831" cy="3686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20" dirty="0" err="1">
                <a:solidFill>
                  <a:srgbClr val="0166B3"/>
                </a:solidFill>
                <a:latin typeface="Arial Narrow" panose="020B0606020202030204" pitchFamily="34" charset="0"/>
              </a:rPr>
              <a:t>Чамин</a:t>
            </a:r>
            <a:r>
              <a:rPr lang="ru-RU" spc="20" dirty="0">
                <a:solidFill>
                  <a:srgbClr val="0166B3"/>
                </a:solidFill>
                <a:latin typeface="Arial Narrow" panose="020B0606020202030204" pitchFamily="34" charset="0"/>
              </a:rPr>
              <a:t> Дмитрий Евгеньевич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3C1C1CDF-9E09-4D90-A51A-E56237C655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3" b="5603"/>
          <a:stretch/>
        </p:blipFill>
        <p:spPr bwMode="auto">
          <a:xfrm>
            <a:off x="679721" y="876984"/>
            <a:ext cx="2418586" cy="241858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F8D111-4151-4787-9350-73738A1CF788}"/>
              </a:ext>
            </a:extLst>
          </p:cNvPr>
          <p:cNvSpPr txBox="1"/>
          <p:nvPr/>
        </p:nvSpPr>
        <p:spPr>
          <a:xfrm>
            <a:off x="471375" y="3955197"/>
            <a:ext cx="6085642" cy="645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20" dirty="0">
                <a:solidFill>
                  <a:srgbClr val="0166B3"/>
                </a:solidFill>
                <a:latin typeface="Arial Narrow" panose="020B0606020202030204" pitchFamily="34" charset="0"/>
              </a:rPr>
              <a:t>Тел. +7 950 490-00-98</a:t>
            </a: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D3A8FD-26F0-4DD1-911D-336960D187F8}"/>
              </a:ext>
            </a:extLst>
          </p:cNvPr>
          <p:cNvSpPr txBox="1"/>
          <p:nvPr/>
        </p:nvSpPr>
        <p:spPr>
          <a:xfrm>
            <a:off x="5194958" y="480607"/>
            <a:ext cx="7175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+mj-lt"/>
              </a:rPr>
              <a:t>Цифровой датчик температуры</a:t>
            </a:r>
          </a:p>
        </p:txBody>
      </p:sp>
      <p:pic>
        <p:nvPicPr>
          <p:cNvPr id="12" name="Picture 2" descr="ПР200 программируемое реле с дисплеем фото 1 — ОВЕН от «Элефант»">
            <a:extLst>
              <a:ext uri="{FF2B5EF4-FFF2-40B4-BE49-F238E27FC236}">
                <a16:creationId xmlns:a16="http://schemas.microsoft.com/office/drawing/2014/main" id="{B7625FD2-3188-4BD8-9158-098D0D623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94" y="434551"/>
            <a:ext cx="4453863" cy="445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8289</TotalTime>
  <Words>622</Words>
  <Application>Microsoft Office PowerPoint</Application>
  <PresentationFormat>Произвольный</PresentationFormat>
  <Paragraphs>111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-apple-system</vt:lpstr>
      <vt:lpstr>Arial</vt:lpstr>
      <vt:lpstr>Arial Narrow</vt:lpstr>
      <vt:lpstr>Calibri</vt:lpstr>
      <vt:lpstr>Cambria Math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regular_medium</vt:lpstr>
      <vt:lpstr>Тема Office</vt:lpstr>
      <vt:lpstr>Цифровой датчик температуры</vt:lpstr>
      <vt:lpstr>Презентация PowerPoint</vt:lpstr>
      <vt:lpstr>Проблема  </vt:lpstr>
      <vt:lpstr>Решение  В кейсах (примерах)</vt:lpstr>
      <vt:lpstr>Рынок  (с основными метриками, ЦА, объем, тенденции) </vt:lpstr>
      <vt:lpstr>Конкурентный анализ  </vt:lpstr>
      <vt:lpstr>Экономика сейчас и прогноз на ближайшее время</vt:lpstr>
      <vt:lpstr>Стратегия развития  Конкретные действия на ближайшие месяцы/годы </vt:lpstr>
      <vt:lpstr>Команда Почему именно эта команда развивает проект и может решить эту проблему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Дима</cp:lastModifiedBy>
  <cp:revision>263</cp:revision>
  <cp:lastPrinted>2021-05-14T10:36:39Z</cp:lastPrinted>
  <dcterms:created xsi:type="dcterms:W3CDTF">2021-05-14T09:45:42Z</dcterms:created>
  <dcterms:modified xsi:type="dcterms:W3CDTF">2023-09-07T14:57:43Z</dcterms:modified>
</cp:coreProperties>
</file>