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7" r:id="rId2"/>
    <p:sldId id="282" r:id="rId3"/>
    <p:sldId id="284" r:id="rId4"/>
    <p:sldId id="285" r:id="rId5"/>
    <p:sldId id="286" r:id="rId6"/>
    <p:sldId id="280" r:id="rId7"/>
    <p:sldId id="287" r:id="rId8"/>
    <p:sldId id="267" r:id="rId9"/>
    <p:sldId id="269" r:id="rId10"/>
    <p:sldId id="268" r:id="rId11"/>
    <p:sldId id="281" r:id="rId12"/>
    <p:sldId id="261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B4264-DBE8-4C08-BF33-872285BEC1DC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9FC63-8A66-4E0C-A687-775187A0D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40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1B54D-0A3D-4128-AD54-CC55F0C85DB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503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pronpz.ru/neftepererabatyvayushchie-zavody/rossiya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pronpz.ru/neftepererabatyvayushchie-zavody/rossiya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B45EB-FF70-4743-90EE-A288A51CD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84379"/>
            <a:ext cx="10766786" cy="36765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«МАЙКОПСКОГО ГОСУДАРСТВЕННОГО ТЕХНОЛОГИЧЕСКОГО УНИВЕРСИТЕТА»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П. ЯБЛОНОВСКОМ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нефтегазового дела и землеустройства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«21.03.01 Нефтегазовое дело»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подготовки       Эксплуатация и обслуживание объектов транспорта и	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хранения нефти, газа и продуктов переработки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 проект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</a:t>
            </a:r>
            <a:b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«Инновационный способ очистки нефтепродуктов от серы озоном »</a:t>
            </a:r>
            <a:b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cap="all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51ADF0-0D69-43DE-9870-D6CF0409A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42063" y="5623454"/>
            <a:ext cx="12070080" cy="2071991"/>
          </a:xfrm>
        </p:spPr>
        <p:txBody>
          <a:bodyPr>
            <a:normAutofit/>
          </a:bodyPr>
          <a:lstStyle/>
          <a:p>
            <a:pPr marL="64008" lvl="0" algn="r" defTabSz="914400">
              <a:spcBef>
                <a:spcPts val="300"/>
              </a:spcBef>
              <a:buClr>
                <a:srgbClr val="E7BC29"/>
              </a:buClr>
            </a:pPr>
            <a:endParaRPr lang="ru-RU" sz="2000" dirty="0">
              <a:solidFill>
                <a:srgbClr val="000000"/>
              </a:solidFill>
              <a:latin typeface="Georgia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01" y="135645"/>
            <a:ext cx="4437965" cy="17573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53"/>
          <a:stretch/>
        </p:blipFill>
        <p:spPr>
          <a:xfrm>
            <a:off x="10476037" y="0"/>
            <a:ext cx="1715963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22921"/>
            <a:ext cx="10349948" cy="33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4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4821B63-E00A-47B0-88A2-A6F09856A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2591" y="196948"/>
            <a:ext cx="9279525" cy="6372664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работы: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Очистка нефтепродуктов от серы позволяет снизить риски аварийных ситуаций на предприятиях переработки, т.к. сера очень сильный окислитель и своими свойствами может  привести к поломке технологического оборудования, а  также  ухудшает свойства нефтепродуктов, которые будут негативно влиять на окружающую среду при использовании.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работы: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анализ и выбор наиболее эффективного способа очистки нефтепродуктов (бензина АИ-95,  дизельного топлива)от серы с применением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озоновоздушной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смеси с меньшими затратами электроэнергии на 1 т нефтепродукта 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 очистки нефтепродуктов (бензина АИ-95, дизельного топлива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озоновоздушной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смесью (озонированием)  от серы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изучения способов очистки нефтепродуктов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(бензина АИ-95,  дизельного топлива)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 серы и применение новой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технологогии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Мини НПЗ  Южного федерального округа  9 предприятий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7" y="2270447"/>
            <a:ext cx="2477698" cy="16105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0" y="196948"/>
            <a:ext cx="2220991" cy="165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9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7ED84-AEB3-54CE-AB38-E5200FDDA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930400"/>
          </a:xfrm>
        </p:spPr>
        <p:txBody>
          <a:bodyPr/>
          <a:lstStyle/>
          <a:p>
            <a:r>
              <a:rPr lang="ru-RU" dirty="0"/>
              <a:t>Гидроочистка нефти от серы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5BB83-EF2D-1174-FAA5-147491E82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3862"/>
            <a:ext cx="2683379" cy="4816400"/>
          </a:xfrm>
        </p:spPr>
        <p:txBody>
          <a:bodyPr/>
          <a:lstStyle/>
          <a:p>
            <a:r>
              <a:rPr lang="ru-RU" b="1" i="0" dirty="0">
                <a:effectLst/>
                <a:latin typeface="YS Text"/>
              </a:rPr>
              <a:t>Гидроочистка нефти от серы</a:t>
            </a:r>
            <a:r>
              <a:rPr lang="ru-RU" b="0" i="0" dirty="0">
                <a:effectLst/>
                <a:latin typeface="YS Text"/>
              </a:rPr>
              <a:t> — это процесс химического превращения веществ под воздействием водорода при высоком давлении и температуре. </a:t>
            </a:r>
            <a:br>
              <a:rPr lang="ru-RU" b="0" i="0" dirty="0">
                <a:effectLst/>
                <a:latin typeface="YS Text"/>
              </a:rPr>
            </a:br>
            <a:br>
              <a:rPr lang="ru-RU" b="0" i="0" dirty="0">
                <a:effectLst/>
                <a:latin typeface="YS Text"/>
              </a:rPr>
            </a:br>
            <a:r>
              <a:rPr lang="ru-RU" b="1" i="0" dirty="0">
                <a:effectLst/>
                <a:latin typeface="YS Text"/>
              </a:rPr>
              <a:t>Основная цель</a:t>
            </a:r>
            <a:r>
              <a:rPr lang="ru-RU" b="0" i="0" dirty="0">
                <a:effectLst/>
                <a:latin typeface="YS Text"/>
              </a:rPr>
              <a:t> — снижение содержания сернистых соединений в целевом продукте.</a:t>
            </a:r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CF5FDC9-57E9-1988-E5D5-239E9D17B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258" y="1397236"/>
            <a:ext cx="7107483" cy="390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114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6400F-281D-C3BD-DA84-12CAA682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930400"/>
          </a:xfrm>
        </p:spPr>
        <p:txBody>
          <a:bodyPr/>
          <a:lstStyle/>
          <a:p>
            <a:r>
              <a:rPr lang="ru-RU" b="1" i="0" dirty="0">
                <a:effectLst/>
                <a:latin typeface="YS Text"/>
              </a:rPr>
              <a:t>Каталитическая дистилляция: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348FF2-E721-1F88-D84A-9D4C9203D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4" y="888763"/>
            <a:ext cx="2127903" cy="5152600"/>
          </a:xfrm>
        </p:spPr>
        <p:txBody>
          <a:bodyPr>
            <a:normAutofit fontScale="92500" lnSpcReduction="10000"/>
          </a:bodyPr>
          <a:lstStyle/>
          <a:p>
            <a:r>
              <a:rPr lang="ru-RU" b="1" i="0" dirty="0">
                <a:effectLst/>
                <a:latin typeface="YS Text"/>
              </a:rPr>
              <a:t>Каталитическая дистилляция</a:t>
            </a:r>
            <a:r>
              <a:rPr lang="ru-RU" b="0" i="0" dirty="0">
                <a:effectLst/>
                <a:latin typeface="YS Text"/>
              </a:rPr>
              <a:t> — это процесс очистки нефти, который включает разделение бензиновой фракции на тяжёлую и лёгкую, удаление лёгких меркаптанов, изомеризацию лёгких α-олефинов в β-олефины и максимальное извлечение олефинов.</a:t>
            </a:r>
            <a:endParaRPr lang="ru-RU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FED228EA-24DE-68C8-A270-10963D84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727" y="589659"/>
            <a:ext cx="7164019" cy="501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38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3D7A0-8EEF-054F-FB33-153C5CE7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930400"/>
          </a:xfrm>
        </p:spPr>
        <p:txBody>
          <a:bodyPr/>
          <a:lstStyle/>
          <a:p>
            <a:r>
              <a:rPr lang="ru-RU" dirty="0"/>
              <a:t>Минусы данных способов: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6D7422-032F-2078-A175-9F376FDB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5675"/>
            <a:ext cx="9274002" cy="5075687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3600" b="1" dirty="0"/>
              <a:t>1. Сложность реализации процесса.</a:t>
            </a:r>
            <a:r>
              <a:rPr lang="ru-RU" sz="3600" dirty="0"/>
              <a:t> Недостаточная глубина очистки, использование дорогих катализаторов и большое кол-во водорода.</a:t>
            </a:r>
            <a:br>
              <a:rPr lang="ru-RU" sz="3600" dirty="0"/>
            </a:br>
            <a:br>
              <a:rPr lang="ru-RU" sz="3600" dirty="0"/>
            </a:br>
            <a:r>
              <a:rPr lang="ru-RU" sz="3600" b="1" dirty="0"/>
              <a:t>2. </a:t>
            </a:r>
            <a:r>
              <a:rPr lang="ru-RU" sz="3600" b="1" i="0" dirty="0">
                <a:effectLst/>
                <a:latin typeface="YS Text"/>
              </a:rPr>
              <a:t>Разрушение катализатора</a:t>
            </a:r>
            <a:r>
              <a:rPr lang="ru-RU" sz="3600" b="0" i="0" dirty="0">
                <a:effectLst/>
                <a:latin typeface="YS Text"/>
              </a:rPr>
              <a:t>. </a:t>
            </a:r>
            <a:br>
              <a:rPr lang="ru-RU" sz="3600" b="0" i="0" dirty="0">
                <a:effectLst/>
                <a:latin typeface="YS Text"/>
              </a:rPr>
            </a:br>
            <a:r>
              <a:rPr lang="ru-RU" sz="3600" b="0" i="0" dirty="0">
                <a:effectLst/>
                <a:latin typeface="YS Text"/>
              </a:rPr>
              <a:t>В процессе непрерывного каталитического крекинга он подвергается механическому воздействию, из-за чего разрушается и частично покидает реактор. </a:t>
            </a:r>
            <a:br>
              <a:rPr lang="ru-RU" sz="3600" b="0" i="0" dirty="0">
                <a:effectLst/>
                <a:latin typeface="YS Text"/>
              </a:rPr>
            </a:br>
            <a:endParaRPr lang="ru-RU" sz="3600" b="0" i="0" dirty="0">
              <a:effectLst/>
              <a:latin typeface="YS Tex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600" b="1" i="0" dirty="0">
                <a:effectLst/>
                <a:latin typeface="YS Text"/>
              </a:rPr>
              <a:t>3. Сокращение срока службы катализатора</a:t>
            </a:r>
            <a:r>
              <a:rPr lang="ru-RU" sz="3600" b="0" i="0" dirty="0">
                <a:effectLst/>
                <a:latin typeface="YS Text"/>
              </a:rPr>
              <a:t> </a:t>
            </a:r>
            <a:r>
              <a:rPr lang="ru-RU" sz="3600" b="1" i="0" dirty="0">
                <a:effectLst/>
                <a:latin typeface="YS Text"/>
              </a:rPr>
              <a:t>при наличии вредных компонентов</a:t>
            </a:r>
            <a:r>
              <a:rPr lang="ru-RU" sz="3600" b="0" i="0" dirty="0">
                <a:effectLst/>
                <a:latin typeface="YS Text"/>
              </a:rPr>
              <a:t>. </a:t>
            </a:r>
            <a:br>
              <a:rPr lang="ru-RU" sz="3600" b="0" i="0" dirty="0">
                <a:effectLst/>
                <a:latin typeface="YS Text"/>
              </a:rPr>
            </a:br>
            <a:r>
              <a:rPr lang="ru-RU" sz="3600" b="0" i="0" dirty="0">
                <a:effectLst/>
                <a:latin typeface="YS Text"/>
              </a:rPr>
              <a:t>Например, жизнь платинового катализатора сокращается при наличии серы, азота, свинца и других «ядов»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48829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10303" y="178172"/>
            <a:ext cx="10281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96850" algn="ctr">
              <a:lnSpc>
                <a:spcPct val="150000"/>
              </a:lnSpc>
              <a:spcAft>
                <a:spcPts val="0"/>
              </a:spcAft>
            </a:pPr>
            <a:r>
              <a:rPr lang="ru-RU" sz="2400" cap="all" dirty="0">
                <a:latin typeface="Arial" panose="020B0604020202020204" pitchFamily="34" charset="0"/>
                <a:cs typeface="Arial" panose="020B0604020202020204" pitchFamily="34" charset="0"/>
              </a:rPr>
              <a:t>Инновационный способ предварительной очистки нефтепродуктов от серы озоном</a:t>
            </a:r>
            <a:endParaRPr lang="ru-RU" sz="2400" cap="all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11813" y="5371018"/>
            <a:ext cx="92556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предварительной обработки осуществляется с помощью устройства состоящее из последовательно соединенных компрессора 1, осушителя 2 и охладителя 3, и электрического генератора озона барьерного типа 4 который сообщен с резервуаром 5, к нему подключен насос повышенного давления 6 с мелкодисперсными форсунками 7, расположенные внутри резервуара 5. 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918" y="1310020"/>
            <a:ext cx="8772724" cy="40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66" y="83639"/>
            <a:ext cx="2188722" cy="12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8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0974B9-0E86-CF4D-72CE-73A40D64B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256232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Плюсы очистки нефтепродукта озоном: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D382-0CC8-22B8-73D9-1E0DC715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6213"/>
            <a:ext cx="9274002" cy="5759866"/>
          </a:xfrm>
        </p:spPr>
        <p:txBody>
          <a:bodyPr>
            <a:normAutofit lnSpcReduction="10000"/>
          </a:bodyPr>
          <a:lstStyle/>
          <a:p>
            <a:r>
              <a:rPr lang="ru-RU" sz="2800" b="1" dirty="0"/>
              <a:t>1. Улучшение качества нефтепродуктов</a:t>
            </a:r>
            <a:r>
              <a:rPr lang="ru-RU" sz="2800" dirty="0"/>
              <a:t>. </a:t>
            </a:r>
            <a:r>
              <a:rPr lang="ru-RU" sz="2400" dirty="0"/>
              <a:t>Озонирование способствует появлению в их составе кислородосодержащих соединений различной функциональности: альдегидов, кислот и т.д.</a:t>
            </a:r>
            <a:br>
              <a:rPr lang="ru-RU" sz="2400" dirty="0"/>
            </a:br>
            <a:br>
              <a:rPr lang="ru-RU" sz="2400" dirty="0"/>
            </a:br>
            <a:r>
              <a:rPr lang="ru-RU" sz="2800" b="1" dirty="0"/>
              <a:t>2. Снижение длительности процесса  переработки: </a:t>
            </a:r>
            <a:br>
              <a:rPr lang="ru-RU" sz="2800" b="1" dirty="0"/>
            </a:br>
            <a:r>
              <a:rPr lang="ru-RU" sz="2400" dirty="0"/>
              <a:t>Окисление сернистых соединений озоном происходит при обычной температуре, что уменьшает длительность процесса.</a:t>
            </a:r>
            <a:br>
              <a:rPr lang="ru-RU" sz="2400" dirty="0"/>
            </a:br>
            <a:br>
              <a:rPr lang="ru-RU" sz="2400" dirty="0"/>
            </a:br>
            <a:r>
              <a:rPr lang="ru-RU" sz="2800" b="1" dirty="0"/>
              <a:t>3. Снижение затрат на использование дорогостоящих катализаторов.</a:t>
            </a:r>
            <a:br>
              <a:rPr lang="ru-RU" sz="2800" b="1" dirty="0"/>
            </a:br>
            <a:r>
              <a:rPr lang="ru-RU" sz="2400" dirty="0"/>
              <a:t>Процесс не требует применения катализаторов, а окислённые соединения легко извлекаются в ходе экстракции обводнённым ацетоном.</a:t>
            </a:r>
          </a:p>
        </p:txBody>
      </p:sp>
    </p:spTree>
    <p:extLst>
      <p:ext uri="{BB962C8B-B14F-4D97-AF65-F5344CB8AC3E}">
        <p14:creationId xmlns:p14="http://schemas.microsoft.com/office/powerpoint/2010/main" val="173649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4361" y="196275"/>
            <a:ext cx="11218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96850" algn="ctr">
              <a:lnSpc>
                <a:spcPct val="150000"/>
              </a:lnSpc>
              <a:spcAft>
                <a:spcPts val="0"/>
              </a:spcAft>
            </a:pPr>
            <a:r>
              <a:rPr lang="ru-RU" sz="2400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Анализ рынка  по переработки нефти  В </a:t>
            </a:r>
            <a:r>
              <a:rPr lang="ru-RU" sz="2400" cap="all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РОссии</a:t>
            </a:r>
            <a:endParaRPr lang="ru-RU" sz="2400" cap="all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9685" y="1069791"/>
            <a:ext cx="10768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77106" y="1261751"/>
          <a:ext cx="9495693" cy="3886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5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Владеющая компания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НПЗ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по переработке (млн.т)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Роснефть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77.5</a:t>
                      </a:r>
                      <a:b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Лукойл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45,6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Башнефть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Сургутнефтегаз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ТНК-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 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31,7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Славнефть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ТАИФ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Татнефть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НК Альянс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284,1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948060" y="776995"/>
            <a:ext cx="152570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Список НПЗ в России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77106" y="5607185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https://pronpz.ru/neftepererabatyvayushchie-zavody/rossiya.html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8722" cy="123152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496" y="5440812"/>
            <a:ext cx="1886966" cy="12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69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1708" y="54128"/>
            <a:ext cx="112183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96850" algn="ctr">
              <a:lnSpc>
                <a:spcPct val="150000"/>
              </a:lnSpc>
              <a:spcAft>
                <a:spcPts val="0"/>
              </a:spcAft>
            </a:pPr>
            <a:r>
              <a:rPr lang="ru-RU" sz="2400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Анализ рынка  по переработки нефти  В Южном регионе России</a:t>
            </a:r>
          </a:p>
        </p:txBody>
      </p:sp>
      <p:sp>
        <p:nvSpPr>
          <p:cNvPr id="9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9685" y="1069791"/>
            <a:ext cx="10768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66091" y="1084976"/>
            <a:ext cx="152570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Список мини-НПЗ в Южном Регионе России  близлежащих регионах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66091" y="6109682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https://pronpz.ru/neftepererabatyvayushchie-zavody/rossiya.html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51628" y="1524204"/>
          <a:ext cx="7115616" cy="4650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2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6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9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Продукция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Мощность по переработке (тыс. тонн/год)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Регион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3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ООО МТК-КТК </a:t>
                      </a:r>
                      <a:r>
                        <a:rPr lang="ru-RU" sz="1200" dirty="0" err="1">
                          <a:effectLst/>
                        </a:rPr>
                        <a:t>Транснефть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Прям. бенз., судов., мазут</a:t>
                      </a:r>
                      <a:br>
                        <a:rPr lang="ru-RU" sz="1200">
                          <a:effectLst/>
                        </a:rPr>
                      </a:b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Краснодарский край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ООО «</a:t>
                      </a:r>
                      <a:r>
                        <a:rPr lang="ru-RU" sz="1200" dirty="0" err="1">
                          <a:effectLst/>
                        </a:rPr>
                        <a:t>Албашнефть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Краснодарский край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ООО «</a:t>
                      </a:r>
                      <a:r>
                        <a:rPr lang="ru-RU" sz="1200" dirty="0" err="1">
                          <a:effectLst/>
                        </a:rPr>
                        <a:t>Петролинк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ДТ, битум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Краснодарский край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ООО «Славянский битумный завод»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Бензины, битум, ДТ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Краснодарский край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ООО «Ильский НПЗ»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М40, бензин, ДТ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Краснодарский край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ООО «ЮГ-1»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Мазут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Ставропольский край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9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ЗАО «Волгодонскнефтепродукт»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Ростовская область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ООО «Манас»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Мазут, ДТЛ, бензин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Ростовская область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«ИП Скворцов В.П.»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Ростовская область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9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ООО «Каменский нефтеперегонный завод»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Нафта, ДТ ,мазут, КТ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Ростовская область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70" marR="5687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231471" y="1585979"/>
            <a:ext cx="35191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итогам выполнения реализуемой кубанскими НПЗ и региональным мин ТЭК и ЖКХ стратегии прогнозируется увеличение мощностей нефтеперерабатывающих заводов почти в три раза — с 12,6 млн тонн в 2011 году до 35 млн тонн в 2024 году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58462" y="4955826"/>
            <a:ext cx="3265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https://www.kommersant.ru/app/139039?from=doc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14" y="-31716"/>
            <a:ext cx="1886966" cy="12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3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2263" y="238828"/>
            <a:ext cx="11218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cap="all" dirty="0">
                <a:latin typeface="Arial" panose="020B0604020202020204" pitchFamily="34" charset="0"/>
                <a:cs typeface="Arial" panose="020B0604020202020204" pitchFamily="34" charset="0"/>
              </a:rPr>
              <a:t>Оценка рынка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TAM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021854" y="1458526"/>
          <a:ext cx="7135020" cy="4066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4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81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рынка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Потенциал рынка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рынка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519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Предприятия </a:t>
                      </a: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владеющие НПЗ Роснефть, Лукойл, </a:t>
                      </a:r>
                      <a:r>
                        <a:rPr lang="ru-RU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Газпромнефть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Газпром, ТНК-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 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2.Нефтеперерабатывающие заводы НПЗ -32 шт. в России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переработки нефти до 284 </a:t>
                      </a:r>
                      <a:r>
                        <a:rPr lang="ru-RU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год ( Источник: ЦДУ ТЭК) от всех НПЗ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учетом производства на мини НПЗ -2,4 %( Источник: ИНГГ им. А.А. </a:t>
                      </a:r>
                      <a:r>
                        <a:rPr lang="ru-RU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Трофимука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 РАН)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мини НПЗ, в частности близ лежащих по региону  9 шт.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80052" y="3051488"/>
            <a:ext cx="14659429" cy="43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9" y="159745"/>
            <a:ext cx="2466910" cy="16425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9" y="2158080"/>
            <a:ext cx="2564127" cy="1711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9" y="4324337"/>
            <a:ext cx="2845551" cy="189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0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99870" y="244734"/>
            <a:ext cx="11218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cap="all" dirty="0">
                <a:latin typeface="Arial" panose="020B0604020202020204" pitchFamily="34" charset="0"/>
                <a:cs typeface="Arial" panose="020B0604020202020204" pitchFamily="34" charset="0"/>
              </a:rPr>
              <a:t>Авторы</a:t>
            </a:r>
          </a:p>
        </p:txBody>
      </p:sp>
      <p:sp>
        <p:nvSpPr>
          <p:cNvPr id="9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660246" y="6292244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pic>
        <p:nvPicPr>
          <p:cNvPr id="6" name="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2" b="12472"/>
          <a:stretch>
            <a:fillRect/>
          </a:stretch>
        </p:blipFill>
        <p:spPr>
          <a:xfrm>
            <a:off x="8391452" y="1022722"/>
            <a:ext cx="2068629" cy="20701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76793" y="328242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Консультант по экономике: </a:t>
            </a:r>
          </a:p>
          <a:p>
            <a:pPr algn="ctr"/>
            <a:r>
              <a:rPr lang="ru-RU" dirty="0" err="1"/>
              <a:t>Ашинова</a:t>
            </a:r>
            <a:r>
              <a:rPr lang="ru-RU" dirty="0"/>
              <a:t> Марина </a:t>
            </a:r>
            <a:r>
              <a:rPr lang="ru-RU" dirty="0" err="1"/>
              <a:t>Казбековна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19945" y="4191632"/>
            <a:ext cx="44672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Профессор, д.э.н., профессор  кафедры финансов и кредита </a:t>
            </a:r>
          </a:p>
          <a:p>
            <a:pPr algn="ctr"/>
            <a:r>
              <a:rPr lang="ru-RU" dirty="0"/>
              <a:t>ФГБОУ ВО «МГТУ»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58354" y="4090405"/>
            <a:ext cx="3901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доцент, к.т.н., кафедры нефтегазовое дело и землеустройство, филиал</a:t>
            </a:r>
          </a:p>
          <a:p>
            <a:pPr algn="ctr"/>
            <a:r>
              <a:rPr lang="ru-RU" dirty="0"/>
              <a:t> ФГБОУ ВО «МГТУ» п. Яблоновский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79239" y="3230626"/>
            <a:ext cx="5756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Организатор-наставник</a:t>
            </a:r>
          </a:p>
          <a:p>
            <a:pPr algn="ctr"/>
            <a:r>
              <a:rPr lang="ru-RU" dirty="0"/>
              <a:t>Бебко Дмитрий Анатольевич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140" y="1089492"/>
            <a:ext cx="1498064" cy="19467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1281105" y="295362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Авторы интенсива: </a:t>
            </a:r>
          </a:p>
          <a:p>
            <a:pPr algn="ctr"/>
            <a:r>
              <a:rPr lang="ru-RU" dirty="0"/>
              <a:t>Цветной Кирилл,</a:t>
            </a:r>
          </a:p>
          <a:p>
            <a:pPr algn="ctr"/>
            <a:r>
              <a:rPr lang="ru-RU" dirty="0"/>
              <a:t>Тес Аслан,</a:t>
            </a:r>
          </a:p>
          <a:p>
            <a:pPr algn="ctr"/>
            <a:r>
              <a:rPr lang="ru-RU" dirty="0"/>
              <a:t>Богатырев Владислав.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184064" y="4129989"/>
            <a:ext cx="3901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Студенты группы </a:t>
            </a:r>
          </a:p>
          <a:p>
            <a:pPr algn="ctr"/>
            <a:r>
              <a:rPr lang="ru-RU" dirty="0"/>
              <a:t>НД-11, ЗУ-11, ТД-11</a:t>
            </a:r>
          </a:p>
          <a:p>
            <a:pPr algn="ctr"/>
            <a:r>
              <a:rPr lang="ru-RU" dirty="0"/>
              <a:t>филиала ФГБОУ ВО «МГТУ» </a:t>
            </a:r>
          </a:p>
          <a:p>
            <a:pPr algn="ctr"/>
            <a:r>
              <a:rPr lang="ru-RU" dirty="0"/>
              <a:t>п. Яблоновский</a:t>
            </a:r>
          </a:p>
        </p:txBody>
      </p:sp>
    </p:spTree>
    <p:extLst>
      <p:ext uri="{BB962C8B-B14F-4D97-AF65-F5344CB8AC3E}">
        <p14:creationId xmlns:p14="http://schemas.microsoft.com/office/powerpoint/2010/main" val="49846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E3C87-D776-46E9-8A67-0A6F092A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918" y="398137"/>
            <a:ext cx="5946164" cy="768592"/>
          </a:xfrm>
        </p:spPr>
        <p:txBody>
          <a:bodyPr>
            <a:normAutofit/>
          </a:bodyPr>
          <a:lstStyle/>
          <a:p>
            <a:pPr algn="ctr"/>
            <a:r>
              <a:rPr lang="ru-RU" sz="24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</p:txBody>
      </p:sp>
      <p:sp>
        <p:nvSpPr>
          <p:cNvPr id="4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9931304-AE2E-47BE-AE8A-30C8A0D2A278}"/>
              </a:ext>
            </a:extLst>
          </p:cNvPr>
          <p:cNvSpPr txBox="1">
            <a:spLocks/>
          </p:cNvSpPr>
          <p:nvPr/>
        </p:nvSpPr>
        <p:spPr>
          <a:xfrm>
            <a:off x="1075177" y="1166729"/>
            <a:ext cx="10283483" cy="50812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50000"/>
              </a:lnSpc>
              <a:buFont typeface="Wingdings 3" charset="2"/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основании поставленных целей и задач в данной работе были рассмотрены составляющие.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Был произведен литературный и научный обзор по методики очистки нефтепродуктов от серы.</a:t>
            </a:r>
          </a:p>
          <a:p>
            <a:pPr indent="0" algn="just">
              <a:lnSpc>
                <a:spcPct val="150000"/>
              </a:lnSpc>
              <a:buFont typeface="Wingdings 3" charset="2"/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Были рассмотрены методики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десультифации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нефтепродуктов и их применение</a:t>
            </a:r>
          </a:p>
          <a:p>
            <a:pPr indent="0" algn="just">
              <a:lnSpc>
                <a:spcPct val="150000"/>
              </a:lnSpc>
              <a:buFont typeface="Wingdings 3" charset="2"/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Рассмотрены традиционный и нетрадиционные методики очистки нефтепродуктов (бензина АИ-95,дизельного топлива)  от серы, рассмотрены преимущества и недостатки </a:t>
            </a:r>
          </a:p>
          <a:p>
            <a:pPr indent="0" algn="just">
              <a:lnSpc>
                <a:spcPct val="150000"/>
              </a:lnSpc>
              <a:buFont typeface="Wingdings 3" charset="2"/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Затраты на  один озонатор 50000 руб., для очистки 4000 м3 нужно 4 установок время предварительной очистки от 30-60 минут, в два цикла. Снижение  содержания серы в нефтепродуктах</a:t>
            </a:r>
            <a:r>
              <a:rPr lang="ru-RU" dirty="0"/>
              <a:t>(бензина АИ-95,дизельного топлива, масла)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при обработки нефтепродуктов бензина  АИ-95 при концентрации озона 85 мг/м3  снизилось 2.5%  до 0,05% и дизельного топлива  при концентрации озона 100 мг/м3 3 % до 0,05%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Методика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определения серы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5457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, концентрация 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озоно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-воздушной смеси  85-100 мг/м3 при обработке, для масла концентрация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озоно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-воздушной смеси 100-110 мг/м3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36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1218874" y="6109682"/>
            <a:ext cx="531754" cy="365125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13</a:t>
            </a:fld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0" y="-1"/>
            <a:ext cx="20104100" cy="11315699"/>
            <a:chOff x="0" y="0"/>
            <a:chExt cx="12192000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39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84628" y="2154251"/>
              <a:ext cx="9459645" cy="2000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884629" y="2125676"/>
              <a:ext cx="9459645" cy="200053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56341" y="566143"/>
              <a:ext cx="2406984" cy="1065037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44" y="566143"/>
              <a:ext cx="2691375" cy="1065037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61"/>
            <a:stretch/>
          </p:blipFill>
          <p:spPr>
            <a:xfrm>
              <a:off x="0" y="0"/>
              <a:ext cx="1895475" cy="6858000"/>
            </a:xfrm>
            <a:prstGeom prst="rect">
              <a:avLst/>
            </a:prstGeom>
          </p:spPr>
        </p:pic>
      </p:grpSp>
      <p:sp>
        <p:nvSpPr>
          <p:cNvPr id="16" name="Заголовок 4"/>
          <p:cNvSpPr>
            <a:spLocks noGrp="1"/>
          </p:cNvSpPr>
          <p:nvPr>
            <p:ph type="title"/>
          </p:nvPr>
        </p:nvSpPr>
        <p:spPr>
          <a:xfrm>
            <a:off x="2620291" y="4802552"/>
            <a:ext cx="10995189" cy="218598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0534142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1140</Words>
  <Application>Microsoft Office PowerPoint</Application>
  <PresentationFormat>Широкоэкранный</PresentationFormat>
  <Paragraphs>157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Trebuchet MS</vt:lpstr>
      <vt:lpstr>Wingdings 3</vt:lpstr>
      <vt:lpstr>YS Text</vt:lpstr>
      <vt:lpstr>Аспект</vt:lpstr>
      <vt:lpstr>ФИЛИАЛ «МАЙКОПСКОГО ГОСУДАРСТВЕННОГО ТЕХНОЛОГИЧЕСКОГО УНИВЕРСИТЕТА»  В П. ЯБЛОНОВСКОМ  Кафедра нефтегазового дела и землеустройства Направление: «21.03.01 Нефтегазовое дело»   Профиль подготовки       Эксплуатация и обслуживание объектов транспорта и                  хранения нефти, газа и продуктов переработки  интенсив проект Университет 20.35 на тему «Инновационный способ очистки нефтепродуктов от серы озоном » </vt:lpstr>
      <vt:lpstr>Презентация PowerPoint</vt:lpstr>
      <vt:lpstr>Гидроочистка нефти от серы</vt:lpstr>
      <vt:lpstr>Каталитическая дистилляция:</vt:lpstr>
      <vt:lpstr>Минусы данных способов:</vt:lpstr>
      <vt:lpstr>Презентация PowerPoint</vt:lpstr>
      <vt:lpstr>Плюсы очистки нефтепродукта озоном: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ФИЛИАЛ «МАЙКОПСКОГО ГОСУДАРСТВЕННОГО ТЕХНОЛОГИЧЕСКОГО УНИВЕРСИТЕТА»  В П. ЯБЛОНОВСКОМ  Кафедра нефтегазового дела и землеустройства Направление: «21.03.01 Нефтегазовое дело»   Профиль подготовки       Эксплуатация и обслуживание объектов транспорта и                  хранения нефти, газа и продуктов переработки  интенсив проект Университет 20.35 на тему «Инновационный способ очистки нефтепродуктов от серы озоном » </dc:title>
  <dc:creator>n11 N</dc:creator>
  <cp:lastModifiedBy>user</cp:lastModifiedBy>
  <cp:revision>2</cp:revision>
  <dcterms:created xsi:type="dcterms:W3CDTF">2024-10-15T16:49:58Z</dcterms:created>
  <dcterms:modified xsi:type="dcterms:W3CDTF">2024-10-16T04:03:43Z</dcterms:modified>
</cp:coreProperties>
</file>