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0" r:id="rId2"/>
    <p:sldId id="281" r:id="rId3"/>
    <p:sldId id="286" r:id="rId4"/>
    <p:sldId id="308" r:id="rId5"/>
    <p:sldId id="291" r:id="rId6"/>
    <p:sldId id="309" r:id="rId7"/>
    <p:sldId id="312" r:id="rId8"/>
    <p:sldId id="313" r:id="rId9"/>
    <p:sldId id="314" r:id="rId10"/>
    <p:sldId id="316" r:id="rId11"/>
    <p:sldId id="315" r:id="rId12"/>
    <p:sldId id="318" r:id="rId13"/>
    <p:sldId id="310" r:id="rId14"/>
    <p:sldId id="321" r:id="rId15"/>
    <p:sldId id="269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FF2F2D"/>
    <a:srgbClr val="FBB3C1"/>
    <a:srgbClr val="B5D8E1"/>
    <a:srgbClr val="FD493D"/>
    <a:srgbClr val="9F00FF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75" autoAdjust="0"/>
    <p:restoredTop sz="94601" autoAdjust="0"/>
  </p:normalViewPr>
  <p:slideViewPr>
    <p:cSldViewPr snapToGrid="0" snapToObjects="1" showGuides="1">
      <p:cViewPr>
        <p:scale>
          <a:sx n="50" d="100"/>
          <a:sy n="50" d="100"/>
        </p:scale>
        <p:origin x="2370" y="144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ownloads\1.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ocuments\&#1044;&#1080;&#1087;&#1083;&#1086;&#1084;\&#1050;&#1085;&#1080;&#1075;&#1072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'1.1'!$A$55</c:f>
              <c:strCache>
                <c:ptCount val="1"/>
                <c:pt idx="0">
                  <c:v>По знакомству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val>
            <c:numRef>
              <c:f>'1.1'!$B$55</c:f>
              <c:numCache>
                <c:formatCode>General</c:formatCode>
                <c:ptCount val="1"/>
                <c:pt idx="0">
                  <c:v>1118000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6E-4EC5-AB42-7E2935248549}"/>
            </c:ext>
          </c:extLst>
        </c:ser>
        <c:ser>
          <c:idx val="1"/>
          <c:order val="1"/>
          <c:tx>
            <c:strRef>
              <c:f>'1.1'!$A$56</c:f>
              <c:strCache>
                <c:ptCount val="1"/>
                <c:pt idx="0">
                  <c:v>Обратились к работодателю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val>
            <c:numRef>
              <c:f>'1.1'!$B$56</c:f>
              <c:numCache>
                <c:formatCode>General</c:formatCode>
                <c:ptCount val="1"/>
                <c:pt idx="0">
                  <c:v>888000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6E-4EC5-AB42-7E2935248549}"/>
            </c:ext>
          </c:extLst>
        </c:ser>
        <c:ser>
          <c:idx val="2"/>
          <c:order val="2"/>
          <c:tx>
            <c:strRef>
              <c:f>'1.1'!$A$57</c:f>
              <c:strCache>
                <c:ptCount val="1"/>
                <c:pt idx="0">
                  <c:v>Изучили вакансии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val>
            <c:numRef>
              <c:f>'1.1'!$B$57</c:f>
              <c:numCache>
                <c:formatCode>General</c:formatCode>
                <c:ptCount val="1"/>
                <c:pt idx="0">
                  <c:v>771000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6E-4EC5-AB42-7E2935248549}"/>
            </c:ext>
          </c:extLst>
        </c:ser>
        <c:ser>
          <c:idx val="3"/>
          <c:order val="3"/>
          <c:tx>
            <c:strRef>
              <c:f>'1.1'!$A$58</c:f>
              <c:strCache>
                <c:ptCount val="1"/>
                <c:pt idx="0">
                  <c:v>Выложили резюме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val>
            <c:numRef>
              <c:f>'1.1'!$B$58</c:f>
              <c:numCache>
                <c:formatCode>General</c:formatCode>
                <c:ptCount val="1"/>
                <c:pt idx="0">
                  <c:v>386000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6E-4EC5-AB42-7E2935248549}"/>
            </c:ext>
          </c:extLst>
        </c:ser>
        <c:ser>
          <c:idx val="4"/>
          <c:order val="4"/>
          <c:tx>
            <c:strRef>
              <c:f>'1.1'!$A$59</c:f>
              <c:strCache>
                <c:ptCount val="1"/>
                <c:pt idx="0">
                  <c:v>Не нашли работу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val>
            <c:numRef>
              <c:f>'1.1'!$B$59</c:f>
              <c:numCache>
                <c:formatCode>General</c:formatCode>
                <c:ptCount val="1"/>
                <c:pt idx="0">
                  <c:v>259000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6E-4EC5-AB42-7E2935248549}"/>
            </c:ext>
          </c:extLst>
        </c:ser>
        <c:ser>
          <c:idx val="5"/>
          <c:order val="5"/>
          <c:tx>
            <c:strRef>
              <c:f>'1.1'!$A$60</c:f>
              <c:strCache>
                <c:ptCount val="1"/>
                <c:pt idx="0">
                  <c:v>Через гос. центр занятости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val>
            <c:numRef>
              <c:f>'1.1'!$B$60</c:f>
              <c:numCache>
                <c:formatCode>General</c:formatCode>
                <c:ptCount val="1"/>
                <c:pt idx="0">
                  <c:v>129000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6E-4EC5-AB42-7E2935248549}"/>
            </c:ext>
          </c:extLst>
        </c:ser>
        <c:ser>
          <c:idx val="6"/>
          <c:order val="6"/>
          <c:tx>
            <c:strRef>
              <c:f>'1.1'!$A$61</c:f>
              <c:strCache>
                <c:ptCount val="1"/>
                <c:pt idx="0">
                  <c:v>Через ВУЗ или ССУЗ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val>
            <c:numRef>
              <c:f>'1.1'!$B$61</c:f>
              <c:numCache>
                <c:formatCode>General</c:formatCode>
                <c:ptCount val="1"/>
                <c:pt idx="0">
                  <c:v>114000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6E-4EC5-AB42-7E2935248549}"/>
            </c:ext>
          </c:extLst>
        </c:ser>
        <c:ser>
          <c:idx val="7"/>
          <c:order val="7"/>
          <c:tx>
            <c:strRef>
              <c:f>'1.1'!$A$62</c:f>
              <c:strCache>
                <c:ptCount val="1"/>
                <c:pt idx="0">
                  <c:v>Через ярмарку вакансий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val>
            <c:numRef>
              <c:f>'1.1'!$B$62</c:f>
              <c:numCache>
                <c:formatCode>General</c:formatCode>
                <c:ptCount val="1"/>
                <c:pt idx="0">
                  <c:v>26000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36E-4EC5-AB42-7E2935248549}"/>
            </c:ext>
          </c:extLst>
        </c:ser>
        <c:ser>
          <c:idx val="8"/>
          <c:order val="8"/>
          <c:tx>
            <c:strRef>
              <c:f>'1.1'!$A$63</c:f>
              <c:strCache>
                <c:ptCount val="1"/>
                <c:pt idx="0">
                  <c:v>Через коммерческий центр занятости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val>
            <c:numRef>
              <c:f>'1.1'!$B$63</c:f>
              <c:numCache>
                <c:formatCode>General</c:formatCode>
                <c:ptCount val="1"/>
                <c:pt idx="0">
                  <c:v>21000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36E-4EC5-AB42-7E2935248549}"/>
            </c:ext>
          </c:extLst>
        </c:ser>
        <c:ser>
          <c:idx val="9"/>
          <c:order val="9"/>
          <c:tx>
            <c:strRef>
              <c:f>'1.1'!$A$64</c:f>
              <c:strCache>
                <c:ptCount val="1"/>
                <c:pt idx="0">
                  <c:v>Другое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val>
            <c:numRef>
              <c:f>'1.1'!$B$64</c:f>
              <c:numCache>
                <c:formatCode>General</c:formatCode>
                <c:ptCount val="1"/>
                <c:pt idx="0">
                  <c:v>99000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36E-4EC5-AB42-7E2935248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8945519"/>
        <c:axId val="88941775"/>
        <c:axId val="0"/>
      </c:bar3DChart>
      <c:catAx>
        <c:axId val="889455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8941775"/>
        <c:crosses val="autoZero"/>
        <c:auto val="1"/>
        <c:lblAlgn val="ctr"/>
        <c:lblOffset val="100"/>
        <c:noMultiLvlLbl val="0"/>
      </c:catAx>
      <c:valAx>
        <c:axId val="88941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89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510236014380727E-2"/>
          <c:y val="0.73615892723889653"/>
          <c:w val="0.93905786292380489"/>
          <c:h val="0.249611391513433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АИСТ</c:v>
                </c:pt>
              </c:strCache>
            </c:strRef>
          </c:tx>
          <c:spPr>
            <a:solidFill>
              <a:srgbClr val="B5D8E1"/>
            </a:solidFill>
            <a:ln>
              <a:noFill/>
            </a:ln>
            <a:effectLst/>
          </c:spPr>
          <c:invertIfNegative val="0"/>
          <c:cat>
            <c:strRef>
              <c:f>Лист2!$A$2:$A$6</c:f>
              <c:strCache>
                <c:ptCount val="5"/>
                <c:pt idx="0">
                  <c:v>Вакансии</c:v>
                </c:pt>
                <c:pt idx="1">
                  <c:v>Резюме</c:v>
                </c:pt>
                <c:pt idx="2">
                  <c:v>Удобство пользования</c:v>
                </c:pt>
                <c:pt idx="3">
                  <c:v>Статистическая отчетность</c:v>
                </c:pt>
                <c:pt idx="4">
                  <c:v>Доп. Возможности</c:v>
                </c:pt>
              </c:strCache>
            </c:strRef>
          </c:cat>
          <c:val>
            <c:numRef>
              <c:f>Лист2!$B$2:$B$6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CA-47F5-A69F-3A8F1293E124}"/>
            </c:ext>
          </c:extLst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Scillbook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Лист2!$A$2:$A$6</c:f>
              <c:strCache>
                <c:ptCount val="5"/>
                <c:pt idx="0">
                  <c:v>Вакансии</c:v>
                </c:pt>
                <c:pt idx="1">
                  <c:v>Резюме</c:v>
                </c:pt>
                <c:pt idx="2">
                  <c:v>Удобство пользования</c:v>
                </c:pt>
                <c:pt idx="3">
                  <c:v>Статистическая отчетность</c:v>
                </c:pt>
                <c:pt idx="4">
                  <c:v>Доп. Возможности</c:v>
                </c:pt>
              </c:strCache>
            </c:strRef>
          </c:cat>
          <c:val>
            <c:numRef>
              <c:f>Лист2!$C$2:$C$6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CA-47F5-A69F-3A8F1293E124}"/>
            </c:ext>
          </c:extLst>
        </c:ser>
        <c:ser>
          <c:idx val="2"/>
          <c:order val="2"/>
          <c:tx>
            <c:strRef>
              <c:f>Лист2!$D$1</c:f>
              <c:strCache>
                <c:ptCount val="1"/>
                <c:pt idx="0">
                  <c:v>Трудовые ресурсы</c:v>
                </c:pt>
              </c:strCache>
            </c:strRef>
          </c:tx>
          <c:spPr>
            <a:solidFill>
              <a:srgbClr val="FF2F2D"/>
            </a:solidFill>
            <a:ln>
              <a:noFill/>
            </a:ln>
            <a:effectLst/>
          </c:spPr>
          <c:invertIfNegative val="0"/>
          <c:cat>
            <c:strRef>
              <c:f>Лист2!$A$2:$A$6</c:f>
              <c:strCache>
                <c:ptCount val="5"/>
                <c:pt idx="0">
                  <c:v>Вакансии</c:v>
                </c:pt>
                <c:pt idx="1">
                  <c:v>Резюме</c:v>
                </c:pt>
                <c:pt idx="2">
                  <c:v>Удобство пользования</c:v>
                </c:pt>
                <c:pt idx="3">
                  <c:v>Статистическая отчетность</c:v>
                </c:pt>
                <c:pt idx="4">
                  <c:v>Доп. Возможности</c:v>
                </c:pt>
              </c:strCache>
            </c:strRef>
          </c:cat>
          <c:val>
            <c:numRef>
              <c:f>Лист2!$D$2:$D$6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CA-47F5-A69F-3A8F1293E124}"/>
            </c:ext>
          </c:extLst>
        </c:ser>
        <c:ser>
          <c:idx val="3"/>
          <c:order val="3"/>
          <c:tx>
            <c:strRef>
              <c:f>Лист2!$E$1</c:f>
              <c:strCache>
                <c:ptCount val="1"/>
                <c:pt idx="0">
                  <c:v>Модуль "ВУЗ+Работодатель"</c:v>
                </c:pt>
              </c:strCache>
            </c:strRef>
          </c:tx>
          <c:spPr>
            <a:solidFill>
              <a:srgbClr val="FBB3C1"/>
            </a:solidFill>
            <a:ln>
              <a:noFill/>
            </a:ln>
            <a:effectLst/>
          </c:spPr>
          <c:invertIfNegative val="0"/>
          <c:cat>
            <c:strRef>
              <c:f>Лист2!$A$2:$A$6</c:f>
              <c:strCache>
                <c:ptCount val="5"/>
                <c:pt idx="0">
                  <c:v>Вакансии</c:v>
                </c:pt>
                <c:pt idx="1">
                  <c:v>Резюме</c:v>
                </c:pt>
                <c:pt idx="2">
                  <c:v>Удобство пользования</c:v>
                </c:pt>
                <c:pt idx="3">
                  <c:v>Статистическая отчетность</c:v>
                </c:pt>
                <c:pt idx="4">
                  <c:v>Доп. Возможности</c:v>
                </c:pt>
              </c:strCache>
            </c:strRef>
          </c:cat>
          <c:val>
            <c:numRef>
              <c:f>Лист2!$E$2:$E$6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CA-47F5-A69F-3A8F1293E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5575376"/>
        <c:axId val="2045568304"/>
      </c:barChart>
      <c:catAx>
        <c:axId val="204557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8F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5568304"/>
        <c:crosses val="autoZero"/>
        <c:auto val="1"/>
        <c:lblAlgn val="ctr"/>
        <c:lblOffset val="100"/>
        <c:noMultiLvlLbl val="0"/>
      </c:catAx>
      <c:valAx>
        <c:axId val="204556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8F00FF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4557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8405098478849427E-3"/>
          <c:y val="0.92393520615077585"/>
          <c:w val="0.98415798714815805"/>
          <c:h val="6.28021274374868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927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1826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8473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535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47981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Модуль трудоустройства для ЛК студентов ВУЗов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4144" y="5759402"/>
            <a:ext cx="5516254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Студент ЭФ Прикладная информатика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9159" y="5074035"/>
            <a:ext cx="2537874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Тараткин</a:t>
            </a:r>
            <a:r>
              <a:rPr lang="ru-RU" dirty="0"/>
              <a:t> Кирилл</a:t>
            </a:r>
            <a:endParaRPr lang="ru-RU" sz="60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16541" y="2278608"/>
            <a:ext cx="2580325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Поиск работы студентом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/ потребность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3CE2EBFA-2853-497C-90FD-BB4B4DE32A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414149"/>
              </p:ext>
            </p:extLst>
          </p:nvPr>
        </p:nvGraphicFramePr>
        <p:xfrm>
          <a:off x="2594649" y="1269734"/>
          <a:ext cx="9620040" cy="5595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F2F2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1977671" y="2681276"/>
            <a:ext cx="896267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231" y="1155312"/>
            <a:ext cx="1131299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Создание системы поддержки трудоустройства выпускников</a:t>
            </a:r>
            <a:endParaRPr sz="3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A7E14E-1D44-4FDA-9EFD-E78E4769A3EE}"/>
              </a:ext>
            </a:extLst>
          </p:cNvPr>
          <p:cNvSpPr txBox="1"/>
          <p:nvPr/>
        </p:nvSpPr>
        <p:spPr>
          <a:xfrm>
            <a:off x="1267433" y="1957321"/>
            <a:ext cx="10383154" cy="44012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уменьшит затрату времени на работу с информацией и поиска данных по ней;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обеспечит экономию времени для всех участников процесса;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поможет студентам подбирать подходящие вакансии, учитывая их интересы;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создаст возможность быстрого создания и изменения данных в системе;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даст возможность работодателю осуществлять поиск сотрудника по его резюме, достижениям и успеваемости в ВУЗе, что позволит более эффективно использовать ресурсы и сузит круг претендентов перед проведением личных собеседований;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обеспечить автоматическое формирование отчетов о трудоустройстве студентов. 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72EDD96-9D54-489E-AD18-AA9C91046408}"/>
              </a:ext>
            </a:extLst>
          </p:cNvPr>
          <p:cNvSpPr/>
          <p:nvPr/>
        </p:nvSpPr>
        <p:spPr>
          <a:xfrm>
            <a:off x="1593627" y="1609746"/>
            <a:ext cx="9039070" cy="1672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sz="3400" b="1" spc="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</a:p>
          <a:p>
            <a:pPr algn="ctr">
              <a:lnSpc>
                <a:spcPts val="2800"/>
              </a:lnSpc>
            </a:pPr>
            <a:endParaRPr lang="ru-RU" sz="3400" b="1" spc="1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информационной системы для содействия трудоустройству выпускников</a:t>
            </a:r>
            <a:endParaRPr lang="ru-RU" sz="2800" spc="100" dirty="0">
              <a:solidFill>
                <a:srgbClr val="3734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89791D5-691F-4153-9C20-55E16F9FEA97}"/>
              </a:ext>
            </a:extLst>
          </p:cNvPr>
          <p:cNvSpPr/>
          <p:nvPr/>
        </p:nvSpPr>
        <p:spPr>
          <a:xfrm>
            <a:off x="1565369" y="1126885"/>
            <a:ext cx="67894" cy="4777080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5D8E1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D6B57E01-3E3E-4C95-ACE0-9481A9D746D8}"/>
              </a:ext>
            </a:extLst>
          </p:cNvPr>
          <p:cNvSpPr/>
          <p:nvPr/>
        </p:nvSpPr>
        <p:spPr>
          <a:xfrm>
            <a:off x="1501504" y="1609321"/>
            <a:ext cx="193924" cy="195004"/>
          </a:xfrm>
          <a:prstGeom prst="ellipse">
            <a:avLst/>
          </a:prstGeom>
          <a:solidFill>
            <a:srgbClr val="FF2F2D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92BF2DA1-281A-442B-B25D-D9362C7A802A}"/>
              </a:ext>
            </a:extLst>
          </p:cNvPr>
          <p:cNvSpPr/>
          <p:nvPr/>
        </p:nvSpPr>
        <p:spPr>
          <a:xfrm>
            <a:off x="1501504" y="4231712"/>
            <a:ext cx="193924" cy="195004"/>
          </a:xfrm>
          <a:prstGeom prst="ellipse">
            <a:avLst/>
          </a:prstGeom>
          <a:solidFill>
            <a:srgbClr val="FF2F2D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4877EFC-21D4-415B-961F-2B316C2D0071}"/>
              </a:ext>
            </a:extLst>
          </p:cNvPr>
          <p:cNvSpPr/>
          <p:nvPr/>
        </p:nvSpPr>
        <p:spPr>
          <a:xfrm>
            <a:off x="1613445" y="4231712"/>
            <a:ext cx="9039070" cy="1672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sz="3400" b="1" spc="1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</a:t>
            </a:r>
          </a:p>
          <a:p>
            <a:pPr algn="ctr">
              <a:lnSpc>
                <a:spcPts val="2800"/>
              </a:lnSpc>
            </a:pPr>
            <a:endParaRPr lang="ru-RU" sz="3400" b="1" spc="1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 содействия трудоустройству 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студентам-выпускникам</a:t>
            </a:r>
            <a:endParaRPr lang="ru-RU" sz="4400" spc="100" dirty="0">
              <a:solidFill>
                <a:srgbClr val="3734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4193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647231" y="953059"/>
            <a:ext cx="1200221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Схема взаимосвязи приложений модуля «Трудоустройство»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  <a:solidFill>
            <a:srgbClr val="B5D8E1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CCB77BB-0705-47CF-AA13-31504E0D1FD4}"/>
              </a:ext>
            </a:extLst>
          </p:cNvPr>
          <p:cNvPicPr/>
          <p:nvPr/>
        </p:nvPicPr>
        <p:blipFill rotWithShape="1">
          <a:blip r:embed="rId3"/>
          <a:srcRect l="2030" t="3855" r="6642" b="8993"/>
          <a:stretch/>
        </p:blipFill>
        <p:spPr bwMode="auto">
          <a:xfrm>
            <a:off x="2448265" y="1804560"/>
            <a:ext cx="7485250" cy="471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CB9879C-7D61-4B66-A743-DA42910DAC69}"/>
              </a:ext>
            </a:extLst>
          </p:cNvPr>
          <p:cNvPicPr/>
          <p:nvPr/>
        </p:nvPicPr>
        <p:blipFill rotWithShape="1">
          <a:blip r:embed="rId2"/>
          <a:srcRect l="5994" t="26258" r="2502" b="16324"/>
          <a:stretch/>
        </p:blipFill>
        <p:spPr>
          <a:xfrm>
            <a:off x="918524" y="1568608"/>
            <a:ext cx="10258923" cy="508986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835197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Модуль «Трудоустройства»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6" name="Рисунок 15"/>
          <p:cNvPicPr/>
          <p:nvPr/>
        </p:nvPicPr>
        <p:blipFill rotWithShape="1">
          <a:blip r:embed="rId3"/>
          <a:srcRect l="1613" t="15874" r="1906" b="9553"/>
          <a:stretch/>
        </p:blipFill>
        <p:spPr>
          <a:xfrm>
            <a:off x="1150212" y="1568608"/>
            <a:ext cx="10027235" cy="515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982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Целевой 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160852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Первичный целевой рынок: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403238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FD493D"/>
                </a:solidFill>
              </a:rPr>
              <a:t>Вторичный целевой рынок: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353262" y="2339887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>
                <a:solidFill>
                  <a:srgbClr val="FCAF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Образовательные организации высшего и среднего полного образования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330440" y="4799214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>
                <a:solidFill>
                  <a:srgbClr val="FCAF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Организации, ведущие подготовку кадров высшей квалификации</a:t>
            </a:r>
          </a:p>
        </p:txBody>
      </p:sp>
      <p:pic>
        <p:nvPicPr>
          <p:cNvPr id="2054" name="Picture 6" descr="Отчисление из аспиранту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457" y="4536554"/>
            <a:ext cx="3180030" cy="208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Помощь с дистанционным поступлением во все СПО России в 2023 год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" t="2801" b="1325"/>
          <a:stretch/>
        </p:blipFill>
        <p:spPr bwMode="auto">
          <a:xfrm>
            <a:off x="10261599" y="1741714"/>
            <a:ext cx="1781729" cy="219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Университет – Бесплатные иконки: здан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874" y="1086954"/>
            <a:ext cx="2083926" cy="208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85262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F2F2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231" y="934844"/>
            <a:ext cx="11308460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Сравнение аналоговых систем по составным критериям</a:t>
            </a:r>
            <a:endParaRPr sz="3200" dirty="0"/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1EC9B4F5-6729-4962-BCC4-4C6E2889F6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47204"/>
              </p:ext>
            </p:extLst>
          </p:nvPr>
        </p:nvGraphicFramePr>
        <p:xfrm>
          <a:off x="998609" y="1616692"/>
          <a:ext cx="10194782" cy="509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489852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B6318D52-F64D-487A-A832-275430ED3484}"/>
              </a:ext>
            </a:extLst>
          </p:cNvPr>
          <p:cNvSpPr txBox="1"/>
          <p:nvPr/>
        </p:nvSpPr>
        <p:spPr>
          <a:xfrm>
            <a:off x="647231" y="1175852"/>
            <a:ext cx="707161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Модель лицензирования  -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96000" y="1195875"/>
            <a:ext cx="6138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2F2D"/>
                </a:solidFill>
                <a:latin typeface="Lab Grotesque"/>
              </a:rPr>
              <a:t>получать прибыль от своих идей и интеллектуальных активов, не вкладывая средства в коммерциализацию</a:t>
            </a:r>
            <a:endParaRPr lang="ru-RU" b="1" dirty="0">
              <a:solidFill>
                <a:srgbClr val="FF2F2D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5171" y="2854782"/>
            <a:ext cx="42893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CAF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Подразумевает многоразовую продажу прав на эту собственность. Хоть платежи гораздо меньше, чем за полную покупку, но </a:t>
            </a:r>
            <a:r>
              <a:rPr lang="ru-RU" sz="2400" b="1" dirty="0" err="1">
                <a:solidFill>
                  <a:srgbClr val="FCAF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многоразовость</a:t>
            </a:r>
            <a:r>
              <a:rPr lang="ru-RU" sz="2400" b="1" dirty="0">
                <a:solidFill>
                  <a:srgbClr val="FCAF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компенсирует потерю. </a:t>
            </a:r>
            <a:endParaRPr lang="ru-RU" sz="2400" b="1" dirty="0">
              <a:solidFill>
                <a:srgbClr val="FCA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17AEB5D-DCA6-4773-9361-F76068851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239" y="1888825"/>
            <a:ext cx="6666256" cy="460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5580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Текущий статус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4F850F-7D45-4C05-830C-F93F010CE4F7}"/>
              </a:ext>
            </a:extLst>
          </p:cNvPr>
          <p:cNvPicPr/>
          <p:nvPr/>
        </p:nvPicPr>
        <p:blipFill rotWithShape="1">
          <a:blip r:embed="rId3"/>
          <a:srcRect b="18740"/>
          <a:stretch/>
        </p:blipFill>
        <p:spPr>
          <a:xfrm>
            <a:off x="1178377" y="1031051"/>
            <a:ext cx="10041166" cy="563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2307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реализации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47231" y="993567"/>
            <a:ext cx="1027568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Календарно-ресурсный план реализации проекта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A51CE7-B833-485E-8989-9D7EF03CD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831" y="1728681"/>
            <a:ext cx="7037872" cy="4793560"/>
          </a:xfrm>
          <a:prstGeom prst="rect">
            <a:avLst/>
          </a:prstGeom>
        </p:spPr>
      </p:pic>
      <p:sp>
        <p:nvSpPr>
          <p:cNvPr id="16" name="Текст 2">
            <a:extLst>
              <a:ext uri="{FF2B5EF4-FFF2-40B4-BE49-F238E27FC236}">
                <a16:creationId xmlns:a16="http://schemas.microsoft.com/office/drawing/2014/main" id="{B6318D52-F64D-487A-A832-275430ED3484}"/>
              </a:ext>
            </a:extLst>
          </p:cNvPr>
          <p:cNvSpPr txBox="1"/>
          <p:nvPr/>
        </p:nvSpPr>
        <p:spPr>
          <a:xfrm>
            <a:off x="847235" y="3048946"/>
            <a:ext cx="3555335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Длительность проекта – 160 дней</a:t>
            </a:r>
          </a:p>
        </p:txBody>
      </p:sp>
    </p:spTree>
    <p:extLst>
      <p:ext uri="{BB962C8B-B14F-4D97-AF65-F5344CB8AC3E}">
        <p14:creationId xmlns:p14="http://schemas.microsoft.com/office/powerpoint/2010/main" val="410179537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3" name="Объект 3">
            <a:extLst>
              <a:ext uri="{FF2B5EF4-FFF2-40B4-BE49-F238E27FC236}">
                <a16:creationId xmlns:a16="http://schemas.microsoft.com/office/drawing/2014/main" id="{E0F6E703-5ED5-4FCF-B755-8889C6A9E7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356671"/>
              </p:ext>
            </p:extLst>
          </p:nvPr>
        </p:nvGraphicFramePr>
        <p:xfrm>
          <a:off x="1520940" y="1931645"/>
          <a:ext cx="10018713" cy="43281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644660">
                  <a:extLst>
                    <a:ext uri="{9D8B030D-6E8A-4147-A177-3AD203B41FA5}">
                      <a16:colId xmlns:a16="http://schemas.microsoft.com/office/drawing/2014/main" val="1048344891"/>
                    </a:ext>
                  </a:extLst>
                </a:gridCol>
                <a:gridCol w="3225800">
                  <a:extLst>
                    <a:ext uri="{9D8B030D-6E8A-4147-A177-3AD203B41FA5}">
                      <a16:colId xmlns:a16="http://schemas.microsoft.com/office/drawing/2014/main" val="1197007463"/>
                    </a:ext>
                  </a:extLst>
                </a:gridCol>
                <a:gridCol w="4148253">
                  <a:extLst>
                    <a:ext uri="{9D8B030D-6E8A-4147-A177-3AD203B41FA5}">
                      <a16:colId xmlns:a16="http://schemas.microsoft.com/office/drawing/2014/main" val="149137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Члены группы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Роль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Обоснование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38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Gilroy-ExtraBold"/>
                        </a:rPr>
                        <a:t>Тараткин Кирилл</a:t>
                      </a:r>
                      <a:endParaRPr lang="ru-RU" sz="2400" dirty="0"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Gilroy-ExtraBold"/>
                        </a:rPr>
                        <a:t>Реализатор, руководитель проекта</a:t>
                      </a:r>
                      <a:endParaRPr lang="ru-RU" sz="2400" dirty="0"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kern="1200" dirty="0">
                          <a:solidFill>
                            <a:schemeClr val="dk1"/>
                          </a:solidFill>
                          <a:effectLst/>
                          <a:latin typeface="Gilroy-ExtraBold"/>
                        </a:rPr>
                        <a:t>Превращает планы и идеи в практические действия.</a:t>
                      </a:r>
                      <a:endParaRPr lang="ru-RU" sz="2400" dirty="0"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34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Gilroy-ExtraBold"/>
                        </a:rPr>
                        <a:t>Чекмарев Никита</a:t>
                      </a:r>
                      <a:endParaRPr lang="ru-RU" sz="2400" dirty="0"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Gilroy-ExtraBold"/>
                        </a:rPr>
                        <a:t>Координатор, исследователь</a:t>
                      </a:r>
                      <a:endParaRPr lang="ru-RU" sz="2400" dirty="0"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Gilroy-ExtraBold"/>
                        </a:rPr>
                        <a:t>Слушает, находит подход к трудным людям, м</a:t>
                      </a:r>
                      <a:r>
                        <a:rPr lang="ru-RU" sz="2400" b="0" kern="1200" dirty="0">
                          <a:solidFill>
                            <a:schemeClr val="dk1"/>
                          </a:solidFill>
                          <a:effectLst/>
                          <a:latin typeface="Gilroy-ExtraBold"/>
                        </a:rPr>
                        <a:t>отивирует коллег. </a:t>
                      </a:r>
                      <a:endParaRPr lang="ru-RU" sz="2400" dirty="0">
                        <a:latin typeface="Gilroy-ExtraBold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>
                          <a:solidFill>
                            <a:schemeClr val="dk1"/>
                          </a:solidFill>
                          <a:effectLst/>
                          <a:latin typeface="Gilroy-ExtraBold"/>
                        </a:rPr>
                        <a:t>Использует новые возможности. Развивает контакты. </a:t>
                      </a:r>
                      <a:endParaRPr lang="ru-RU" sz="2400" dirty="0">
                        <a:latin typeface="Gilroy-ExtraBold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54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Gilroy-ExtraBold"/>
                          <a:cs typeface="Times New Roman" panose="02020603050405020304" pitchFamily="18" charset="0"/>
                        </a:rPr>
                        <a:t>Уразаева Татьяна Альфредовна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Gilroy-ExtraBold"/>
                          <a:cs typeface="Times New Roman" panose="02020603050405020304" pitchFamily="18" charset="0"/>
                        </a:rPr>
                        <a:t>Руководитель от кафедры ИСЭ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Gilroy-ExtraBold"/>
                          <a:cs typeface="Times New Roman" panose="02020603050405020304" pitchFamily="18" charset="0"/>
                        </a:rPr>
                        <a:t>Помогает, дает советы по развитию проекта.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11227"/>
                  </a:ext>
                </a:extLst>
              </a:tr>
            </a:tbl>
          </a:graphicData>
        </a:graphic>
      </p:graphicFrame>
      <p:sp>
        <p:nvSpPr>
          <p:cNvPr id="14" name="Текст 2">
            <a:extLst>
              <a:ext uri="{FF2B5EF4-FFF2-40B4-BE49-F238E27FC236}">
                <a16:creationId xmlns:a16="http://schemas.microsoft.com/office/drawing/2014/main" id="{7AEA7560-590B-4252-8AEF-A212C70B6F29}"/>
              </a:ext>
            </a:extLst>
          </p:cNvPr>
          <p:cNvSpPr txBox="1"/>
          <p:nvPr/>
        </p:nvSpPr>
        <p:spPr>
          <a:xfrm>
            <a:off x="673166" y="1019687"/>
            <a:ext cx="1027568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В команду проекта входят</a:t>
            </a:r>
          </a:p>
        </p:txBody>
      </p:sp>
    </p:spTree>
    <p:extLst>
      <p:ext uri="{BB962C8B-B14F-4D97-AF65-F5344CB8AC3E}">
        <p14:creationId xmlns:p14="http://schemas.microsoft.com/office/powerpoint/2010/main" val="416977335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0276" y="36935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Финансовые показатели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673166" y="953059"/>
            <a:ext cx="1200736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/>
              <a:t>Эффективность от внедрения модуля «Трудоустройство»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F2F2D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graphicFrame>
        <p:nvGraphicFramePr>
          <p:cNvPr id="14" name="Таблица 5">
            <a:extLst>
              <a:ext uri="{FF2B5EF4-FFF2-40B4-BE49-F238E27FC236}">
                <a16:creationId xmlns:a16="http://schemas.microsoft.com/office/drawing/2014/main" id="{86CDB781-1DA7-4519-917F-729EA68A6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946903"/>
              </p:ext>
            </p:extLst>
          </p:nvPr>
        </p:nvGraphicFramePr>
        <p:xfrm>
          <a:off x="1053454" y="1782984"/>
          <a:ext cx="10491315" cy="354781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048179">
                  <a:extLst>
                    <a:ext uri="{9D8B030D-6E8A-4147-A177-3AD203B41FA5}">
                      <a16:colId xmlns:a16="http://schemas.microsoft.com/office/drawing/2014/main" val="2144590563"/>
                    </a:ext>
                  </a:extLst>
                </a:gridCol>
                <a:gridCol w="1672530">
                  <a:extLst>
                    <a:ext uri="{9D8B030D-6E8A-4147-A177-3AD203B41FA5}">
                      <a16:colId xmlns:a16="http://schemas.microsoft.com/office/drawing/2014/main" val="503732473"/>
                    </a:ext>
                  </a:extLst>
                </a:gridCol>
                <a:gridCol w="1672530">
                  <a:extLst>
                    <a:ext uri="{9D8B030D-6E8A-4147-A177-3AD203B41FA5}">
                      <a16:colId xmlns:a16="http://schemas.microsoft.com/office/drawing/2014/main" val="3959804133"/>
                    </a:ext>
                  </a:extLst>
                </a:gridCol>
                <a:gridCol w="1833165">
                  <a:extLst>
                    <a:ext uri="{9D8B030D-6E8A-4147-A177-3AD203B41FA5}">
                      <a16:colId xmlns:a16="http://schemas.microsoft.com/office/drawing/2014/main" val="2157308134"/>
                    </a:ext>
                  </a:extLst>
                </a:gridCol>
                <a:gridCol w="1850551">
                  <a:extLst>
                    <a:ext uri="{9D8B030D-6E8A-4147-A177-3AD203B41FA5}">
                      <a16:colId xmlns:a16="http://schemas.microsoft.com/office/drawing/2014/main" val="428747289"/>
                    </a:ext>
                  </a:extLst>
                </a:gridCol>
                <a:gridCol w="1414360">
                  <a:extLst>
                    <a:ext uri="{9D8B030D-6E8A-4147-A177-3AD203B41FA5}">
                      <a16:colId xmlns:a16="http://schemas.microsoft.com/office/drawing/2014/main" val="3821939125"/>
                    </a:ext>
                  </a:extLst>
                </a:gridCol>
              </a:tblGrid>
              <a:tr h="5210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8" marR="90778" marT="45389" marB="45389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Затраты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8" marR="90778" marT="45389" marB="45389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Абсолютное изменение затрат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8" marR="90778" marT="45389" marB="45389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Коэффициент изменения затрат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8" marR="90778" marT="45389" marB="45389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Индекс изменения затрат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8" marR="90778" marT="45389" marB="45389" anchor="ctr"/>
                </a:tc>
                <a:extLst>
                  <a:ext uri="{0D108BD9-81ED-4DB2-BD59-A6C34878D82A}">
                    <a16:rowId xmlns:a16="http://schemas.microsoft.com/office/drawing/2014/main" val="826305481"/>
                  </a:ext>
                </a:extLst>
              </a:tr>
              <a:tr h="9427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базовый вариант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проектный вариант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248081"/>
                  </a:ext>
                </a:extLst>
              </a:tr>
              <a:tr h="5210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Трудоемкость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8" marR="90778" marT="45389" marB="453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Т</a:t>
                      </a:r>
                      <a:r>
                        <a:rPr lang="ru-RU" sz="1800" baseline="-25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ч.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Т</a:t>
                      </a:r>
                      <a:r>
                        <a:rPr lang="ru-RU" sz="180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ч.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</a:rPr>
                        <a:t>Δ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T,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</a:rPr>
                        <a:t>ч.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KT, %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YT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extLst>
                  <a:ext uri="{0D108BD9-81ED-4DB2-BD59-A6C34878D82A}">
                    <a16:rowId xmlns:a16="http://schemas.microsoft.com/office/drawing/2014/main" val="1606419914"/>
                  </a:ext>
                </a:extLst>
              </a:tr>
              <a:tr h="5210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782,17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205,83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576,33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73,68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3,8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extLst>
                  <a:ext uri="{0D108BD9-81ED-4DB2-BD59-A6C34878D82A}">
                    <a16:rowId xmlns:a16="http://schemas.microsoft.com/office/drawing/2014/main" val="297150484"/>
                  </a:ext>
                </a:extLst>
              </a:tr>
              <a:tr h="5210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Стоимость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8" marR="90778" marT="45389" marB="4538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800" baseline="-25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руб.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80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руб.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</a:rPr>
                        <a:t>Δ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</a:rPr>
                        <a:t>руб.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KC, %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YC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extLst>
                  <a:ext uri="{0D108BD9-81ED-4DB2-BD59-A6C34878D82A}">
                    <a16:rowId xmlns:a16="http://schemas.microsoft.com/office/drawing/2014/main" val="3280844375"/>
                  </a:ext>
                </a:extLst>
              </a:tr>
              <a:tr h="5210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133 320,877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35 084,292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98 236,585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73,68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3,8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68" marR="82268" marT="41134" marB="41134" anchor="ctr"/>
                </a:tc>
                <a:extLst>
                  <a:ext uri="{0D108BD9-81ED-4DB2-BD59-A6C34878D82A}">
                    <a16:rowId xmlns:a16="http://schemas.microsoft.com/office/drawing/2014/main" val="96184439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056A56D-61EC-42B4-B248-C724714BFF91}"/>
              </a:ext>
            </a:extLst>
          </p:cNvPr>
          <p:cNvSpPr txBox="1"/>
          <p:nvPr/>
        </p:nvSpPr>
        <p:spPr>
          <a:xfrm>
            <a:off x="993857" y="5403196"/>
            <a:ext cx="62219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 для ВУЗа: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70 000 / 98 236,585 = 0,71 года или 8,55 месяцев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87D94B-B82E-4F15-BEB3-4F48F50998E2}"/>
              </a:ext>
            </a:extLst>
          </p:cNvPr>
          <p:cNvSpPr txBox="1"/>
          <p:nvPr/>
        </p:nvSpPr>
        <p:spPr>
          <a:xfrm>
            <a:off x="4772322" y="5999244"/>
            <a:ext cx="711907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FF2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окупаемости для</a:t>
            </a:r>
            <a:r>
              <a:rPr lang="en-US" sz="2000" b="1" dirty="0">
                <a:solidFill>
                  <a:srgbClr val="FF2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2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 - разработчика:</a:t>
            </a:r>
            <a:r>
              <a:rPr lang="en-US" sz="2000" b="1" dirty="0">
                <a:solidFill>
                  <a:srgbClr val="FF2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FF2F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b="1" dirty="0">
                <a:solidFill>
                  <a:srgbClr val="FF2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000" b="1" baseline="-25000" dirty="0">
                <a:solidFill>
                  <a:srgbClr val="FF2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000" b="1" dirty="0">
                <a:solidFill>
                  <a:srgbClr val="FF2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2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101 149,84 / 70 000 = 1,44</a:t>
            </a:r>
          </a:p>
        </p:txBody>
      </p:sp>
    </p:spTree>
    <p:extLst>
      <p:ext uri="{BB962C8B-B14F-4D97-AF65-F5344CB8AC3E}">
        <p14:creationId xmlns:p14="http://schemas.microsoft.com/office/powerpoint/2010/main" val="166707591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  <a:solidFill>
            <a:srgbClr val="FCAF17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8533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Предложение инвестору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7249793" y="3300790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8533" y="3396343"/>
            <a:ext cx="692935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1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73166" y="1580461"/>
            <a:ext cx="115188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Система может сэкономить значительное количество времени для своих пользователей</a:t>
            </a:r>
            <a:endParaRPr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73166" y="3639340"/>
            <a:ext cx="505832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Экономия времени делает разрабатываемую систему ценным и привлекательным решением.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907314" y="3300790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2F2D"/>
                </a:solidFill>
              </a:rPr>
              <a:t>Может предложить ценные преимущества, такие как повышенная производительность, эффективность и удобство.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FF2F2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2F2D"/>
                </a:solidFill>
              </a:rPr>
              <a:t>Привлечь больше пользователей и принести доход проекту.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FF2F2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2F2D"/>
                </a:solidFill>
              </a:rPr>
              <a:t>Привлечь работодателей, которые ищут способы рационализации своей деятельности и повышения производительности труда. </a:t>
            </a:r>
          </a:p>
        </p:txBody>
      </p:sp>
    </p:spTree>
    <p:extLst>
      <p:ext uri="{BB962C8B-B14F-4D97-AF65-F5344CB8AC3E}">
        <p14:creationId xmlns:p14="http://schemas.microsoft.com/office/powerpoint/2010/main" val="110794082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774028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90723"/>
            <a:ext cx="3862389" cy="5083991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8 939 721 07 11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kurullformail@mail.ru</a:t>
            </a:r>
            <a:endParaRPr dirty="0"/>
          </a:p>
        </p:txBody>
      </p:sp>
      <p:sp>
        <p:nvSpPr>
          <p:cNvPr id="2" name="AutoShape 2" descr="Мемы с макконахи с сигаретой (49 фото) » Юмор, позитив и много смешных  картинок">
            <a:extLst>
              <a:ext uri="{FF2B5EF4-FFF2-40B4-BE49-F238E27FC236}">
                <a16:creationId xmlns:a16="http://schemas.microsoft.com/office/drawing/2014/main" id="{3C1A1A40-1800-41CC-8E82-E624BA62E5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474</Words>
  <Application>Microsoft Office PowerPoint</Application>
  <PresentationFormat>Широкоэкранный</PresentationFormat>
  <Paragraphs>120</Paragraphs>
  <Slides>15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Lab Grotesque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Admin</cp:lastModifiedBy>
  <cp:revision>43</cp:revision>
  <dcterms:modified xsi:type="dcterms:W3CDTF">2023-10-24T20:41:09Z</dcterms:modified>
</cp:coreProperties>
</file>