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4156" r:id="rId3"/>
    <p:sldId id="4184" r:id="rId4"/>
    <p:sldId id="4142" r:id="rId5"/>
    <p:sldId id="4183" r:id="rId6"/>
    <p:sldId id="4189" r:id="rId7"/>
    <p:sldId id="4190" r:id="rId8"/>
    <p:sldId id="4191" r:id="rId9"/>
    <p:sldId id="4186" r:id="rId10"/>
    <p:sldId id="4187" r:id="rId11"/>
    <p:sldId id="4182" r:id="rId13"/>
    <p:sldId id="4185" r:id="rId14"/>
    <p:sldId id="4170" r:id="rId15"/>
    <p:sldId id="4192" r:id="rId16"/>
    <p:sldId id="4175" r:id="rId17"/>
  </p:sldIdLst>
  <p:sldSz cx="24377650" cy="13716000"/>
  <p:notesSz cx="6858000" cy="9144000"/>
  <p:defaultTextStyle>
    <a:defPPr>
      <a:defRPr lang="en-US"/>
    </a:defPPr>
    <a:lvl1pPr marL="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1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5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9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3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E6"/>
    <a:srgbClr val="2A1E04"/>
    <a:srgbClr val="2C1E06"/>
    <a:srgbClr val="DCDFE1"/>
    <a:srgbClr val="E2ECF1"/>
    <a:srgbClr val="F1F6F8"/>
    <a:srgbClr val="DBE9F0"/>
    <a:srgbClr val="073B4C"/>
    <a:srgbClr val="335FFE"/>
    <a:srgbClr val="ECF3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3" autoAdjust="0"/>
    <p:restoredTop sz="95887" autoAdjust="0"/>
  </p:normalViewPr>
  <p:slideViewPr>
    <p:cSldViewPr snapToGrid="0" snapToObjects="1">
      <p:cViewPr varScale="1">
        <p:scale>
          <a:sx n="41" d="100"/>
          <a:sy n="41" d="100"/>
        </p:scale>
        <p:origin x="658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EFC10EE1-B198-C942-8235-326C972CBB30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1pPr>
    <a:lvl2pPr marL="914400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2pPr>
    <a:lvl3pPr marL="1828165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3pPr>
    <a:lvl4pPr marL="2742565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4pPr>
    <a:lvl5pPr marL="3656965" algn="l" defTabSz="914400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5pPr>
    <a:lvl6pPr marL="4571365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>
            <a:spLocks noGrp="1"/>
          </p:cNvSpPr>
          <p:nvPr>
            <p:ph type="pic" sz="quarter" idx="12"/>
          </p:nvPr>
        </p:nvSpPr>
        <p:spPr>
          <a:xfrm>
            <a:off x="16847504" y="4220307"/>
            <a:ext cx="5465116" cy="4173972"/>
          </a:xfrm>
          <a:custGeom>
            <a:avLst/>
            <a:gdLst>
              <a:gd name="connsiteX0" fmla="*/ 695676 w 5465116"/>
              <a:gd name="connsiteY0" fmla="*/ 0 h 4173972"/>
              <a:gd name="connsiteX1" fmla="*/ 4769440 w 5465116"/>
              <a:gd name="connsiteY1" fmla="*/ 0 h 4173972"/>
              <a:gd name="connsiteX2" fmla="*/ 5465116 w 5465116"/>
              <a:gd name="connsiteY2" fmla="*/ 695676 h 4173972"/>
              <a:gd name="connsiteX3" fmla="*/ 5465116 w 5465116"/>
              <a:gd name="connsiteY3" fmla="*/ 3478296 h 4173972"/>
              <a:gd name="connsiteX4" fmla="*/ 4769440 w 5465116"/>
              <a:gd name="connsiteY4" fmla="*/ 4173972 h 4173972"/>
              <a:gd name="connsiteX5" fmla="*/ 695676 w 5465116"/>
              <a:gd name="connsiteY5" fmla="*/ 4173972 h 4173972"/>
              <a:gd name="connsiteX6" fmla="*/ 0 w 5465116"/>
              <a:gd name="connsiteY6" fmla="*/ 3478296 h 4173972"/>
              <a:gd name="connsiteX7" fmla="*/ 0 w 5465116"/>
              <a:gd name="connsiteY7" fmla="*/ 695676 h 4173972"/>
              <a:gd name="connsiteX8" fmla="*/ 695676 w 5465116"/>
              <a:gd name="connsiteY8" fmla="*/ 0 h 417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6" h="4173972">
                <a:moveTo>
                  <a:pt x="695676" y="0"/>
                </a:moveTo>
                <a:lnTo>
                  <a:pt x="4769440" y="0"/>
                </a:lnTo>
                <a:cubicBezTo>
                  <a:pt x="5153650" y="0"/>
                  <a:pt x="5465116" y="311465"/>
                  <a:pt x="5465116" y="695676"/>
                </a:cubicBezTo>
                <a:lnTo>
                  <a:pt x="5465116" y="3478296"/>
                </a:lnTo>
                <a:cubicBezTo>
                  <a:pt x="5465116" y="3862507"/>
                  <a:pt x="5153650" y="4173972"/>
                  <a:pt x="4769440" y="4173972"/>
                </a:cubicBezTo>
                <a:lnTo>
                  <a:pt x="695676" y="4173972"/>
                </a:lnTo>
                <a:cubicBezTo>
                  <a:pt x="311464" y="4173972"/>
                  <a:pt x="0" y="3862507"/>
                  <a:pt x="0" y="3478296"/>
                </a:cubicBezTo>
                <a:lnTo>
                  <a:pt x="0" y="695676"/>
                </a:lnTo>
                <a:cubicBezTo>
                  <a:pt x="0" y="311465"/>
                  <a:pt x="311464" y="0"/>
                  <a:pt x="6956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" name="Freeform: Shape 8"/>
          <p:cNvSpPr>
            <a:spLocks noGrp="1"/>
          </p:cNvSpPr>
          <p:nvPr>
            <p:ph type="pic" sz="quarter" idx="11"/>
          </p:nvPr>
        </p:nvSpPr>
        <p:spPr>
          <a:xfrm>
            <a:off x="9363561" y="4220307"/>
            <a:ext cx="5465115" cy="4173972"/>
          </a:xfrm>
          <a:custGeom>
            <a:avLst/>
            <a:gdLst>
              <a:gd name="connsiteX0" fmla="*/ 695676 w 5465115"/>
              <a:gd name="connsiteY0" fmla="*/ 0 h 4173972"/>
              <a:gd name="connsiteX1" fmla="*/ 4769439 w 5465115"/>
              <a:gd name="connsiteY1" fmla="*/ 0 h 4173972"/>
              <a:gd name="connsiteX2" fmla="*/ 5465115 w 5465115"/>
              <a:gd name="connsiteY2" fmla="*/ 695676 h 4173972"/>
              <a:gd name="connsiteX3" fmla="*/ 5465115 w 5465115"/>
              <a:gd name="connsiteY3" fmla="*/ 3478296 h 4173972"/>
              <a:gd name="connsiteX4" fmla="*/ 4769439 w 5465115"/>
              <a:gd name="connsiteY4" fmla="*/ 4173972 h 4173972"/>
              <a:gd name="connsiteX5" fmla="*/ 695676 w 5465115"/>
              <a:gd name="connsiteY5" fmla="*/ 4173972 h 4173972"/>
              <a:gd name="connsiteX6" fmla="*/ 0 w 5465115"/>
              <a:gd name="connsiteY6" fmla="*/ 3478296 h 4173972"/>
              <a:gd name="connsiteX7" fmla="*/ 0 w 5465115"/>
              <a:gd name="connsiteY7" fmla="*/ 695676 h 4173972"/>
              <a:gd name="connsiteX8" fmla="*/ 695676 w 5465115"/>
              <a:gd name="connsiteY8" fmla="*/ 0 h 417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4173972">
                <a:moveTo>
                  <a:pt x="695676" y="0"/>
                </a:moveTo>
                <a:lnTo>
                  <a:pt x="4769439" y="0"/>
                </a:lnTo>
                <a:cubicBezTo>
                  <a:pt x="5153650" y="0"/>
                  <a:pt x="5465115" y="311465"/>
                  <a:pt x="5465115" y="695676"/>
                </a:cubicBezTo>
                <a:lnTo>
                  <a:pt x="5465115" y="3478296"/>
                </a:lnTo>
                <a:cubicBezTo>
                  <a:pt x="5465115" y="3862507"/>
                  <a:pt x="5153650" y="4173972"/>
                  <a:pt x="4769439" y="4173972"/>
                </a:cubicBezTo>
                <a:lnTo>
                  <a:pt x="695676" y="4173972"/>
                </a:lnTo>
                <a:cubicBezTo>
                  <a:pt x="311465" y="4173972"/>
                  <a:pt x="0" y="3862507"/>
                  <a:pt x="0" y="3478296"/>
                </a:cubicBezTo>
                <a:lnTo>
                  <a:pt x="0" y="695676"/>
                </a:lnTo>
                <a:cubicBezTo>
                  <a:pt x="0" y="311465"/>
                  <a:pt x="311465" y="0"/>
                  <a:pt x="6956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Freeform: Shape 7"/>
          <p:cNvSpPr>
            <a:spLocks noGrp="1"/>
          </p:cNvSpPr>
          <p:nvPr>
            <p:ph type="pic" sz="quarter" idx="10"/>
          </p:nvPr>
        </p:nvSpPr>
        <p:spPr>
          <a:xfrm>
            <a:off x="1873531" y="4220307"/>
            <a:ext cx="5465115" cy="4173972"/>
          </a:xfrm>
          <a:custGeom>
            <a:avLst/>
            <a:gdLst>
              <a:gd name="connsiteX0" fmla="*/ 695676 w 5465115"/>
              <a:gd name="connsiteY0" fmla="*/ 0 h 4173972"/>
              <a:gd name="connsiteX1" fmla="*/ 4769439 w 5465115"/>
              <a:gd name="connsiteY1" fmla="*/ 0 h 4173972"/>
              <a:gd name="connsiteX2" fmla="*/ 5465115 w 5465115"/>
              <a:gd name="connsiteY2" fmla="*/ 695676 h 4173972"/>
              <a:gd name="connsiteX3" fmla="*/ 5465115 w 5465115"/>
              <a:gd name="connsiteY3" fmla="*/ 3478296 h 4173972"/>
              <a:gd name="connsiteX4" fmla="*/ 4769439 w 5465115"/>
              <a:gd name="connsiteY4" fmla="*/ 4173972 h 4173972"/>
              <a:gd name="connsiteX5" fmla="*/ 695676 w 5465115"/>
              <a:gd name="connsiteY5" fmla="*/ 4173972 h 4173972"/>
              <a:gd name="connsiteX6" fmla="*/ 0 w 5465115"/>
              <a:gd name="connsiteY6" fmla="*/ 3478296 h 4173972"/>
              <a:gd name="connsiteX7" fmla="*/ 0 w 5465115"/>
              <a:gd name="connsiteY7" fmla="*/ 695676 h 4173972"/>
              <a:gd name="connsiteX8" fmla="*/ 695676 w 5465115"/>
              <a:gd name="connsiteY8" fmla="*/ 0 h 417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4173972">
                <a:moveTo>
                  <a:pt x="695676" y="0"/>
                </a:moveTo>
                <a:lnTo>
                  <a:pt x="4769439" y="0"/>
                </a:lnTo>
                <a:cubicBezTo>
                  <a:pt x="5153650" y="0"/>
                  <a:pt x="5465115" y="311465"/>
                  <a:pt x="5465115" y="695676"/>
                </a:cubicBezTo>
                <a:lnTo>
                  <a:pt x="5465115" y="3478296"/>
                </a:lnTo>
                <a:cubicBezTo>
                  <a:pt x="5465115" y="3862507"/>
                  <a:pt x="5153650" y="4173972"/>
                  <a:pt x="4769439" y="4173972"/>
                </a:cubicBezTo>
                <a:lnTo>
                  <a:pt x="695676" y="4173972"/>
                </a:lnTo>
                <a:cubicBezTo>
                  <a:pt x="311465" y="4173972"/>
                  <a:pt x="0" y="3862507"/>
                  <a:pt x="0" y="3478296"/>
                </a:cubicBezTo>
                <a:lnTo>
                  <a:pt x="0" y="695676"/>
                </a:lnTo>
                <a:cubicBezTo>
                  <a:pt x="0" y="311465"/>
                  <a:pt x="311465" y="0"/>
                  <a:pt x="6956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>
            <a:spLocks noGrp="1"/>
          </p:cNvSpPr>
          <p:nvPr>
            <p:ph type="pic" sz="quarter" idx="10"/>
          </p:nvPr>
        </p:nvSpPr>
        <p:spPr>
          <a:xfrm>
            <a:off x="1520825" y="762000"/>
            <a:ext cx="8631360" cy="8182986"/>
          </a:xfrm>
          <a:custGeom>
            <a:avLst/>
            <a:gdLst>
              <a:gd name="connsiteX0" fmla="*/ 1363858 w 8631360"/>
              <a:gd name="connsiteY0" fmla="*/ 0 h 8182986"/>
              <a:gd name="connsiteX1" fmla="*/ 7267502 w 8631360"/>
              <a:gd name="connsiteY1" fmla="*/ 0 h 8182986"/>
              <a:gd name="connsiteX2" fmla="*/ 8631360 w 8631360"/>
              <a:gd name="connsiteY2" fmla="*/ 1363858 h 8182986"/>
              <a:gd name="connsiteX3" fmla="*/ 8631360 w 8631360"/>
              <a:gd name="connsiteY3" fmla="*/ 6819128 h 8182986"/>
              <a:gd name="connsiteX4" fmla="*/ 7267502 w 8631360"/>
              <a:gd name="connsiteY4" fmla="*/ 8182986 h 8182986"/>
              <a:gd name="connsiteX5" fmla="*/ 1363858 w 8631360"/>
              <a:gd name="connsiteY5" fmla="*/ 8182986 h 8182986"/>
              <a:gd name="connsiteX6" fmla="*/ 0 w 8631360"/>
              <a:gd name="connsiteY6" fmla="*/ 6819128 h 8182986"/>
              <a:gd name="connsiteX7" fmla="*/ 0 w 8631360"/>
              <a:gd name="connsiteY7" fmla="*/ 1363858 h 8182986"/>
              <a:gd name="connsiteX8" fmla="*/ 1363858 w 8631360"/>
              <a:gd name="connsiteY8" fmla="*/ 0 h 818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31360" h="8182986">
                <a:moveTo>
                  <a:pt x="1363858" y="0"/>
                </a:moveTo>
                <a:lnTo>
                  <a:pt x="7267502" y="0"/>
                </a:lnTo>
                <a:cubicBezTo>
                  <a:pt x="8020740" y="0"/>
                  <a:pt x="8631360" y="610620"/>
                  <a:pt x="8631360" y="1363858"/>
                </a:cubicBezTo>
                <a:lnTo>
                  <a:pt x="8631360" y="6819128"/>
                </a:lnTo>
                <a:cubicBezTo>
                  <a:pt x="8631360" y="7572366"/>
                  <a:pt x="8020740" y="8182986"/>
                  <a:pt x="7267502" y="8182986"/>
                </a:cubicBezTo>
                <a:lnTo>
                  <a:pt x="1363858" y="8182986"/>
                </a:lnTo>
                <a:cubicBezTo>
                  <a:pt x="610620" y="8182986"/>
                  <a:pt x="0" y="7572366"/>
                  <a:pt x="0" y="6819128"/>
                </a:cubicBezTo>
                <a:lnTo>
                  <a:pt x="0" y="1363858"/>
                </a:lnTo>
                <a:cubicBezTo>
                  <a:pt x="0" y="610620"/>
                  <a:pt x="610620" y="0"/>
                  <a:pt x="136385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/>
          <p:cNvSpPr>
            <a:spLocks noGrp="1"/>
          </p:cNvSpPr>
          <p:nvPr>
            <p:ph type="pic" sz="quarter" idx="10"/>
          </p:nvPr>
        </p:nvSpPr>
        <p:spPr>
          <a:xfrm>
            <a:off x="13036062" y="1029602"/>
            <a:ext cx="9820762" cy="11467198"/>
          </a:xfrm>
          <a:custGeom>
            <a:avLst/>
            <a:gdLst>
              <a:gd name="connsiteX0" fmla="*/ 1636827 w 9820762"/>
              <a:gd name="connsiteY0" fmla="*/ 0 h 11467198"/>
              <a:gd name="connsiteX1" fmla="*/ 8183938 w 9820762"/>
              <a:gd name="connsiteY1" fmla="*/ 0 h 11467198"/>
              <a:gd name="connsiteX2" fmla="*/ 9820762 w 9820762"/>
              <a:gd name="connsiteY2" fmla="*/ 1636827 h 11467198"/>
              <a:gd name="connsiteX3" fmla="*/ 9820762 w 9820762"/>
              <a:gd name="connsiteY3" fmla="*/ 9830371 h 11467198"/>
              <a:gd name="connsiteX4" fmla="*/ 8183938 w 9820762"/>
              <a:gd name="connsiteY4" fmla="*/ 11467198 h 11467198"/>
              <a:gd name="connsiteX5" fmla="*/ 1636827 w 9820762"/>
              <a:gd name="connsiteY5" fmla="*/ 11467198 h 11467198"/>
              <a:gd name="connsiteX6" fmla="*/ 0 w 9820762"/>
              <a:gd name="connsiteY6" fmla="*/ 9830371 h 11467198"/>
              <a:gd name="connsiteX7" fmla="*/ 0 w 9820762"/>
              <a:gd name="connsiteY7" fmla="*/ 1636827 h 11467198"/>
              <a:gd name="connsiteX8" fmla="*/ 1636827 w 9820762"/>
              <a:gd name="connsiteY8" fmla="*/ 0 h 1146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0762" h="11467198">
                <a:moveTo>
                  <a:pt x="1636827" y="0"/>
                </a:moveTo>
                <a:lnTo>
                  <a:pt x="8183938" y="0"/>
                </a:lnTo>
                <a:cubicBezTo>
                  <a:pt x="9087930" y="0"/>
                  <a:pt x="9820762" y="732832"/>
                  <a:pt x="9820762" y="1636827"/>
                </a:cubicBezTo>
                <a:lnTo>
                  <a:pt x="9820762" y="9830371"/>
                </a:lnTo>
                <a:cubicBezTo>
                  <a:pt x="9820762" y="10734366"/>
                  <a:pt x="9087930" y="11467198"/>
                  <a:pt x="8183938" y="11467198"/>
                </a:cubicBezTo>
                <a:lnTo>
                  <a:pt x="1636827" y="11467198"/>
                </a:lnTo>
                <a:cubicBezTo>
                  <a:pt x="732832" y="11467198"/>
                  <a:pt x="0" y="10734366"/>
                  <a:pt x="0" y="9830371"/>
                </a:cubicBezTo>
                <a:lnTo>
                  <a:pt x="0" y="1636827"/>
                </a:lnTo>
                <a:cubicBezTo>
                  <a:pt x="0" y="732832"/>
                  <a:pt x="732832" y="0"/>
                  <a:pt x="163682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>
            <a:spLocks noGrp="1"/>
          </p:cNvSpPr>
          <p:nvPr>
            <p:ph type="pic" sz="quarter" idx="12"/>
          </p:nvPr>
        </p:nvSpPr>
        <p:spPr>
          <a:xfrm>
            <a:off x="16682052" y="5138857"/>
            <a:ext cx="5465116" cy="3256219"/>
          </a:xfrm>
          <a:custGeom>
            <a:avLst/>
            <a:gdLst>
              <a:gd name="connsiteX0" fmla="*/ 542714 w 5465116"/>
              <a:gd name="connsiteY0" fmla="*/ 0 h 3256219"/>
              <a:gd name="connsiteX1" fmla="*/ 4922400 w 5465116"/>
              <a:gd name="connsiteY1" fmla="*/ 0 h 3256219"/>
              <a:gd name="connsiteX2" fmla="*/ 5465116 w 5465116"/>
              <a:gd name="connsiteY2" fmla="*/ 542714 h 3256219"/>
              <a:gd name="connsiteX3" fmla="*/ 5465116 w 5465116"/>
              <a:gd name="connsiteY3" fmla="*/ 2713505 h 3256219"/>
              <a:gd name="connsiteX4" fmla="*/ 4922400 w 5465116"/>
              <a:gd name="connsiteY4" fmla="*/ 3256219 h 3256219"/>
              <a:gd name="connsiteX5" fmla="*/ 542714 w 5465116"/>
              <a:gd name="connsiteY5" fmla="*/ 3256219 h 3256219"/>
              <a:gd name="connsiteX6" fmla="*/ 0 w 5465116"/>
              <a:gd name="connsiteY6" fmla="*/ 2713505 h 3256219"/>
              <a:gd name="connsiteX7" fmla="*/ 0 w 5465116"/>
              <a:gd name="connsiteY7" fmla="*/ 542714 h 3256219"/>
              <a:gd name="connsiteX8" fmla="*/ 542714 w 5465116"/>
              <a:gd name="connsiteY8" fmla="*/ 0 h 32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6" h="3256219">
                <a:moveTo>
                  <a:pt x="542714" y="0"/>
                </a:moveTo>
                <a:lnTo>
                  <a:pt x="4922400" y="0"/>
                </a:lnTo>
                <a:cubicBezTo>
                  <a:pt x="5222134" y="0"/>
                  <a:pt x="5465116" y="242981"/>
                  <a:pt x="5465116" y="542714"/>
                </a:cubicBezTo>
                <a:lnTo>
                  <a:pt x="5465116" y="2713505"/>
                </a:lnTo>
                <a:cubicBezTo>
                  <a:pt x="5465116" y="3013238"/>
                  <a:pt x="5222134" y="3256219"/>
                  <a:pt x="4922400" y="3256219"/>
                </a:cubicBezTo>
                <a:lnTo>
                  <a:pt x="542714" y="3256219"/>
                </a:lnTo>
                <a:cubicBezTo>
                  <a:pt x="242980" y="3256219"/>
                  <a:pt x="0" y="3013238"/>
                  <a:pt x="0" y="2713505"/>
                </a:cubicBezTo>
                <a:lnTo>
                  <a:pt x="0" y="542714"/>
                </a:lnTo>
                <a:cubicBezTo>
                  <a:pt x="0" y="242981"/>
                  <a:pt x="242980" y="0"/>
                  <a:pt x="5427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" name="Freeform: Shape 8"/>
          <p:cNvSpPr>
            <a:spLocks noGrp="1"/>
          </p:cNvSpPr>
          <p:nvPr>
            <p:ph type="pic" sz="quarter" idx="11"/>
          </p:nvPr>
        </p:nvSpPr>
        <p:spPr>
          <a:xfrm>
            <a:off x="9456267" y="5138856"/>
            <a:ext cx="5465115" cy="3256219"/>
          </a:xfrm>
          <a:custGeom>
            <a:avLst/>
            <a:gdLst>
              <a:gd name="connsiteX0" fmla="*/ 542714 w 5465115"/>
              <a:gd name="connsiteY0" fmla="*/ 0 h 3256219"/>
              <a:gd name="connsiteX1" fmla="*/ 4922401 w 5465115"/>
              <a:gd name="connsiteY1" fmla="*/ 0 h 3256219"/>
              <a:gd name="connsiteX2" fmla="*/ 5465115 w 5465115"/>
              <a:gd name="connsiteY2" fmla="*/ 542714 h 3256219"/>
              <a:gd name="connsiteX3" fmla="*/ 5465115 w 5465115"/>
              <a:gd name="connsiteY3" fmla="*/ 2713505 h 3256219"/>
              <a:gd name="connsiteX4" fmla="*/ 4922401 w 5465115"/>
              <a:gd name="connsiteY4" fmla="*/ 3256219 h 3256219"/>
              <a:gd name="connsiteX5" fmla="*/ 542714 w 5465115"/>
              <a:gd name="connsiteY5" fmla="*/ 3256219 h 3256219"/>
              <a:gd name="connsiteX6" fmla="*/ 0 w 5465115"/>
              <a:gd name="connsiteY6" fmla="*/ 2713505 h 3256219"/>
              <a:gd name="connsiteX7" fmla="*/ 0 w 5465115"/>
              <a:gd name="connsiteY7" fmla="*/ 542714 h 3256219"/>
              <a:gd name="connsiteX8" fmla="*/ 542714 w 5465115"/>
              <a:gd name="connsiteY8" fmla="*/ 0 h 32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3256219">
                <a:moveTo>
                  <a:pt x="542714" y="0"/>
                </a:moveTo>
                <a:lnTo>
                  <a:pt x="4922401" y="0"/>
                </a:lnTo>
                <a:cubicBezTo>
                  <a:pt x="5222134" y="0"/>
                  <a:pt x="5465115" y="242981"/>
                  <a:pt x="5465115" y="542714"/>
                </a:cubicBezTo>
                <a:lnTo>
                  <a:pt x="5465115" y="2713505"/>
                </a:lnTo>
                <a:cubicBezTo>
                  <a:pt x="5465115" y="3013238"/>
                  <a:pt x="5222134" y="3256219"/>
                  <a:pt x="4922401" y="3256219"/>
                </a:cubicBezTo>
                <a:lnTo>
                  <a:pt x="542714" y="3256219"/>
                </a:lnTo>
                <a:cubicBezTo>
                  <a:pt x="242981" y="3256219"/>
                  <a:pt x="0" y="3013238"/>
                  <a:pt x="0" y="2713505"/>
                </a:cubicBezTo>
                <a:lnTo>
                  <a:pt x="0" y="542714"/>
                </a:lnTo>
                <a:cubicBezTo>
                  <a:pt x="0" y="242981"/>
                  <a:pt x="242981" y="0"/>
                  <a:pt x="5427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Freeform: Shape 7"/>
          <p:cNvSpPr>
            <a:spLocks noGrp="1"/>
          </p:cNvSpPr>
          <p:nvPr>
            <p:ph type="pic" sz="quarter" idx="10"/>
          </p:nvPr>
        </p:nvSpPr>
        <p:spPr>
          <a:xfrm>
            <a:off x="2002084" y="5138857"/>
            <a:ext cx="5465115" cy="3256219"/>
          </a:xfrm>
          <a:custGeom>
            <a:avLst/>
            <a:gdLst>
              <a:gd name="connsiteX0" fmla="*/ 542714 w 5465115"/>
              <a:gd name="connsiteY0" fmla="*/ 0 h 3256219"/>
              <a:gd name="connsiteX1" fmla="*/ 4922401 w 5465115"/>
              <a:gd name="connsiteY1" fmla="*/ 0 h 3256219"/>
              <a:gd name="connsiteX2" fmla="*/ 5465115 w 5465115"/>
              <a:gd name="connsiteY2" fmla="*/ 542714 h 3256219"/>
              <a:gd name="connsiteX3" fmla="*/ 5465115 w 5465115"/>
              <a:gd name="connsiteY3" fmla="*/ 2713505 h 3256219"/>
              <a:gd name="connsiteX4" fmla="*/ 4922401 w 5465115"/>
              <a:gd name="connsiteY4" fmla="*/ 3256219 h 3256219"/>
              <a:gd name="connsiteX5" fmla="*/ 542714 w 5465115"/>
              <a:gd name="connsiteY5" fmla="*/ 3256219 h 3256219"/>
              <a:gd name="connsiteX6" fmla="*/ 0 w 5465115"/>
              <a:gd name="connsiteY6" fmla="*/ 2713505 h 3256219"/>
              <a:gd name="connsiteX7" fmla="*/ 0 w 5465115"/>
              <a:gd name="connsiteY7" fmla="*/ 542714 h 3256219"/>
              <a:gd name="connsiteX8" fmla="*/ 542714 w 5465115"/>
              <a:gd name="connsiteY8" fmla="*/ 0 h 32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5115" h="3256219">
                <a:moveTo>
                  <a:pt x="542714" y="0"/>
                </a:moveTo>
                <a:lnTo>
                  <a:pt x="4922401" y="0"/>
                </a:lnTo>
                <a:cubicBezTo>
                  <a:pt x="5222134" y="0"/>
                  <a:pt x="5465115" y="242981"/>
                  <a:pt x="5465115" y="542714"/>
                </a:cubicBezTo>
                <a:lnTo>
                  <a:pt x="5465115" y="2713505"/>
                </a:lnTo>
                <a:cubicBezTo>
                  <a:pt x="5465115" y="3013238"/>
                  <a:pt x="5222134" y="3256219"/>
                  <a:pt x="4922401" y="3256219"/>
                </a:cubicBezTo>
                <a:lnTo>
                  <a:pt x="542714" y="3256219"/>
                </a:lnTo>
                <a:cubicBezTo>
                  <a:pt x="242981" y="3256219"/>
                  <a:pt x="0" y="3013238"/>
                  <a:pt x="0" y="2713505"/>
                </a:cubicBezTo>
                <a:lnTo>
                  <a:pt x="0" y="542714"/>
                </a:lnTo>
                <a:cubicBezTo>
                  <a:pt x="0" y="242981"/>
                  <a:pt x="242981" y="0"/>
                  <a:pt x="5427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>
            <a:spLocks noGrp="1"/>
          </p:cNvSpPr>
          <p:nvPr>
            <p:ph type="pic" sz="quarter" idx="10"/>
          </p:nvPr>
        </p:nvSpPr>
        <p:spPr>
          <a:xfrm>
            <a:off x="1520824" y="762001"/>
            <a:ext cx="10422359" cy="15054290"/>
          </a:xfrm>
          <a:custGeom>
            <a:avLst/>
            <a:gdLst>
              <a:gd name="connsiteX0" fmla="*/ 1737096 w 10422359"/>
              <a:gd name="connsiteY0" fmla="*/ 0 h 15054290"/>
              <a:gd name="connsiteX1" fmla="*/ 8685264 w 10422359"/>
              <a:gd name="connsiteY1" fmla="*/ 0 h 15054290"/>
              <a:gd name="connsiteX2" fmla="*/ 10422359 w 10422359"/>
              <a:gd name="connsiteY2" fmla="*/ 1737095 h 15054290"/>
              <a:gd name="connsiteX3" fmla="*/ 10422359 w 10422359"/>
              <a:gd name="connsiteY3" fmla="*/ 13317195 h 15054290"/>
              <a:gd name="connsiteX4" fmla="*/ 8685264 w 10422359"/>
              <a:gd name="connsiteY4" fmla="*/ 15054290 h 15054290"/>
              <a:gd name="connsiteX5" fmla="*/ 1737096 w 10422359"/>
              <a:gd name="connsiteY5" fmla="*/ 15054290 h 15054290"/>
              <a:gd name="connsiteX6" fmla="*/ 0 w 10422359"/>
              <a:gd name="connsiteY6" fmla="*/ 13317195 h 15054290"/>
              <a:gd name="connsiteX7" fmla="*/ 0 w 10422359"/>
              <a:gd name="connsiteY7" fmla="*/ 1737095 h 15054290"/>
              <a:gd name="connsiteX8" fmla="*/ 1737096 w 10422359"/>
              <a:gd name="connsiteY8" fmla="*/ 0 h 1505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22359" h="15054290">
                <a:moveTo>
                  <a:pt x="1737096" y="0"/>
                </a:moveTo>
                <a:lnTo>
                  <a:pt x="8685264" y="0"/>
                </a:lnTo>
                <a:cubicBezTo>
                  <a:pt x="9644635" y="0"/>
                  <a:pt x="10422359" y="777724"/>
                  <a:pt x="10422359" y="1737095"/>
                </a:cubicBezTo>
                <a:lnTo>
                  <a:pt x="10422359" y="13317195"/>
                </a:lnTo>
                <a:cubicBezTo>
                  <a:pt x="10422359" y="14276566"/>
                  <a:pt x="9644635" y="15054290"/>
                  <a:pt x="8685264" y="15054290"/>
                </a:cubicBezTo>
                <a:lnTo>
                  <a:pt x="1737096" y="15054290"/>
                </a:lnTo>
                <a:cubicBezTo>
                  <a:pt x="777725" y="15054290"/>
                  <a:pt x="0" y="14276566"/>
                  <a:pt x="0" y="13317195"/>
                </a:cubicBezTo>
                <a:lnTo>
                  <a:pt x="0" y="1737095"/>
                </a:lnTo>
                <a:cubicBezTo>
                  <a:pt x="0" y="777724"/>
                  <a:pt x="777725" y="0"/>
                  <a:pt x="17370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>
            <a:spLocks noGrp="1"/>
          </p:cNvSpPr>
          <p:nvPr>
            <p:ph type="pic" sz="quarter" idx="10"/>
          </p:nvPr>
        </p:nvSpPr>
        <p:spPr>
          <a:xfrm>
            <a:off x="1561574" y="762001"/>
            <a:ext cx="10422359" cy="5555091"/>
          </a:xfrm>
          <a:custGeom>
            <a:avLst/>
            <a:gdLst>
              <a:gd name="connsiteX0" fmla="*/ 925867 w 10422359"/>
              <a:gd name="connsiteY0" fmla="*/ 0 h 5555091"/>
              <a:gd name="connsiteX1" fmla="*/ 9496492 w 10422359"/>
              <a:gd name="connsiteY1" fmla="*/ 0 h 5555091"/>
              <a:gd name="connsiteX2" fmla="*/ 10422359 w 10422359"/>
              <a:gd name="connsiteY2" fmla="*/ 925867 h 5555091"/>
              <a:gd name="connsiteX3" fmla="*/ 10422359 w 10422359"/>
              <a:gd name="connsiteY3" fmla="*/ 4629224 h 5555091"/>
              <a:gd name="connsiteX4" fmla="*/ 9496492 w 10422359"/>
              <a:gd name="connsiteY4" fmla="*/ 5555091 h 5555091"/>
              <a:gd name="connsiteX5" fmla="*/ 925867 w 10422359"/>
              <a:gd name="connsiteY5" fmla="*/ 5555091 h 5555091"/>
              <a:gd name="connsiteX6" fmla="*/ 0 w 10422359"/>
              <a:gd name="connsiteY6" fmla="*/ 4629224 h 5555091"/>
              <a:gd name="connsiteX7" fmla="*/ 0 w 10422359"/>
              <a:gd name="connsiteY7" fmla="*/ 925867 h 5555091"/>
              <a:gd name="connsiteX8" fmla="*/ 925867 w 10422359"/>
              <a:gd name="connsiteY8" fmla="*/ 0 h 555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22359" h="5555091">
                <a:moveTo>
                  <a:pt x="925867" y="0"/>
                </a:moveTo>
                <a:lnTo>
                  <a:pt x="9496492" y="0"/>
                </a:lnTo>
                <a:cubicBezTo>
                  <a:pt x="10007834" y="0"/>
                  <a:pt x="10422359" y="414525"/>
                  <a:pt x="10422359" y="925867"/>
                </a:cubicBezTo>
                <a:lnTo>
                  <a:pt x="10422359" y="4629224"/>
                </a:lnTo>
                <a:cubicBezTo>
                  <a:pt x="10422359" y="5140566"/>
                  <a:pt x="10007834" y="5555091"/>
                  <a:pt x="9496492" y="5555091"/>
                </a:cubicBezTo>
                <a:lnTo>
                  <a:pt x="925867" y="5555091"/>
                </a:lnTo>
                <a:cubicBezTo>
                  <a:pt x="414525" y="5555091"/>
                  <a:pt x="0" y="5140566"/>
                  <a:pt x="0" y="4629224"/>
                </a:cubicBezTo>
                <a:lnTo>
                  <a:pt x="0" y="925867"/>
                </a:lnTo>
                <a:cubicBezTo>
                  <a:pt x="0" y="414525"/>
                  <a:pt x="414525" y="0"/>
                  <a:pt x="9258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30291" y="5189087"/>
            <a:ext cx="4942464" cy="359908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944949" y="5189087"/>
            <a:ext cx="4942464" cy="359908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7751077" y="5189087"/>
            <a:ext cx="4942464" cy="359908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76600" y="5082735"/>
            <a:ext cx="9939176" cy="7612503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773025" y="1744663"/>
            <a:ext cx="9490075" cy="457041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781175" y="6069013"/>
            <a:ext cx="9490075" cy="6170612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6000"/>
          </a:xfrm>
          <a:solidFill>
            <a:schemeClr val="bg1">
              <a:lumMod val="95000"/>
            </a:schemeClr>
          </a:solidFill>
        </p:spPr>
        <p:txBody>
          <a:bodyPr vert="horz" wrap="square" lIns="182843" tIns="91422" rIns="182843" bIns="91422" rtlCol="0">
            <a:no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1828165" rtl="0" eaLnBrk="1" latinLnBrk="0" hangingPunct="1">
        <a:lnSpc>
          <a:spcPct val="90000"/>
        </a:lnSpc>
        <a:spcBef>
          <a:spcPct val="0"/>
        </a:spcBef>
        <a:buNone/>
        <a:defRPr lang="en-US" sz="8000" b="1" i="0" kern="1200" spc="-100" baseline="0">
          <a:solidFill>
            <a:schemeClr val="tx2"/>
          </a:solidFill>
          <a:latin typeface="Heebo" pitchFamily="2" charset="-79"/>
          <a:ea typeface="Open Sans Light" panose="020B0306030504020204" pitchFamily="34" charset="0"/>
          <a:cs typeface="Heebo" pitchFamily="2" charset="-79"/>
        </a:defRPr>
      </a:lvl1pPr>
    </p:titleStyle>
    <p:bodyStyle>
      <a:lvl1pPr marL="457200" indent="-457200" algn="l" defTabSz="1828165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4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1pPr>
      <a:lvl2pPr marL="13716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2pPr>
      <a:lvl3pPr marL="22853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3pPr>
      <a:lvl4pPr marL="31997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4pPr>
      <a:lvl5pPr marL="41141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" charset="0"/>
        </a:defRPr>
      </a:lvl5pPr>
      <a:lvl6pPr marL="50279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3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7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1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1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5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3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1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9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5;p13"/>
          <p:cNvSpPr txBox="1"/>
          <p:nvPr/>
        </p:nvSpPr>
        <p:spPr>
          <a:xfrm>
            <a:off x="1520826" y="11652661"/>
            <a:ext cx="11444897" cy="6762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lvl="0">
              <a:spcBef>
                <a:spcPts val="0"/>
              </a:spcBef>
            </a:pPr>
            <a:r>
              <a:rPr lang="ru-RU" sz="2800" u="sng" dirty="0">
                <a:solidFill>
                  <a:srgbClr val="2C1E06"/>
                </a:solidFill>
                <a:latin typeface="Montserrat Medium" panose="00000600000000000000" pitchFamily="2" charset="-52"/>
                <a:sym typeface="+mn-ea"/>
              </a:rPr>
              <a:t>Инициативная разработка</a:t>
            </a:r>
            <a:endParaRPr lang="ru-RU" sz="2800" dirty="0">
              <a:solidFill>
                <a:srgbClr val="2C1E06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0826" y="1444543"/>
            <a:ext cx="11666854" cy="67392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telegram-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бот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для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управления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плейлистами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из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музыкальных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</a:t>
            </a:r>
            <a:r>
              <a:rPr lang="en-US" altLang="en-US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платформ</a:t>
            </a:r>
            <a:r>
              <a:rPr 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 «</a:t>
            </a:r>
            <a:r>
              <a:rPr lang="en-US" alt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TuneBot</a:t>
            </a:r>
            <a:r>
              <a:rPr lang="ru-RU" sz="80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»</a:t>
            </a:r>
            <a:endParaRPr lang="en-US" sz="8000" b="1" dirty="0">
              <a:solidFill>
                <a:srgbClr val="2C1E06"/>
              </a:solidFill>
              <a:latin typeface="Montserrat Medium" panose="00000600000000000000" pitchFamily="2" charset="-52"/>
              <a:ea typeface="Open Sans ExtraBold" pitchFamily="2" charset="0"/>
              <a:cs typeface="Poppins" pitchFamily="2" charset="77"/>
            </a:endParaRPr>
          </a:p>
        </p:txBody>
      </p:sp>
      <p:sp>
        <p:nvSpPr>
          <p:cNvPr id="6" name="Rectangle: Rounded Corners 4"/>
          <p:cNvSpPr/>
          <p:nvPr/>
        </p:nvSpPr>
        <p:spPr>
          <a:xfrm>
            <a:off x="14730144" y="1157124"/>
            <a:ext cx="11443286" cy="11116156"/>
          </a:xfrm>
          <a:prstGeom prst="roundRect">
            <a:avLst/>
          </a:prstGeom>
          <a:blipFill dpi="0" rotWithShape="1"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520825" y="11007725"/>
            <a:ext cx="8126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>
              <a:spcBef>
                <a:spcPts val="0"/>
              </a:spcBef>
            </a:pPr>
            <a:r>
              <a:rPr lang="ru-RU" dirty="0">
                <a:solidFill>
                  <a:srgbClr val="2C1E06"/>
                </a:solidFill>
                <a:latin typeface="Montserrat Medium" panose="00000600000000000000" pitchFamily="2" charset="-52"/>
                <a:sym typeface="+mn-ea"/>
              </a:rPr>
              <a:t>КИПУ имени </a:t>
            </a:r>
            <a:r>
              <a:rPr lang="ru-RU" dirty="0" err="1">
                <a:solidFill>
                  <a:srgbClr val="2C1E06"/>
                </a:solidFill>
                <a:latin typeface="Montserrat Medium" panose="00000600000000000000" pitchFamily="2" charset="-52"/>
                <a:sym typeface="+mn-ea"/>
              </a:rPr>
              <a:t>Февзи</a:t>
            </a:r>
            <a:r>
              <a:rPr lang="ru-RU" dirty="0">
                <a:solidFill>
                  <a:srgbClr val="2C1E06"/>
                </a:solidFill>
                <a:latin typeface="Montserrat Medium" panose="00000600000000000000" pitchFamily="2" charset="-52"/>
                <a:sym typeface="+mn-ea"/>
              </a:rPr>
              <a:t> Якубова</a:t>
            </a:r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563370" y="1177925"/>
            <a:ext cx="10233025" cy="2210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US">
                <a:sym typeface="+mn-ea"/>
              </a:rPr>
              <a:t> </a:t>
            </a:r>
            <a:endParaRPr lang="ru-RU" altLang="en-US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563370" y="9276080"/>
            <a:ext cx="81260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dirty="0">
                <a:solidFill>
                  <a:srgbClr val="2C1E06"/>
                </a:solidFill>
                <a:latin typeface="Montserrat Medium" panose="00000600000000000000" pitchFamily="2" charset="-52"/>
                <a:sym typeface="+mn-ea"/>
              </a:rPr>
              <a:t>Промежуточные результаты этапа «Разработка»</a:t>
            </a:r>
            <a:endParaRPr lang="en-US" altLang="en-US"/>
          </a:p>
          <a:p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;p13"/>
          <p:cNvSpPr txBox="1"/>
          <p:nvPr/>
        </p:nvSpPr>
        <p:spPr>
          <a:xfrm>
            <a:off x="3781893" y="4017391"/>
            <a:ext cx="10212102" cy="18472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r>
              <a:rPr lang="ru-RU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Мо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лодёжь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студенты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(16–25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лет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):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Социально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активные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пользователи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Telegram,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хотят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бесплатный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доступ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делиться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музыкой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друзьями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</a:t>
            </a:r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Google Shape;55;p13"/>
          <p:cNvSpPr txBox="1"/>
          <p:nvPr/>
        </p:nvSpPr>
        <p:spPr>
          <a:xfrm>
            <a:off x="3781893" y="7010182"/>
            <a:ext cx="9202309" cy="18472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Меломаны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(18–35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лет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):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Ценят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качество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ищут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редкие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треки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хотят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слушать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всё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одном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месте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</a:t>
            </a:r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8" name="Google Shape;55;p13"/>
          <p:cNvSpPr txBox="1"/>
          <p:nvPr/>
        </p:nvSpPr>
        <p:spPr>
          <a:xfrm>
            <a:off x="3781893" y="10033546"/>
            <a:ext cx="8623401" cy="2586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Русскоязычные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из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СНГ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(16–35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лет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):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Фанаты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ru-RU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музыки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ищут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локализацию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удобство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Telegram.</a:t>
            </a:r>
            <a:endParaRPr lang="en-US" altLang="ru-RU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  <a:p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CuadroTexto 17"/>
          <p:cNvSpPr txBox="1"/>
          <p:nvPr/>
        </p:nvSpPr>
        <p:spPr>
          <a:xfrm>
            <a:off x="1336412" y="3710845"/>
            <a:ext cx="2123441" cy="16361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1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s-SV" sz="9600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01</a:t>
            </a:r>
            <a:endParaRPr lang="es-SV" sz="9600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7" name="CuadroTexto 17"/>
          <p:cNvSpPr txBox="1"/>
          <p:nvPr/>
        </p:nvSpPr>
        <p:spPr>
          <a:xfrm>
            <a:off x="1157959" y="6798425"/>
            <a:ext cx="2301893" cy="16361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1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s-SV" sz="9600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02</a:t>
            </a:r>
            <a:endParaRPr lang="es-SV" sz="9600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9" name="CuadroTexto 17"/>
          <p:cNvSpPr txBox="1"/>
          <p:nvPr/>
        </p:nvSpPr>
        <p:spPr>
          <a:xfrm>
            <a:off x="1157960" y="9821789"/>
            <a:ext cx="2301893" cy="16361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1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s-SV" sz="9600" b="0" dirty="0">
                <a:solidFill>
                  <a:srgbClr val="2A1E04"/>
                </a:solidFill>
                <a:latin typeface="Montserrat Medium" panose="00000600000000000000" pitchFamily="2" charset="-52"/>
              </a:rPr>
              <a:t>03</a:t>
            </a:r>
            <a:endParaRPr lang="es-SV" sz="9600" b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0" name="TITLE"/>
          <p:cNvSpPr txBox="1"/>
          <p:nvPr/>
        </p:nvSpPr>
        <p:spPr>
          <a:xfrm>
            <a:off x="1472309" y="1334662"/>
            <a:ext cx="12291257" cy="1378839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8800" b="1" spc="300">
                <a:solidFill>
                  <a:schemeClr val="bg2"/>
                </a:solidFill>
                <a:latin typeface="Poppins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80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Целевая аудитория</a:t>
            </a:r>
            <a:endParaRPr lang="en-US" sz="80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93568" y="7897611"/>
            <a:ext cx="7851776" cy="12617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Низкое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качество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звука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или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несоответствие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треков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ожиданиям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93568" y="4031637"/>
            <a:ext cx="7592695" cy="12617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Пользователи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могут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найти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все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нужные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треки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на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одной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платформе</a:t>
            </a:r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5" name="TITLE"/>
          <p:cNvSpPr txBox="1"/>
          <p:nvPr/>
        </p:nvSpPr>
        <p:spPr>
          <a:xfrm>
            <a:off x="14352904" y="1334663"/>
            <a:ext cx="6761897" cy="1378839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Проблемы</a:t>
            </a:r>
            <a:endParaRPr lang="en-US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93568" y="9159404"/>
            <a:ext cx="7851776" cy="18472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Подписки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на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платформы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дорогие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а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доступ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новым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трекам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/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плейлистам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может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быть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медленным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</a:t>
            </a:r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593568" y="5346769"/>
            <a:ext cx="7851776" cy="317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Интерфейсы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платформ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сложны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поиск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треков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или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плейлистов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занимает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время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особенно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на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веб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-</a:t>
            </a:r>
            <a:r>
              <a:rPr lang="en-US" altLang="en-US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версиях</a:t>
            </a:r>
            <a:r>
              <a:rPr lang="en-US" altLang="ru-RU" sz="2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</a:t>
            </a:r>
            <a:endParaRPr lang="en-US" altLang="ru-RU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5104745" y="1711432"/>
            <a:ext cx="9272948" cy="11779060"/>
          </a:xfrm>
          <a:prstGeom prst="round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1313815"/>
            <a:ext cx="10550525" cy="12176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1: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пользователи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могут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найти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все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нужные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треки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одной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платформе</a:t>
            </a:r>
            <a:endParaRPr lang="en-US" altLang="en-US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импортирует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плейлисты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из</a:t>
            </a:r>
            <a:r>
              <a:rPr lang="en-US" altLang="ru-RU" sz="2700" dirty="0">
                <a:latin typeface="Montserrat Medium" panose="00000600000000000000" pitchFamily="2" charset="-52"/>
              </a:rPr>
              <a:t> Spotify, </a:t>
            </a:r>
            <a:r>
              <a:rPr lang="en-US" altLang="en-US" sz="2700" dirty="0">
                <a:latin typeface="Montserrat Medium" panose="00000600000000000000" pitchFamily="2" charset="-52"/>
              </a:rPr>
              <a:t>Яндекс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r>
              <a:rPr lang="en-US" altLang="en-US" sz="2700" dirty="0">
                <a:latin typeface="Montserrat Medium" panose="00000600000000000000" pitchFamily="2" charset="-52"/>
              </a:rPr>
              <a:t>Музыки</a:t>
            </a:r>
            <a:r>
              <a:rPr lang="en-US" altLang="ru-RU" sz="2700" dirty="0">
                <a:latin typeface="Montserrat Medium" panose="00000600000000000000" pitchFamily="2" charset="-52"/>
              </a:rPr>
              <a:t>, Apple Music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др</a:t>
            </a:r>
            <a:r>
              <a:rPr lang="en-US" altLang="ru-RU" sz="2700" dirty="0">
                <a:latin typeface="Montserrat Medium" panose="00000600000000000000" pitchFamily="2" charset="-52"/>
              </a:rPr>
              <a:t>. </a:t>
            </a:r>
            <a:r>
              <a:rPr lang="en-US" altLang="en-US" sz="2700" dirty="0">
                <a:latin typeface="Montserrat Medium" panose="00000600000000000000" pitchFamily="2" charset="-52"/>
              </a:rPr>
              <a:t>через</a:t>
            </a:r>
            <a:r>
              <a:rPr lang="en-US" altLang="ru-RU" sz="2700" dirty="0">
                <a:latin typeface="Montserrat Medium" panose="00000600000000000000" pitchFamily="2" charset="-52"/>
              </a:rPr>
              <a:t> API, </a:t>
            </a:r>
            <a:r>
              <a:rPr lang="en-US" altLang="en-US" sz="2700" dirty="0">
                <a:latin typeface="Montserrat Medium" panose="00000600000000000000" pitchFamily="2" charset="-52"/>
              </a:rPr>
              <a:t>объединяя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единую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библиотеку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</a:t>
            </a:r>
            <a:r>
              <a:rPr lang="en-US" altLang="ru-RU" sz="2700" dirty="0">
                <a:latin typeface="Montserrat Medium" panose="00000600000000000000" pitchFamily="2" charset="-52"/>
              </a:rPr>
              <a:t> Telegram.</a:t>
            </a:r>
            <a:endParaRPr lang="en-US" altLang="ru-RU" sz="2700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2: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Единый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простой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интерфейс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Telegram</a:t>
            </a:r>
            <a:endParaRPr lang="en-US" altLang="ru-RU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предлагает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удобный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интерфейс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</a:t>
            </a:r>
            <a:r>
              <a:rPr lang="en-US" altLang="ru-RU" sz="2700" dirty="0">
                <a:latin typeface="Montserrat Medium" panose="00000600000000000000" pitchFamily="2" charset="-52"/>
              </a:rPr>
              <a:t> Telegram </a:t>
            </a:r>
            <a:r>
              <a:rPr lang="en-US" altLang="en-US" sz="2700" dirty="0">
                <a:latin typeface="Montserrat Medium" panose="00000600000000000000" pitchFamily="2" charset="-52"/>
              </a:rPr>
              <a:t>для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управления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плейлистами</a:t>
            </a:r>
            <a:r>
              <a:rPr lang="en-US" altLang="ru-RU" sz="2700" dirty="0">
                <a:latin typeface="Montserrat Medium" panose="00000600000000000000" pitchFamily="2" charset="-52"/>
              </a:rPr>
              <a:t>: </a:t>
            </a:r>
            <a:r>
              <a:rPr lang="en-US" altLang="en-US" sz="2700" dirty="0">
                <a:latin typeface="Montserrat Medium" panose="00000600000000000000" pitchFamily="2" charset="-52"/>
              </a:rPr>
              <a:t>просмотр</a:t>
            </a:r>
            <a:r>
              <a:rPr lang="en-US" altLang="ru-RU" sz="2700" dirty="0">
                <a:latin typeface="Montserrat Medium" panose="00000600000000000000" pitchFamily="2" charset="-52"/>
              </a:rPr>
              <a:t>, </a:t>
            </a:r>
            <a:r>
              <a:rPr lang="en-US" altLang="en-US" sz="2700" dirty="0">
                <a:latin typeface="Montserrat Medium" panose="00000600000000000000" pitchFamily="2" charset="-52"/>
              </a:rPr>
              <a:t>воспроизведение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публикация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без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переключения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между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приложениями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endParaRPr lang="en-US" altLang="ru-RU" sz="2700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3: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Низкое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качество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звука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или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несоответствие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треков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ожиданиям</a:t>
            </a:r>
            <a:endParaRPr lang="en-US" altLang="en-US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обеспечивает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оригинальное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качество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треков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через</a:t>
            </a:r>
            <a:r>
              <a:rPr lang="en-US" altLang="ru-RU" sz="2700" dirty="0">
                <a:latin typeface="Montserrat Medium" panose="00000600000000000000" pitchFamily="2" charset="-52"/>
              </a:rPr>
              <a:t> API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планирует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добавить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фильтры</a:t>
            </a:r>
            <a:r>
              <a:rPr lang="en-US" altLang="ru-RU" sz="2700" dirty="0">
                <a:latin typeface="Montserrat Medium" panose="00000600000000000000" pitchFamily="2" charset="-52"/>
              </a:rPr>
              <a:t>/</a:t>
            </a:r>
            <a:r>
              <a:rPr lang="en-US" altLang="en-US" sz="2700" dirty="0">
                <a:latin typeface="Montserrat Medium" panose="00000600000000000000" pitchFamily="2" charset="-52"/>
              </a:rPr>
              <a:t>рекомендации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жанрам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или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настроению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endParaRPr lang="en-US" altLang="ru-RU" sz="2700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en-US" sz="2700" b="1" dirty="0">
                <a:latin typeface="Montserrat Medium" panose="00000600000000000000" pitchFamily="2" charset="-52"/>
              </a:rPr>
              <a:t>Проблема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4: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Поиск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платный</a:t>
            </a:r>
            <a:r>
              <a:rPr lang="en-US" altLang="ru-RU" sz="2700" b="1" dirty="0">
                <a:latin typeface="Montserrat Medium" panose="00000600000000000000" pitchFamily="2" charset="-52"/>
              </a:rPr>
              <a:t>,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доступ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к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новинкам</a:t>
            </a:r>
            <a:r>
              <a:rPr lang="en-US" altLang="ru-RU" sz="2700" b="1" dirty="0">
                <a:latin typeface="Montserrat Medium" panose="00000600000000000000" pitchFamily="2" charset="-52"/>
              </a:rPr>
              <a:t> </a:t>
            </a:r>
            <a:r>
              <a:rPr lang="en-US" altLang="en-US" sz="2700" b="1" dirty="0">
                <a:latin typeface="Montserrat Medium" panose="00000600000000000000" pitchFamily="2" charset="-52"/>
              </a:rPr>
              <a:t>медленный</a:t>
            </a:r>
            <a:endParaRPr lang="en-US" altLang="en-US" sz="2700" b="1" dirty="0">
              <a:latin typeface="Montserrat Medium" panose="00000600000000000000" pitchFamily="2" charset="-52"/>
            </a:endParaRPr>
          </a:p>
          <a:p>
            <a:pPr algn="just"/>
            <a:r>
              <a:rPr lang="en-US" altLang="ru-RU" sz="2700" dirty="0">
                <a:latin typeface="Montserrat Medium" panose="00000600000000000000" pitchFamily="2" charset="-52"/>
              </a:rPr>
              <a:t>TuneBot </a:t>
            </a:r>
            <a:r>
              <a:rPr lang="en-US" altLang="en-US" sz="2700" dirty="0">
                <a:latin typeface="Montserrat Medium" panose="00000600000000000000" pitchFamily="2" charset="-52"/>
              </a:rPr>
              <a:t>упрощает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поиск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с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помощью</a:t>
            </a:r>
            <a:r>
              <a:rPr lang="ru-RU" altLang="en-US" sz="2700" dirty="0">
                <a:latin typeface="Montserrat Medium" panose="00000600000000000000" pitchFamily="2" charset="-52"/>
              </a:rPr>
              <a:t> одной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команды</a:t>
            </a:r>
            <a:r>
              <a:rPr lang="ru-RU" altLang="en-US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на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всех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платформах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и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уведомляет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новых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треках</a:t>
            </a:r>
            <a:r>
              <a:rPr lang="en-US" altLang="ru-RU" sz="2700" dirty="0">
                <a:latin typeface="Montserrat Medium" panose="00000600000000000000" pitchFamily="2" charset="-52"/>
              </a:rPr>
              <a:t>/</a:t>
            </a:r>
            <a:r>
              <a:rPr lang="en-US" altLang="en-US" sz="2700" dirty="0">
                <a:latin typeface="Montserrat Medium" panose="00000600000000000000" pitchFamily="2" charset="-52"/>
              </a:rPr>
              <a:t>плейлистах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для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мгновенного</a:t>
            </a:r>
            <a:r>
              <a:rPr lang="en-US" altLang="ru-RU" sz="2700" dirty="0">
                <a:latin typeface="Montserrat Medium" panose="00000600000000000000" pitchFamily="2" charset="-52"/>
              </a:rPr>
              <a:t> </a:t>
            </a:r>
            <a:r>
              <a:rPr lang="en-US" altLang="en-US" sz="2700" dirty="0">
                <a:latin typeface="Montserrat Medium" panose="00000600000000000000" pitchFamily="2" charset="-52"/>
              </a:rPr>
              <a:t>доступа</a:t>
            </a:r>
            <a:r>
              <a:rPr lang="en-US" altLang="ru-RU" sz="2700" dirty="0">
                <a:latin typeface="Montserrat Medium" panose="00000600000000000000" pitchFamily="2" charset="-52"/>
              </a:rPr>
              <a:t>.</a:t>
            </a:r>
            <a:r>
              <a:rPr lang="ru-RU" altLang="en-US" sz="2700" dirty="0">
                <a:latin typeface="Montserrat Medium" panose="00000600000000000000" pitchFamily="2" charset="-52"/>
              </a:rPr>
              <a:t> Также есть беспланая версия.</a:t>
            </a:r>
            <a:endParaRPr lang="en-US" altLang="ru-RU" sz="2700" dirty="0">
              <a:latin typeface="Montserrat Medium" panose="00000600000000000000" pitchFamily="2" charset="-52"/>
            </a:endParaRPr>
          </a:p>
        </p:txBody>
      </p:sp>
      <p:sp>
        <p:nvSpPr>
          <p:cNvPr id="15" name="TITLE"/>
          <p:cNvSpPr txBox="1"/>
          <p:nvPr/>
        </p:nvSpPr>
        <p:spPr>
          <a:xfrm>
            <a:off x="0" y="-6120"/>
            <a:ext cx="10508615" cy="1717393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Наше решение</a:t>
            </a:r>
            <a:endParaRPr 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169135" y="7195061"/>
            <a:ext cx="7018215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51255" y="2564765"/>
            <a:ext cx="12115165" cy="10788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ru-RU" altLang="en-US" sz="5400"/>
              <a:t>1) </a:t>
            </a:r>
            <a:r>
              <a:rPr lang="en-US" altLang="en-US" sz="5400"/>
              <a:t>Пользователь</a:t>
            </a:r>
            <a:r>
              <a:rPr lang="en-US" altLang="ru-RU" sz="5400"/>
              <a:t> </a:t>
            </a:r>
            <a:r>
              <a:rPr lang="en-US" altLang="en-US" sz="5400"/>
              <a:t>открывает</a:t>
            </a:r>
            <a:r>
              <a:rPr lang="en-US" altLang="ru-RU" sz="5400"/>
              <a:t> TuneBot </a:t>
            </a:r>
            <a:r>
              <a:rPr lang="en-US" altLang="en-US" sz="5400"/>
              <a:t>и</a:t>
            </a:r>
            <a:r>
              <a:rPr lang="en-US" altLang="ru-RU" sz="5400"/>
              <a:t> </a:t>
            </a:r>
            <a:r>
              <a:rPr lang="en-US" altLang="en-US" sz="5400"/>
              <a:t>нажимает</a:t>
            </a:r>
            <a:r>
              <a:rPr lang="en-US" altLang="ru-RU" sz="5400"/>
              <a:t> /start.</a:t>
            </a:r>
            <a:endParaRPr lang="en-US" altLang="ru-RU" sz="5400"/>
          </a:p>
          <a:p>
            <a:pPr algn="just"/>
            <a:r>
              <a:rPr lang="ru-RU" altLang="en-US" sz="5400"/>
              <a:t>2) </a:t>
            </a:r>
            <a:r>
              <a:rPr lang="en-US" altLang="en-US" sz="5400"/>
              <a:t>Вводит</a:t>
            </a:r>
            <a:r>
              <a:rPr lang="en-US" altLang="ru-RU" sz="5400"/>
              <a:t> /auth, </a:t>
            </a:r>
            <a:r>
              <a:rPr lang="en-US" altLang="en-US" sz="5400"/>
              <a:t>подключает</a:t>
            </a:r>
            <a:r>
              <a:rPr lang="en-US" altLang="ru-RU" sz="5400"/>
              <a:t> </a:t>
            </a:r>
            <a:r>
              <a:rPr lang="ru-RU" altLang="en-US" sz="5400"/>
              <a:t>музыкальные платформы</a:t>
            </a:r>
            <a:r>
              <a:rPr lang="en-US" altLang="ru-RU" sz="5400"/>
              <a:t> </a:t>
            </a:r>
            <a:r>
              <a:rPr lang="en-US" altLang="en-US" sz="5400"/>
              <a:t>через</a:t>
            </a:r>
            <a:r>
              <a:rPr lang="en-US" altLang="ru-RU" sz="5400"/>
              <a:t> URL.</a:t>
            </a:r>
            <a:endParaRPr lang="en-US" altLang="ru-RU" sz="5400"/>
          </a:p>
          <a:p>
            <a:pPr algn="just"/>
            <a:r>
              <a:rPr lang="ru-RU" altLang="en-US" sz="5400"/>
              <a:t>3) </a:t>
            </a:r>
            <a:r>
              <a:rPr lang="en-US" altLang="en-US" sz="5400"/>
              <a:t>Устанавливает</a:t>
            </a:r>
            <a:r>
              <a:rPr lang="en-US" altLang="ru-RU" sz="5400"/>
              <a:t> </a:t>
            </a:r>
            <a:r>
              <a:rPr lang="en-US" altLang="en-US" sz="5400"/>
              <a:t>качество</a:t>
            </a:r>
            <a:r>
              <a:rPr lang="en-US" altLang="ru-RU" sz="5400"/>
              <a:t> </a:t>
            </a:r>
            <a:r>
              <a:rPr lang="en-US" altLang="en-US" sz="5400"/>
              <a:t>командой</a:t>
            </a:r>
            <a:r>
              <a:rPr lang="en-US" altLang="ru-RU" sz="5400"/>
              <a:t> /quality</a:t>
            </a:r>
            <a:endParaRPr lang="en-US" altLang="ru-RU" sz="5400"/>
          </a:p>
          <a:p>
            <a:pPr algn="just"/>
            <a:r>
              <a:rPr lang="ru-RU" altLang="en-US" sz="5400"/>
              <a:t>4) </a:t>
            </a:r>
            <a:r>
              <a:rPr lang="en-US" altLang="en-US" sz="5400"/>
              <a:t>Отправляет</a:t>
            </a:r>
            <a:r>
              <a:rPr lang="en-US" altLang="ru-RU" sz="5400"/>
              <a:t> </a:t>
            </a:r>
            <a:r>
              <a:rPr lang="en-US" altLang="en-US" sz="5400"/>
              <a:t>ссылку</a:t>
            </a:r>
            <a:r>
              <a:rPr lang="en-US" altLang="ru-RU" sz="5400"/>
              <a:t> </a:t>
            </a:r>
            <a:r>
              <a:rPr lang="en-US" altLang="en-US" sz="5400"/>
              <a:t>на</a:t>
            </a:r>
            <a:r>
              <a:rPr lang="en-US" altLang="ru-RU" sz="5400"/>
              <a:t> </a:t>
            </a:r>
            <a:r>
              <a:rPr lang="en-US" altLang="en-US" sz="5400"/>
              <a:t>плейлист</a:t>
            </a:r>
            <a:r>
              <a:rPr lang="en-US" altLang="ru-RU" sz="5400"/>
              <a:t>.</a:t>
            </a:r>
            <a:endParaRPr lang="en-US" altLang="ru-RU" sz="5400"/>
          </a:p>
          <a:p>
            <a:pPr algn="just"/>
            <a:r>
              <a:rPr lang="ru-RU" altLang="en-US" sz="5400"/>
              <a:t>5) </a:t>
            </a:r>
            <a:r>
              <a:rPr lang="en-US" altLang="en-US" sz="5400"/>
              <a:t>Бот</a:t>
            </a:r>
            <a:r>
              <a:rPr lang="en-US" altLang="ru-RU" sz="5400"/>
              <a:t> </a:t>
            </a:r>
            <a:r>
              <a:rPr lang="en-US" altLang="en-US" sz="5400"/>
              <a:t>обрабатывает</a:t>
            </a:r>
            <a:r>
              <a:rPr lang="en-US" altLang="ru-RU" sz="5400"/>
              <a:t> </a:t>
            </a:r>
            <a:r>
              <a:rPr lang="en-US" altLang="en-US" sz="5400"/>
              <a:t>плейлист</a:t>
            </a:r>
            <a:r>
              <a:rPr lang="en-US" altLang="ru-RU" sz="5400"/>
              <a:t>, </a:t>
            </a:r>
            <a:r>
              <a:rPr lang="en-US" altLang="en-US" sz="5400"/>
              <a:t>показывая</a:t>
            </a:r>
            <a:r>
              <a:rPr lang="en-US" altLang="ru-RU" sz="5400"/>
              <a:t> </a:t>
            </a:r>
            <a:r>
              <a:rPr lang="en-US" altLang="en-US" sz="5400"/>
              <a:t>прогресс</a:t>
            </a:r>
            <a:r>
              <a:rPr lang="en-US" altLang="ru-RU" sz="5400"/>
              <a:t>.</a:t>
            </a:r>
            <a:endParaRPr lang="en-US" altLang="ru-RU" sz="5400"/>
          </a:p>
          <a:p>
            <a:pPr algn="just"/>
            <a:r>
              <a:rPr lang="ru-RU" altLang="en-US" sz="5400"/>
              <a:t>6) </a:t>
            </a:r>
            <a:r>
              <a:rPr lang="en-US" altLang="en-US" sz="5400"/>
              <a:t>После</a:t>
            </a:r>
            <a:r>
              <a:rPr lang="en-US" altLang="ru-RU" sz="5400"/>
              <a:t> </a:t>
            </a:r>
            <a:r>
              <a:rPr lang="en-US" altLang="en-US" sz="5400"/>
              <a:t>завершения</a:t>
            </a:r>
            <a:r>
              <a:rPr lang="en-US" altLang="ru-RU" sz="5400"/>
              <a:t> </a:t>
            </a:r>
            <a:r>
              <a:rPr lang="en-US" altLang="en-US" sz="5400"/>
              <a:t>пользователь</a:t>
            </a:r>
            <a:r>
              <a:rPr lang="en-US" altLang="ru-RU" sz="5400"/>
              <a:t> </a:t>
            </a:r>
            <a:r>
              <a:rPr lang="en-US" altLang="en-US" sz="5400"/>
              <a:t>получает</a:t>
            </a:r>
            <a:r>
              <a:rPr lang="en-US" altLang="ru-RU" sz="5400"/>
              <a:t> </a:t>
            </a:r>
            <a:r>
              <a:rPr lang="en-US" altLang="en-US" sz="5400"/>
              <a:t>треки</a:t>
            </a:r>
            <a:r>
              <a:rPr lang="en-US" altLang="ru-RU" sz="5400"/>
              <a:t> </a:t>
            </a:r>
            <a:r>
              <a:rPr lang="en-US" altLang="en-US" sz="5400"/>
              <a:t>и</a:t>
            </a:r>
            <a:r>
              <a:rPr lang="en-US" altLang="ru-RU" sz="5400"/>
              <a:t> </a:t>
            </a:r>
            <a:r>
              <a:rPr lang="en-US" altLang="en-US" sz="5400"/>
              <a:t>делится</a:t>
            </a:r>
            <a:r>
              <a:rPr lang="en-US" altLang="ru-RU" sz="5400"/>
              <a:t> </a:t>
            </a:r>
            <a:r>
              <a:rPr lang="en-US" altLang="en-US" sz="5400"/>
              <a:t>ими</a:t>
            </a:r>
            <a:r>
              <a:rPr lang="en-US" altLang="ru-RU" sz="5400"/>
              <a:t> </a:t>
            </a:r>
            <a:r>
              <a:rPr lang="en-US" altLang="en-US" sz="5400"/>
              <a:t>в</a:t>
            </a:r>
            <a:r>
              <a:rPr lang="en-US" altLang="ru-RU" sz="5400"/>
              <a:t> </a:t>
            </a:r>
            <a:r>
              <a:rPr lang="en-US" altLang="en-US" sz="5400"/>
              <a:t>чате</a:t>
            </a:r>
            <a:r>
              <a:rPr lang="en-US" altLang="ru-RU" sz="5400"/>
              <a:t>.</a:t>
            </a:r>
            <a:endParaRPr lang="en-US" altLang="ru-RU" sz="5400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973070" y="131445"/>
            <a:ext cx="2004441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880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Пользовательский сценарий</a:t>
            </a:r>
            <a:endParaRPr lang="en-US" sz="88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  <a:p>
            <a:pPr algn="ctr"/>
            <a:endParaRPr lang="en-US" altLang="en-US" sz="88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1"/>
          <a:stretch>
            <a:fillRect/>
          </a:stretch>
        </p:blipFill>
        <p:spPr>
          <a:xfrm>
            <a:off x="15187295" y="2127885"/>
            <a:ext cx="9190990" cy="115881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/>
          <p:cNvSpPr txBox="1"/>
          <p:nvPr/>
        </p:nvSpPr>
        <p:spPr>
          <a:xfrm>
            <a:off x="1520825" y="943800"/>
            <a:ext cx="21336000" cy="171577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pPr algn="ctr"/>
            <a:r>
              <a:rPr lang="en-US" altLang="ru-RU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MVP</a:t>
            </a:r>
            <a:r>
              <a:rPr lang="ru-RU" altLang="en-US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 проекта</a:t>
            </a:r>
            <a:endParaRPr lang="ru-RU" alt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44760" y="6115363"/>
            <a:ext cx="10444065" cy="1445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8800" dirty="0">
                <a:solidFill>
                  <a:srgbClr val="2A1E04"/>
                </a:solidFill>
                <a:latin typeface="Montserrat Medium" panose="00000600000000000000" pitchFamily="2" charset="-52"/>
              </a:rPr>
              <a:t>@SpotToTeleg_bot</a:t>
            </a:r>
            <a:endParaRPr lang="en-US" altLang="ru-RU" sz="88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7" name="Изображение 6" descr="qrcod_5DrQ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27075" y="3017520"/>
            <a:ext cx="9429750" cy="9856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/>
          <p:cNvSpPr txBox="1"/>
          <p:nvPr/>
        </p:nvSpPr>
        <p:spPr>
          <a:xfrm>
            <a:off x="1520825" y="85384"/>
            <a:ext cx="21336000" cy="171577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pPr algn="ctr"/>
            <a:r>
              <a:rPr lang="en-US" altLang="ru-RU" sz="9600" spc="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MVP</a:t>
            </a:r>
            <a:r>
              <a:rPr lang="ru-RU" altLang="en-US" sz="9600" spc="0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проекта</a:t>
            </a:r>
            <a:endParaRPr 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33045" y="1800860"/>
            <a:ext cx="10137140" cy="452691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680" y="7275195"/>
            <a:ext cx="10952480" cy="644080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625" y="1736090"/>
            <a:ext cx="14170660" cy="4592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;p13"/>
          <p:cNvSpPr txBox="1"/>
          <p:nvPr/>
        </p:nvSpPr>
        <p:spPr>
          <a:xfrm>
            <a:off x="1882855" y="4113808"/>
            <a:ext cx="9929700" cy="9398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>
              <a:lnSpc>
                <a:spcPct val="120000"/>
              </a:lnSpc>
            </a:pPr>
            <a:r>
              <a:rPr 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1.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Подключение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авторизация</a:t>
            </a:r>
            <a:endParaRPr lang="en-US" altLang="en-US" sz="3200" b="1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Удобство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 90%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участников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успешно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подключили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Spotify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через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/auth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отметили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простоту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процесса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.</a:t>
            </a:r>
            <a:endParaRPr lang="en-US" alt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Проблемы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 1</a:t>
            </a: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0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столкнулись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ошибками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вставке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URL,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рекомендуется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добавить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инструкцию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примером</a:t>
            </a:r>
            <a:r>
              <a:rPr 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. </a:t>
            </a:r>
            <a:endParaRPr 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2.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Импорт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управление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плейлистами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</a:t>
            </a:r>
            <a:r>
              <a:rPr 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</a:t>
            </a:r>
            <a:endParaRPr lang="ru-RU" sz="3200" b="1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Интерфейс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 </a:t>
            </a: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8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5%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пользователей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сочли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управление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плейлистами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интуитивно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понятным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(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например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,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воспроизведение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,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пауза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).</a:t>
            </a:r>
            <a:endParaRPr lang="en-US" alt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Скорость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 30%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отметили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задержки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импорте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больших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плейлистов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(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более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50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треков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),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необходимо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оптимизировать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загрузку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.</a:t>
            </a:r>
            <a:endParaRPr lang="en-US" alt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</p:txBody>
      </p:sp>
      <p:sp>
        <p:nvSpPr>
          <p:cNvPr id="10" name="TITLE"/>
          <p:cNvSpPr txBox="1"/>
          <p:nvPr/>
        </p:nvSpPr>
        <p:spPr>
          <a:xfrm>
            <a:off x="1882855" y="1771755"/>
            <a:ext cx="21070451" cy="1378839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8800" b="1" spc="300">
                <a:solidFill>
                  <a:schemeClr val="bg2"/>
                </a:solidFill>
                <a:latin typeface="Poppins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80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Результаты пользовательского тестирования</a:t>
            </a:r>
            <a:endParaRPr lang="en-US" sz="80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3" name="Google Shape;55;p13"/>
          <p:cNvSpPr txBox="1"/>
          <p:nvPr/>
        </p:nvSpPr>
        <p:spPr>
          <a:xfrm>
            <a:off x="13051790" y="4113530"/>
            <a:ext cx="9603740" cy="9398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>
              <a:lnSpc>
                <a:spcPct val="120000"/>
              </a:lnSpc>
            </a:pPr>
            <a:r>
              <a:rPr 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3.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Качество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аудио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очереди</a:t>
            </a:r>
            <a:r>
              <a:rPr 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</a:t>
            </a:r>
            <a:endParaRPr lang="ru-RU" sz="3200" b="1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-В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ыбор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качества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(/quality): 85%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оценили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возможность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выбора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(128/192/320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кбит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/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).</a:t>
            </a:r>
            <a:endParaRPr lang="en-US" alt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Очередь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(/queue, /clear): 15%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испытывали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трудности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управлением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очередью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,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предлагается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улучшить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уведомления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статусе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.</a:t>
            </a: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b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</a:br>
            <a:endParaRPr lang="ru-RU" sz="21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4.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Общее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впечатление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и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 </a:t>
            </a:r>
            <a:r>
              <a:rPr lang="en-US" altLang="en-US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рекомендации</a:t>
            </a:r>
            <a:r>
              <a:rPr lang="en-US" altLang="ru-RU" sz="3200" b="1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</a:rPr>
              <a:t>:</a:t>
            </a:r>
            <a:endParaRPr lang="en-US" altLang="ru-RU" sz="3200" b="1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Удовлетворённость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: 80%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готовы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использовать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TuneBot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регулярно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рекомендовать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его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друзьям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.</a:t>
            </a:r>
            <a:endParaRPr lang="en-US" alt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-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Идеи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для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развития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: 65%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предложили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добавить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поддержку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других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платформ</a:t>
            </a:r>
            <a:r>
              <a:rPr lang="en-US" altLang="ru-RU" sz="30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 </a:t>
            </a:r>
            <a:endParaRPr lang="en-US" altLang="ru-RU" sz="3000" kern="0" spc="-38" dirty="0">
              <a:solidFill>
                <a:srgbClr val="2A1E04"/>
              </a:solidFill>
              <a:latin typeface="Montserrat Medium" panose="00000600000000000000" pitchFamily="2" charset="-52"/>
              <a:ea typeface="Source Sans Pro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ru-RU" sz="3000" dirty="0">
              <a:solidFill>
                <a:srgbClr val="2A1E04"/>
              </a:solidFill>
              <a:highlight>
                <a:srgbClr val="FFFF00"/>
              </a:highlight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5632" y="1567955"/>
            <a:ext cx="2169101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/>
            <a:r>
              <a:rPr lang="ru-RU" sz="8000" b="1" dirty="0">
                <a:solidFill>
                  <a:srgbClr val="2A1E04"/>
                </a:solidFill>
                <a:latin typeface="Montserrat Medium" panose="00000600000000000000" pitchFamily="2" charset="-52"/>
              </a:rPr>
              <a:t>Экономика проекта: предположения и вопросы</a:t>
            </a:r>
            <a:endParaRPr lang="ru-RU" sz="8000" b="1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5632" y="7765366"/>
            <a:ext cx="21395160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2A1E04"/>
                </a:solidFill>
              </a:rPr>
              <a:t>Модель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дохода</a:t>
            </a:r>
            <a:r>
              <a:rPr lang="en-US" altLang="ru-RU" dirty="0">
                <a:solidFill>
                  <a:srgbClr val="2A1E04"/>
                </a:solidFill>
              </a:rPr>
              <a:t>: Freemium — </a:t>
            </a:r>
            <a:r>
              <a:rPr lang="en-US" altLang="en-US" dirty="0">
                <a:solidFill>
                  <a:srgbClr val="2A1E04"/>
                </a:solidFill>
              </a:rPr>
              <a:t>бесплатный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доступ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к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базовым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функциям</a:t>
            </a:r>
            <a:r>
              <a:rPr lang="en-US" altLang="ru-RU" dirty="0">
                <a:solidFill>
                  <a:srgbClr val="2A1E04"/>
                </a:solidFill>
              </a:rPr>
              <a:t> (</a:t>
            </a:r>
            <a:r>
              <a:rPr lang="en-US" altLang="en-US" dirty="0">
                <a:solidFill>
                  <a:srgbClr val="2A1E04"/>
                </a:solidFill>
              </a:rPr>
              <a:t>импорт</a:t>
            </a:r>
            <a:r>
              <a:rPr lang="en-US" altLang="ru-RU" dirty="0">
                <a:solidFill>
                  <a:srgbClr val="2A1E04"/>
                </a:solidFill>
              </a:rPr>
              <a:t> 1 </a:t>
            </a:r>
            <a:r>
              <a:rPr lang="en-US" altLang="en-US" dirty="0">
                <a:solidFill>
                  <a:srgbClr val="2A1E04"/>
                </a:solidFill>
              </a:rPr>
              <a:t>плейлиста</a:t>
            </a:r>
            <a:r>
              <a:rPr lang="ru-RU" altLang="en-US" dirty="0">
                <a:solidFill>
                  <a:srgbClr val="2A1E04"/>
                </a:solidFill>
              </a:rPr>
              <a:t> в день</a:t>
            </a:r>
            <a:r>
              <a:rPr lang="en-US" altLang="ru-RU" dirty="0">
                <a:solidFill>
                  <a:srgbClr val="2A1E04"/>
                </a:solidFill>
              </a:rPr>
              <a:t>, </a:t>
            </a:r>
            <a:r>
              <a:rPr lang="en-US" altLang="en-US" dirty="0">
                <a:solidFill>
                  <a:srgbClr val="2A1E04"/>
                </a:solidFill>
              </a:rPr>
              <a:t>базовое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управление</a:t>
            </a:r>
            <a:r>
              <a:rPr lang="en-US" altLang="ru-RU" dirty="0">
                <a:solidFill>
                  <a:srgbClr val="2A1E04"/>
                </a:solidFill>
              </a:rPr>
              <a:t>); </a:t>
            </a:r>
            <a:r>
              <a:rPr lang="en-US" altLang="en-US" dirty="0">
                <a:solidFill>
                  <a:srgbClr val="2A1E04"/>
                </a:solidFill>
              </a:rPr>
              <a:t>подписка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за</a:t>
            </a:r>
            <a:r>
              <a:rPr lang="en-US" altLang="ru-RU" dirty="0">
                <a:solidFill>
                  <a:srgbClr val="2A1E04"/>
                </a:solidFill>
              </a:rPr>
              <a:t> 150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в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месяц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за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полный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доступ</a:t>
            </a:r>
            <a:r>
              <a:rPr lang="en-US" altLang="ru-RU" dirty="0">
                <a:solidFill>
                  <a:srgbClr val="2A1E04"/>
                </a:solidFill>
              </a:rPr>
              <a:t> (</a:t>
            </a:r>
            <a:r>
              <a:rPr lang="en-US" altLang="en-US" dirty="0">
                <a:solidFill>
                  <a:srgbClr val="2A1E04"/>
                </a:solidFill>
              </a:rPr>
              <a:t>неограниченные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плейлисты</a:t>
            </a:r>
            <a:r>
              <a:rPr lang="en-US" altLang="ru-RU" dirty="0">
                <a:solidFill>
                  <a:srgbClr val="2A1E04"/>
                </a:solidFill>
              </a:rPr>
              <a:t>, </a:t>
            </a:r>
            <a:r>
              <a:rPr lang="en-US" altLang="en-US" dirty="0">
                <a:solidFill>
                  <a:srgbClr val="2A1E04"/>
                </a:solidFill>
              </a:rPr>
              <a:t>рекомендации</a:t>
            </a:r>
            <a:r>
              <a:rPr lang="en-US" altLang="ru-RU" dirty="0">
                <a:solidFill>
                  <a:srgbClr val="2A1E04"/>
                </a:solidFill>
              </a:rPr>
              <a:t>); </a:t>
            </a:r>
            <a:r>
              <a:rPr lang="en-US" altLang="en-US" dirty="0">
                <a:solidFill>
                  <a:srgbClr val="2A1E04"/>
                </a:solidFill>
              </a:rPr>
              <a:t>ненавязчивая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реклама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для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бесплатных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пользователей</a:t>
            </a:r>
            <a:r>
              <a:rPr lang="en-US" altLang="ru-RU" dirty="0">
                <a:solidFill>
                  <a:srgbClr val="2A1E04"/>
                </a:solidFill>
              </a:rPr>
              <a:t> (50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за</a:t>
            </a:r>
            <a:r>
              <a:rPr lang="en-US" altLang="ru-RU" dirty="0">
                <a:solidFill>
                  <a:srgbClr val="2A1E04"/>
                </a:solidFill>
              </a:rPr>
              <a:t> 1000 </a:t>
            </a:r>
            <a:r>
              <a:rPr lang="en-US" altLang="en-US" dirty="0">
                <a:solidFill>
                  <a:srgbClr val="2A1E04"/>
                </a:solidFill>
              </a:rPr>
              <a:t>показов</a:t>
            </a:r>
            <a:r>
              <a:rPr lang="en-US" altLang="ru-RU" dirty="0">
                <a:solidFill>
                  <a:srgbClr val="2A1E04"/>
                </a:solidFill>
              </a:rPr>
              <a:t>).</a:t>
            </a:r>
            <a:br>
              <a:rPr lang="en-US" altLang="ru-RU" dirty="0">
                <a:solidFill>
                  <a:srgbClr val="2A1E04"/>
                </a:solidFill>
              </a:rPr>
            </a:br>
            <a:endParaRPr lang="en-US" altLang="ru-RU" dirty="0">
              <a:solidFill>
                <a:srgbClr val="2A1E04"/>
              </a:solidFill>
            </a:endParaRPr>
          </a:p>
          <a:p>
            <a:r>
              <a:rPr lang="en-US" altLang="en-US" dirty="0">
                <a:solidFill>
                  <a:srgbClr val="2A1E04"/>
                </a:solidFill>
              </a:rPr>
              <a:t>Прогноз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дохода</a:t>
            </a:r>
            <a:r>
              <a:rPr lang="en-US" altLang="ru-RU" dirty="0">
                <a:solidFill>
                  <a:srgbClr val="2A1E04"/>
                </a:solidFill>
              </a:rPr>
              <a:t>: </a:t>
            </a:r>
            <a:r>
              <a:rPr lang="en-US" altLang="en-US" dirty="0">
                <a:solidFill>
                  <a:srgbClr val="2A1E04"/>
                </a:solidFill>
              </a:rPr>
              <a:t>подписка</a:t>
            </a:r>
            <a:r>
              <a:rPr lang="en-US" altLang="ru-RU" dirty="0">
                <a:solidFill>
                  <a:srgbClr val="2A1E04"/>
                </a:solidFill>
              </a:rPr>
              <a:t> (28,2 </a:t>
            </a:r>
            <a:r>
              <a:rPr lang="en-US" altLang="en-US" dirty="0">
                <a:solidFill>
                  <a:srgbClr val="2A1E04"/>
                </a:solidFill>
              </a:rPr>
              <a:t>тыс</a:t>
            </a:r>
            <a:r>
              <a:rPr lang="en-US" altLang="ru-RU" dirty="0">
                <a:solidFill>
                  <a:srgbClr val="2A1E04"/>
                </a:solidFill>
              </a:rPr>
              <a:t>. </a:t>
            </a:r>
            <a:r>
              <a:rPr lang="en-US" altLang="en-US" dirty="0">
                <a:solidFill>
                  <a:srgbClr val="2A1E04"/>
                </a:solidFill>
              </a:rPr>
              <a:t>×</a:t>
            </a:r>
            <a:r>
              <a:rPr lang="en-US" altLang="ru-RU" dirty="0">
                <a:solidFill>
                  <a:srgbClr val="2A1E04"/>
                </a:solidFill>
              </a:rPr>
              <a:t> 150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×</a:t>
            </a:r>
            <a:r>
              <a:rPr lang="en-US" altLang="ru-RU" dirty="0">
                <a:solidFill>
                  <a:srgbClr val="2A1E04"/>
                </a:solidFill>
              </a:rPr>
              <a:t> 12 </a:t>
            </a:r>
            <a:r>
              <a:rPr lang="en-US" altLang="en-US" dirty="0">
                <a:solidFill>
                  <a:srgbClr val="2A1E04"/>
                </a:solidFill>
              </a:rPr>
              <a:t>месяцев</a:t>
            </a:r>
            <a:r>
              <a:rPr lang="en-US" altLang="ru-RU" dirty="0">
                <a:solidFill>
                  <a:srgbClr val="2A1E04"/>
                </a:solidFill>
              </a:rPr>
              <a:t>) = 50,76 </a:t>
            </a:r>
            <a:r>
              <a:rPr lang="en-US" altLang="en-US" dirty="0">
                <a:solidFill>
                  <a:srgbClr val="2A1E04"/>
                </a:solidFill>
              </a:rPr>
              <a:t>млн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; </a:t>
            </a:r>
            <a:r>
              <a:rPr lang="en-US" altLang="en-US" dirty="0">
                <a:solidFill>
                  <a:srgbClr val="2A1E04"/>
                </a:solidFill>
              </a:rPr>
              <a:t>реклама</a:t>
            </a:r>
            <a:r>
              <a:rPr lang="en-US" altLang="ru-RU" dirty="0">
                <a:solidFill>
                  <a:srgbClr val="2A1E04"/>
                </a:solidFill>
              </a:rPr>
              <a:t> (150 </a:t>
            </a:r>
            <a:r>
              <a:rPr lang="en-US" altLang="en-US" dirty="0">
                <a:solidFill>
                  <a:srgbClr val="2A1E04"/>
                </a:solidFill>
              </a:rPr>
              <a:t>тыс</a:t>
            </a:r>
            <a:r>
              <a:rPr lang="en-US" altLang="ru-RU" dirty="0">
                <a:solidFill>
                  <a:srgbClr val="2A1E04"/>
                </a:solidFill>
              </a:rPr>
              <a:t>. </a:t>
            </a:r>
            <a:r>
              <a:rPr lang="en-US" altLang="en-US" dirty="0">
                <a:solidFill>
                  <a:srgbClr val="2A1E04"/>
                </a:solidFill>
              </a:rPr>
              <a:t>пользователей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×</a:t>
            </a:r>
            <a:r>
              <a:rPr lang="en-US" altLang="ru-RU" dirty="0">
                <a:solidFill>
                  <a:srgbClr val="2A1E04"/>
                </a:solidFill>
              </a:rPr>
              <a:t> 3 </a:t>
            </a:r>
            <a:r>
              <a:rPr lang="en-US" altLang="en-US" dirty="0">
                <a:solidFill>
                  <a:srgbClr val="2A1E04"/>
                </a:solidFill>
              </a:rPr>
              <a:t>показа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в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день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×</a:t>
            </a:r>
            <a:r>
              <a:rPr lang="en-US" altLang="ru-RU" dirty="0">
                <a:solidFill>
                  <a:srgbClr val="2A1E04"/>
                </a:solidFill>
              </a:rPr>
              <a:t> 50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/1000 </a:t>
            </a:r>
            <a:r>
              <a:rPr lang="en-US" altLang="en-US" dirty="0">
                <a:solidFill>
                  <a:srgbClr val="2A1E04"/>
                </a:solidFill>
              </a:rPr>
              <a:t>×</a:t>
            </a:r>
            <a:r>
              <a:rPr lang="en-US" altLang="ru-RU" dirty="0">
                <a:solidFill>
                  <a:srgbClr val="2A1E04"/>
                </a:solidFill>
              </a:rPr>
              <a:t> 365 </a:t>
            </a:r>
            <a:r>
              <a:rPr lang="en-US" altLang="en-US" dirty="0">
                <a:solidFill>
                  <a:srgbClr val="2A1E04"/>
                </a:solidFill>
              </a:rPr>
              <a:t>дней</a:t>
            </a:r>
            <a:r>
              <a:rPr lang="en-US" altLang="ru-RU" dirty="0">
                <a:solidFill>
                  <a:srgbClr val="2A1E04"/>
                </a:solidFill>
              </a:rPr>
              <a:t>) = 8,22 </a:t>
            </a:r>
            <a:r>
              <a:rPr lang="en-US" altLang="en-US" dirty="0">
                <a:solidFill>
                  <a:srgbClr val="2A1E04"/>
                </a:solidFill>
              </a:rPr>
              <a:t>млн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. </a:t>
            </a:r>
            <a:r>
              <a:rPr lang="en-US" altLang="en-US" dirty="0">
                <a:solidFill>
                  <a:srgbClr val="2A1E04"/>
                </a:solidFill>
              </a:rPr>
              <a:t>Итого</a:t>
            </a:r>
            <a:r>
              <a:rPr lang="en-US" altLang="ru-RU" dirty="0">
                <a:solidFill>
                  <a:srgbClr val="2A1E04"/>
                </a:solidFill>
              </a:rPr>
              <a:t>: ~58,98 </a:t>
            </a:r>
            <a:r>
              <a:rPr lang="en-US" altLang="en-US" dirty="0">
                <a:solidFill>
                  <a:srgbClr val="2A1E04"/>
                </a:solidFill>
              </a:rPr>
              <a:t>млн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рублей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в</a:t>
            </a:r>
            <a:r>
              <a:rPr lang="en-US" altLang="ru-RU" dirty="0">
                <a:solidFill>
                  <a:srgbClr val="2A1E04"/>
                </a:solidFill>
              </a:rPr>
              <a:t> </a:t>
            </a:r>
            <a:r>
              <a:rPr lang="en-US" altLang="en-US" dirty="0">
                <a:solidFill>
                  <a:srgbClr val="2A1E04"/>
                </a:solidFill>
              </a:rPr>
              <a:t>год</a:t>
            </a:r>
            <a:r>
              <a:rPr lang="en-US" altLang="ru-RU" dirty="0">
                <a:solidFill>
                  <a:srgbClr val="2A1E04"/>
                </a:solidFill>
              </a:rPr>
              <a:t>.</a:t>
            </a:r>
            <a:endParaRPr lang="en-US" altLang="ru-RU" dirty="0">
              <a:solidFill>
                <a:srgbClr val="2A1E04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046251" y="4181401"/>
            <a:ext cx="557657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rgbClr val="2A1E04"/>
                </a:solidFill>
                <a:latin typeface="Montseratt"/>
              </a:rPr>
              <a:t>1</a:t>
            </a:r>
            <a:r>
              <a:rPr lang="en-US" altLang="ru-RU" sz="7200" b="1" dirty="0">
                <a:solidFill>
                  <a:srgbClr val="2A1E04"/>
                </a:solidFill>
                <a:latin typeface="Montseratt"/>
              </a:rPr>
              <a:t>78</a:t>
            </a:r>
            <a:r>
              <a:rPr lang="ru-RU" altLang="en-US" sz="7200" b="1" dirty="0">
                <a:solidFill>
                  <a:srgbClr val="2A1E04"/>
                </a:solidFill>
                <a:latin typeface="Montseratt"/>
              </a:rPr>
              <a:t>,2</a:t>
            </a:r>
            <a:r>
              <a:rPr lang="ru-RU" sz="7200" b="1" dirty="0">
                <a:solidFill>
                  <a:srgbClr val="2A1E04"/>
                </a:solidFill>
                <a:latin typeface="Montseratt"/>
              </a:rPr>
              <a:t> тыс</a:t>
            </a:r>
            <a:endParaRPr lang="ru-RU" sz="7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35685" y="5410835"/>
            <a:ext cx="8682990" cy="1137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A1E04"/>
                </a:solidFill>
                <a:latin typeface="Montseratt"/>
              </a:rPr>
              <a:t>д</a:t>
            </a:r>
            <a:r>
              <a:rPr lang="ru-RU" sz="3200" dirty="0">
                <a:solidFill>
                  <a:srgbClr val="2A1E04"/>
                </a:solidFill>
                <a:latin typeface="Montseratt"/>
              </a:rPr>
              <a:t>остиг рынок музыкального стриминга в России </a:t>
            </a:r>
            <a:endParaRPr lang="ru-RU" sz="3200" dirty="0">
              <a:solidFill>
                <a:srgbClr val="2A1E04"/>
              </a:solidFill>
              <a:latin typeface="Montserat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6646" y="4181401"/>
            <a:ext cx="5935345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rgbClr val="2A1E04"/>
                </a:solidFill>
                <a:latin typeface="Montseratt"/>
              </a:rPr>
              <a:t>37,61 млрд</a:t>
            </a:r>
            <a:endParaRPr lang="ru-RU" sz="7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965798" y="5472632"/>
            <a:ext cx="824484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dirty="0">
                <a:solidFill>
                  <a:srgbClr val="2A1E04"/>
                </a:solidFill>
                <a:latin typeface="Montseratt"/>
              </a:rPr>
              <a:t>составляет цель на 1 года(150 + 28,2)</a:t>
            </a:r>
            <a:endParaRPr lang="ru-RU" altLang="ru-RU" sz="3000" dirty="0">
              <a:solidFill>
                <a:srgbClr val="2A1E04"/>
              </a:solidFill>
              <a:latin typeface="Montserat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36546" y="4181504"/>
            <a:ext cx="3392805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rgbClr val="2A1E04"/>
                </a:solidFill>
                <a:latin typeface="Montseratt"/>
              </a:rPr>
              <a:t>27млн</a:t>
            </a:r>
            <a:endParaRPr lang="ru-RU" sz="7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851025" y="5380487"/>
            <a:ext cx="7065010" cy="1076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dirty="0">
                <a:solidFill>
                  <a:srgbClr val="2A1E04"/>
                </a:solidFill>
                <a:latin typeface="Montseratt"/>
              </a:rPr>
              <a:t>а</a:t>
            </a:r>
            <a:r>
              <a:rPr lang="ru-RU" sz="2800" dirty="0">
                <a:solidFill>
                  <a:srgbClr val="2A1E04"/>
                </a:solidFill>
                <a:latin typeface="Montseratt"/>
              </a:rPr>
              <a:t>ктивных пользователей в </a:t>
            </a:r>
            <a:r>
              <a:rPr lang="en-US" altLang="ru-RU" sz="2800" dirty="0">
                <a:solidFill>
                  <a:srgbClr val="2A1E04"/>
                </a:solidFill>
                <a:latin typeface="Montseratt"/>
              </a:rPr>
              <a:t>telegram</a:t>
            </a:r>
            <a:br>
              <a:rPr lang="en-US" altLang="ru-RU" sz="2800" dirty="0">
                <a:solidFill>
                  <a:srgbClr val="2A1E04"/>
                </a:solidFill>
                <a:latin typeface="Montseratt"/>
              </a:rPr>
            </a:br>
            <a:r>
              <a:rPr lang="en-US" altLang="en-US" sz="2800" dirty="0">
                <a:solidFill>
                  <a:srgbClr val="2A1E04"/>
                </a:solidFill>
                <a:latin typeface="Montseratt"/>
              </a:rPr>
              <a:t>слушающая</a:t>
            </a:r>
            <a:r>
              <a:rPr lang="en-US" altLang="ru-RU" sz="2800" dirty="0">
                <a:solidFill>
                  <a:srgbClr val="2A1E04"/>
                </a:solidFill>
                <a:latin typeface="Montseratt"/>
              </a:rPr>
              <a:t> </a:t>
            </a:r>
            <a:r>
              <a:rPr lang="en-US" altLang="en-US" sz="2800" dirty="0">
                <a:solidFill>
                  <a:srgbClr val="2A1E04"/>
                </a:solidFill>
                <a:latin typeface="Montseratt"/>
              </a:rPr>
              <a:t>музыку</a:t>
            </a:r>
            <a:r>
              <a:rPr lang="en-US" altLang="ru-RU" sz="2800" dirty="0">
                <a:solidFill>
                  <a:srgbClr val="2A1E04"/>
                </a:solidFill>
                <a:latin typeface="Montseratt"/>
              </a:rPr>
              <a:t>(16–35 </a:t>
            </a:r>
            <a:r>
              <a:rPr lang="en-US" altLang="en-US" sz="2800" dirty="0">
                <a:solidFill>
                  <a:srgbClr val="2A1E04"/>
                </a:solidFill>
                <a:latin typeface="Montseratt"/>
              </a:rPr>
              <a:t>лет</a:t>
            </a:r>
            <a:r>
              <a:rPr lang="en-US" altLang="ru-RU" sz="2800" dirty="0">
                <a:solidFill>
                  <a:srgbClr val="2A1E04"/>
                </a:solidFill>
                <a:latin typeface="Montseratt"/>
              </a:rPr>
              <a:t>)</a:t>
            </a:r>
            <a:endParaRPr lang="en-US" altLang="ru-RU" sz="2800" dirty="0">
              <a:solidFill>
                <a:srgbClr val="2A1E04"/>
              </a:solidFill>
              <a:latin typeface="Montsera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5632" y="757159"/>
            <a:ext cx="21691018" cy="132207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/>
            <a:r>
              <a:rPr lang="ru-RU" sz="8000" b="1" dirty="0">
                <a:solidFill>
                  <a:srgbClr val="2A1E04"/>
                </a:solidFill>
                <a:latin typeface="Montserrat Medium" panose="00000600000000000000" pitchFamily="2" charset="-52"/>
              </a:rPr>
              <a:t>Структура издержек и бизнес-модель</a:t>
            </a:r>
            <a:endParaRPr lang="ru-RU" sz="8000" b="1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046251" y="4181401"/>
            <a:ext cx="30988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7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35685" y="5410835"/>
            <a:ext cx="86829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2A1E04"/>
                </a:solidFill>
                <a:latin typeface="Montseratt"/>
              </a:rPr>
              <a:t> </a:t>
            </a:r>
            <a:endParaRPr lang="ru-RU" sz="3200" dirty="0">
              <a:solidFill>
                <a:srgbClr val="2A1E04"/>
              </a:solidFill>
              <a:latin typeface="Montserat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36546" y="4181504"/>
            <a:ext cx="30988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7200" b="1" dirty="0"/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15875" y="2336800"/>
            <a:ext cx="9702800" cy="7261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1) Кто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ваши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клиенты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? (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Кто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платит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?)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Платящие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: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пользователи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Telegram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возрасте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от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16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до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35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лет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endParaRPr lang="en-US" altLang="ru-RU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pPr algn="l"/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Рекламодатели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(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для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бесплатных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пользователей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).</a:t>
            </a:r>
            <a:r>
              <a:rPr lang="ru-RU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endParaRPr lang="en-US" altLang="ru-RU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11281410" y="2336800"/>
            <a:ext cx="11318875" cy="42157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2.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На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чем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именно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как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именно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будет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зарабатывать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проект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?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Freemium: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подписка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150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руб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./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мес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 (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неограниченные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плейлисты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рекомендации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) +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реклама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(3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показа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/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день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, 50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руб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./1000).</a:t>
            </a:r>
            <a:endParaRPr lang="en-US" altLang="ru-RU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endParaRPr lang="en-US" altLang="ru-RU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endParaRPr lang="ru-RU" altLang="en-US"/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0" y="6744970"/>
            <a:ext cx="8126095" cy="8340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3)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Структура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издержек</a:t>
            </a:r>
            <a:b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b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Разработка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интеграция</a:t>
            </a: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Серверы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поддержка</a:t>
            </a: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Маркетинг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продвижение</a:t>
            </a: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Операционные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расходы</a:t>
            </a: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b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Юридические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лицензионные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расходы</a:t>
            </a:r>
            <a:endParaRPr lang="en-US" altLang="en-US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endParaRPr lang="en-US" altLang="en-US" sz="4400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endParaRPr lang="en-US" altLang="en-US" sz="4400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11281410" y="6744970"/>
            <a:ext cx="8126095" cy="6431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4)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Как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будете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продавать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? (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Каналы</a:t>
            </a:r>
            <a:r>
              <a:rPr lang="en-US" altLang="ru-RU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sz="44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распространения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)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Telegram-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каналы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инфлюенсеры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endParaRPr lang="en-US" altLang="ru-RU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pPr algn="l"/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Вирусный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маркетинг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("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приведи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друга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").</a:t>
            </a:r>
            <a:b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</a:br>
            <a:endParaRPr lang="en-US" altLang="ru-RU" b="1" dirty="0">
              <a:solidFill>
                <a:srgbClr val="2A1E04"/>
              </a:solidFill>
              <a:latin typeface="Montserrat Medium" panose="00000600000000000000" pitchFamily="2" charset="-52"/>
              <a:sym typeface="+mn-ea"/>
            </a:endParaRPr>
          </a:p>
          <a:p>
            <a:pPr algn="l"/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Партнёрства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музыкальными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 </a:t>
            </a:r>
            <a:r>
              <a:rPr lang="en-US" altLang="en-US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сообществами</a:t>
            </a:r>
            <a:r>
              <a:rPr lang="en-US" altLang="ru-RU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.</a:t>
            </a:r>
            <a:endParaRPr lang="ru-RU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0919" y="7195061"/>
            <a:ext cx="6530041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just"/>
            <a:r>
              <a:rPr lang="en-US" alt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endParaRPr lang="en-US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  <a:p>
            <a:endParaRPr 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TITLE"/>
          <p:cNvSpPr txBox="1"/>
          <p:nvPr/>
        </p:nvSpPr>
        <p:spPr>
          <a:xfrm>
            <a:off x="1150620" y="911860"/>
            <a:ext cx="20134580" cy="171577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altLang="en-US" sz="96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Сравнение с конкуренами</a:t>
            </a:r>
            <a:endParaRPr lang="ru-RU" altLang="en-US" sz="96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736600" y="2278380"/>
          <a:ext cx="21911310" cy="11521440"/>
        </p:xfrm>
        <a:graphic>
          <a:graphicData uri="http://schemas.openxmlformats.org/drawingml/2006/table">
            <a:tbl>
              <a:tblPr/>
              <a:tblGrid>
                <a:gridCol w="3651885"/>
                <a:gridCol w="3651885"/>
                <a:gridCol w="3651885"/>
                <a:gridCol w="3651885"/>
                <a:gridCol w="3651885"/>
                <a:gridCol w="3651885"/>
              </a:tblGrid>
              <a:tr h="1086485">
                <a:tc>
                  <a:txBody>
                    <a:bodyPr/>
                    <a:p>
                      <a:r>
                        <a:rPr sz="3600"/>
                        <a:t>Критерий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TuneBot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Soundliz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TuneMyMusic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MusConv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musicdownloaderbot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1) </a:t>
                      </a:r>
                      <a:r>
                        <a:rPr sz="3600"/>
                        <a:t>Широкая поддержка платформ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2)</a:t>
                      </a:r>
                      <a:r>
                        <a:rPr sz="3600"/>
                        <a:t>Многофункциональность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97280">
                <a:tc>
                  <a:txBody>
                    <a:bodyPr/>
                    <a:p>
                      <a:r>
                        <a:rPr lang="ru-RU" sz="3600"/>
                        <a:t>3) </a:t>
                      </a:r>
                      <a:r>
                        <a:rPr sz="3600"/>
                        <a:t>Простой интерфейс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4) </a:t>
                      </a:r>
                      <a:r>
                        <a:rPr sz="3600"/>
                        <a:t>Поддержка локальных файлов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5) </a:t>
                      </a:r>
                      <a:r>
                        <a:rPr sz="3600"/>
                        <a:t>Ограниченная база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6) </a:t>
                      </a:r>
                      <a:r>
                        <a:rPr sz="3600"/>
                        <a:t>Медленная скорость переноса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7) </a:t>
                      </a:r>
                      <a:r>
                        <a:rPr sz="3600"/>
                        <a:t>Ограничение функций редактирования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86485">
                <a:tc>
                  <a:txBody>
                    <a:bodyPr/>
                    <a:p>
                      <a:r>
                        <a:rPr lang="ru-RU" sz="3600"/>
                        <a:t>8) </a:t>
                      </a:r>
                      <a:r>
                        <a:rPr lang="en-US" altLang="en-US" sz="3600"/>
                        <a:t>Все</a:t>
                      </a:r>
                      <a:r>
                        <a:rPr lang="en-US" altLang="ru-RU" sz="3600"/>
                        <a:t>-</a:t>
                      </a:r>
                      <a:r>
                        <a:rPr lang="en-US" altLang="en-US" sz="3600"/>
                        <a:t>интерфейс</a:t>
                      </a:r>
                      <a:r>
                        <a:rPr lang="en-US" altLang="ru-RU" sz="3600"/>
                        <a:t> </a:t>
                      </a:r>
                      <a:r>
                        <a:rPr lang="en-US" altLang="en-US" sz="3600"/>
                        <a:t>без</a:t>
                      </a:r>
                      <a:r>
                        <a:rPr lang="en-US" altLang="ru-RU" sz="3600"/>
                        <a:t> </a:t>
                      </a:r>
                      <a:r>
                        <a:rPr lang="en-US" altLang="en-US" sz="3600"/>
                        <a:t>нативных</a:t>
                      </a:r>
                      <a:r>
                        <a:rPr lang="en-US" altLang="ru-RU" sz="3600"/>
                        <a:t> </a:t>
                      </a:r>
                      <a:r>
                        <a:rPr lang="en-US" altLang="en-US" sz="3600"/>
                        <a:t>приложений</a:t>
                      </a:r>
                      <a:endParaRPr lang="en-US" altLang="en-US"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❌ (веб)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3600"/>
                        <a:t>✅ (Telegram)</a:t>
                      </a:r>
                      <a:endParaRPr sz="36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 txBox="1"/>
          <p:nvPr/>
        </p:nvSpPr>
        <p:spPr>
          <a:xfrm>
            <a:off x="1882855" y="1019195"/>
            <a:ext cx="21070451" cy="1378839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8800" b="1" spc="300">
                <a:solidFill>
                  <a:schemeClr val="bg2"/>
                </a:solidFill>
                <a:latin typeface="Poppins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8000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Рынок</a:t>
            </a:r>
            <a:endParaRPr lang="en-US" sz="8000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2855" y="5688238"/>
            <a:ext cx="19092358" cy="1430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altLang="en-US" sz="3200" b="1" dirty="0">
                <a:solidFill>
                  <a:srgbClr val="2A1E04"/>
                </a:solidFill>
                <a:latin typeface="Montserrat Medium" panose="00000600000000000000" pitchFamily="2" charset="-52"/>
                <a:sym typeface="+mn-ea"/>
              </a:rPr>
              <a:t>Стратегия: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Интеграция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API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музыкальных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сервисов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продвижение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через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Telegram-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каналы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для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роста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доверия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пользователей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sz="32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82861" y="7466323"/>
            <a:ext cx="19092359" cy="1430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3200" b="1" dirty="0">
                <a:solidFill>
                  <a:srgbClr val="2A1E04"/>
                </a:solidFill>
                <a:latin typeface="Montserrat Medium" panose="00000600000000000000" pitchFamily="2" charset="-52"/>
              </a:rPr>
              <a:t>Первый год</a:t>
            </a:r>
            <a:r>
              <a:rPr 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: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Занять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3%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рынка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предлагая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интеграцию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плейлистов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быстрый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поиск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уведомления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о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новинках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и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удобное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управление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sz="32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82860" y="3354466"/>
            <a:ext cx="19092360" cy="1430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3200" b="1" dirty="0">
                <a:solidFill>
                  <a:srgbClr val="2A1E04"/>
                </a:solidFill>
                <a:latin typeface="Montserrat Medium" panose="00000600000000000000" pitchFamily="2" charset="-52"/>
              </a:rPr>
              <a:t>Растущий спрос</a:t>
            </a:r>
            <a:r>
              <a:rPr 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: 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ru-RU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М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узыкальный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стриминг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в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России</a:t>
            </a:r>
            <a:r>
              <a:rPr lang="ru-RU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растет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,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особенно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в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Telegram,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низкой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конкуренцией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в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этом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сегменте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sz="32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82862" y="9757403"/>
            <a:ext cx="19092358" cy="1430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en-US" sz="3200" b="1" dirty="0">
                <a:solidFill>
                  <a:srgbClr val="2A1E04"/>
                </a:solidFill>
                <a:latin typeface="Montserrat Medium" panose="00000600000000000000" pitchFamily="2" charset="-52"/>
              </a:rPr>
              <a:t>Инновация</a:t>
            </a:r>
            <a:r>
              <a:rPr lang="ru-RU" sz="3200" b="1" dirty="0">
                <a:solidFill>
                  <a:srgbClr val="2A1E04"/>
                </a:solidFill>
                <a:latin typeface="Montserrat Medium" panose="00000600000000000000" pitchFamily="2" charset="-52"/>
              </a:rPr>
              <a:t>: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Разработка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AI-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ассистента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для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персонализированных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рекомендаций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r>
              <a:rPr lang="en-US" altLang="en-US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плейлистов</a:t>
            </a:r>
            <a:r>
              <a:rPr lang="en-US" altLang="ru-RU" sz="3200" dirty="0">
                <a:solidFill>
                  <a:srgbClr val="2A1E04"/>
                </a:solidFill>
                <a:latin typeface="Montserrat Medium" panose="00000600000000000000" pitchFamily="2" charset="-52"/>
              </a:rPr>
              <a:t>.</a:t>
            </a:r>
            <a:endParaRPr lang="en-US" altLang="ru-RU" sz="320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547225" y="7804667"/>
            <a:ext cx="500831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Тимлид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47225" y="6722659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Рыбаченко Михаил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TITLE"/>
          <p:cNvSpPr txBox="1"/>
          <p:nvPr/>
        </p:nvSpPr>
        <p:spPr>
          <a:xfrm>
            <a:off x="8394028" y="399148"/>
            <a:ext cx="800293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8000" b="1" spc="300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Poppins" pitchFamily="2" charset="77"/>
              </a:defRPr>
            </a:lvl1pPr>
          </a:lstStyle>
          <a:p>
            <a:r>
              <a:rPr lang="ru-RU" spc="0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Наша команда</a:t>
            </a:r>
            <a:endParaRPr lang="en-US" spc="0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61268" y="7805083"/>
            <a:ext cx="500831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Участник интенсива</a:t>
            </a:r>
            <a:endParaRPr lang="ru-RU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43133" y="6707200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Теличко Никита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96886" y="7804667"/>
            <a:ext cx="500831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sz="2500">
                <a:latin typeface="Montserrat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Наставник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551191" y="6722659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altLang="en-US" dirty="0">
                <a:solidFill>
                  <a:srgbClr val="2A1E04"/>
                </a:solidFill>
                <a:latin typeface="Montserrat Medium" panose="00000600000000000000" pitchFamily="2" charset="-52"/>
              </a:rPr>
              <a:t>Музафаров Айдер</a:t>
            </a:r>
            <a:endParaRPr lang="ru-RU" alt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689568" y="6203926"/>
            <a:ext cx="5008316" cy="844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36000"/>
              </a:lnSpc>
              <a:spcBef>
                <a:spcPts val="1200"/>
              </a:spcBef>
              <a:spcAft>
                <a:spcPts val="0"/>
              </a:spcAft>
              <a:defRPr b="1">
                <a:solidFill>
                  <a:schemeClr val="tx2"/>
                </a:solidFill>
                <a:latin typeface="Montserrat" pitchFamily="2" charset="77"/>
                <a:cs typeface="Poppins" pitchFamily="2" charset="77"/>
              </a:defRPr>
            </a:lvl1pPr>
            <a:lvl2pPr marL="1371600" lvl="1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285365" lvl="2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199765" lvl="3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114165" lvl="4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 b="0" i="0" spc="-30" baseline="0">
                <a:effectLst/>
                <a:latin typeface="Montserrat" pitchFamily="2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5027930" lvl="5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6pPr>
            <a:lvl7pPr marL="5942330" lvl="6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7pPr>
            <a:lvl8pPr marL="6856730" lvl="7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8pPr>
            <a:lvl9pPr marL="7771130" lvl="8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Font typeface="Arial" panose="020B0604020202020204" pitchFamily="34" charset="0"/>
              <a:buNone/>
              <a:defRPr sz="7500"/>
            </a:lvl9pPr>
          </a:lstStyle>
          <a:p>
            <a:pPr algn="ctr"/>
            <a:r>
              <a:rPr lang="ru-RU" dirty="0">
                <a:solidFill>
                  <a:srgbClr val="2A1E04"/>
                </a:solidFill>
                <a:latin typeface="Montserrat Medium" panose="00000600000000000000" pitchFamily="2" charset="-52"/>
              </a:rPr>
              <a:t> </a:t>
            </a:r>
            <a:endParaRPr lang="en-US" dirty="0">
              <a:solidFill>
                <a:srgbClr val="2A1E04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2" name="Изображение 1" descr="free-icon-person-10643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8015" y="1845945"/>
            <a:ext cx="4876800" cy="4876800"/>
          </a:xfrm>
          <a:prstGeom prst="rect">
            <a:avLst/>
          </a:prstGeom>
        </p:spPr>
      </p:pic>
      <p:pic>
        <p:nvPicPr>
          <p:cNvPr id="3" name="Изображение 2" descr="free-icon-person-106432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0775" y="1608455"/>
            <a:ext cx="4876800" cy="4876800"/>
          </a:xfrm>
          <a:prstGeom prst="rect">
            <a:avLst/>
          </a:prstGeom>
        </p:spPr>
      </p:pic>
      <p:pic>
        <p:nvPicPr>
          <p:cNvPr id="4" name="Изображение 3" descr="free-icon-person-106432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255" y="1830705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Текстовое поле 4"/>
          <p:cNvSpPr txBox="1"/>
          <p:nvPr/>
        </p:nvSpPr>
        <p:spPr>
          <a:xfrm>
            <a:off x="6085840" y="263525"/>
            <a:ext cx="1220597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sz="8800" kern="0" spc="-38" dirty="0">
                <a:solidFill>
                  <a:srgbClr val="2A1E04"/>
                </a:solidFill>
                <a:latin typeface="Montserrat Medium" panose="00000600000000000000" pitchFamily="2" charset="-52"/>
                <a:ea typeface="Source Sans Pro" pitchFamily="34" charset="-122"/>
                <a:cs typeface="Arial" panose="020B0604020202020204" pitchFamily="34" charset="0"/>
                <a:sym typeface="+mn-ea"/>
              </a:rPr>
              <a:t>Вопросы экспертам</a:t>
            </a:r>
            <a:endParaRPr lang="en-US" sz="8800"/>
          </a:p>
          <a:p>
            <a:endParaRPr lang="en-US" altLang="en-US" sz="880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552700" y="3569970"/>
            <a:ext cx="8126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</a:t>
            </a:r>
            <a:endParaRPr lang="en-US" alt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67335" y="2738755"/>
            <a:ext cx="9901555" cy="8408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ru-RU" altLang="en-US" sz="4800">
                <a:sym typeface="+mn-ea"/>
              </a:rPr>
              <a:t>1)</a:t>
            </a:r>
            <a:r>
              <a:rPr lang="en-US" altLang="en-US" sz="4800">
                <a:sym typeface="+mn-ea"/>
              </a:rPr>
              <a:t>Как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минимизировать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нагрузку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на</a:t>
            </a:r>
            <a:r>
              <a:rPr lang="en-US" altLang="ru-RU" sz="4800">
                <a:sym typeface="+mn-ea"/>
              </a:rPr>
              <a:t> API </a:t>
            </a:r>
            <a:r>
              <a:rPr lang="en-US" altLang="en-US" sz="4800">
                <a:sym typeface="+mn-ea"/>
              </a:rPr>
              <a:t>музыкальных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платформ</a:t>
            </a:r>
            <a:r>
              <a:rPr lang="en-US" altLang="ru-RU" sz="4800">
                <a:sym typeface="+mn-ea"/>
              </a:rPr>
              <a:t> (Spotify, </a:t>
            </a:r>
            <a:r>
              <a:rPr lang="en-US" altLang="en-US" sz="4800">
                <a:sym typeface="+mn-ea"/>
              </a:rPr>
              <a:t>Яндекс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Музыка</a:t>
            </a:r>
            <a:r>
              <a:rPr lang="en-US" altLang="ru-RU" sz="4800">
                <a:sym typeface="+mn-ea"/>
              </a:rPr>
              <a:t>, Apple Music) </a:t>
            </a:r>
            <a:r>
              <a:rPr lang="en-US" altLang="en-US" sz="4800">
                <a:sym typeface="+mn-ea"/>
              </a:rPr>
              <a:t>при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массовом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импорте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плейлистов</a:t>
            </a:r>
            <a:r>
              <a:rPr lang="en-US" altLang="ru-RU" sz="4800">
                <a:sym typeface="+mn-ea"/>
              </a:rPr>
              <a:t>, </a:t>
            </a:r>
            <a:r>
              <a:rPr lang="en-US" altLang="en-US" sz="4800">
                <a:sym typeface="+mn-ea"/>
              </a:rPr>
              <a:t>чтобы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избежать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ограничений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по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запросам</a:t>
            </a:r>
            <a:r>
              <a:rPr lang="en-US" altLang="ru-RU" sz="4800">
                <a:sym typeface="+mn-ea"/>
              </a:rPr>
              <a:t>?</a:t>
            </a:r>
            <a:br>
              <a:rPr lang="en-US" altLang="ru-RU" sz="4800">
                <a:sym typeface="+mn-ea"/>
              </a:rPr>
            </a:br>
            <a:endParaRPr lang="en-US" altLang="ru-RU" sz="4800"/>
          </a:p>
          <a:p>
            <a:r>
              <a:rPr lang="en-US" altLang="en-US" sz="4800">
                <a:sym typeface="+mn-ea"/>
              </a:rPr>
              <a:t></a:t>
            </a:r>
            <a:r>
              <a:rPr lang="ru-RU" altLang="en-US" sz="4800">
                <a:sym typeface="+mn-ea"/>
              </a:rPr>
              <a:t>2)</a:t>
            </a:r>
            <a:r>
              <a:rPr lang="en-US" altLang="en-US" sz="4800">
                <a:sym typeface="+mn-ea"/>
              </a:rPr>
              <a:t>Какие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механизмы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кэширования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или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очередей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можно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внедрить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для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обработки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больших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плейлистов</a:t>
            </a:r>
            <a:r>
              <a:rPr lang="en-US" altLang="ru-RU" sz="4800">
                <a:sym typeface="+mn-ea"/>
              </a:rPr>
              <a:t> (&gt;50 </a:t>
            </a:r>
            <a:r>
              <a:rPr lang="en-US" altLang="en-US" sz="4800">
                <a:sym typeface="+mn-ea"/>
              </a:rPr>
              <a:t>треков</a:t>
            </a:r>
            <a:r>
              <a:rPr lang="en-US" altLang="ru-RU" sz="4800">
                <a:sym typeface="+mn-ea"/>
              </a:rPr>
              <a:t>) </a:t>
            </a:r>
            <a:r>
              <a:rPr lang="en-US" altLang="en-US" sz="4800">
                <a:sym typeface="+mn-ea"/>
              </a:rPr>
              <a:t>без</a:t>
            </a:r>
            <a:r>
              <a:rPr lang="en-US" altLang="ru-RU" sz="4800">
                <a:sym typeface="+mn-ea"/>
              </a:rPr>
              <a:t> </a:t>
            </a:r>
            <a:r>
              <a:rPr lang="en-US" altLang="en-US" sz="4800">
                <a:sym typeface="+mn-ea"/>
              </a:rPr>
              <a:t>сбоев</a:t>
            </a:r>
            <a:r>
              <a:rPr lang="en-US" altLang="ru-RU" sz="4800">
                <a:sym typeface="+mn-ea"/>
              </a:rPr>
              <a:t>?</a:t>
            </a:r>
            <a:endParaRPr lang="en-US" altLang="ru-RU" sz="4800"/>
          </a:p>
          <a:p>
            <a:endParaRPr lang="en-US" altLang="ru-RU" sz="4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0826" y="4884271"/>
            <a:ext cx="11666854" cy="27515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9600" b="1" dirty="0">
                <a:solidFill>
                  <a:srgbClr val="2C1E06"/>
                </a:solidFill>
                <a:latin typeface="Montserrat Medium" panose="00000600000000000000" pitchFamily="2" charset="-52"/>
                <a:ea typeface="Open Sans ExtraBold" pitchFamily="2" charset="0"/>
                <a:cs typeface="Poppins" pitchFamily="2" charset="77"/>
              </a:rPr>
              <a:t>Спасибо за внимание</a:t>
            </a:r>
            <a:endParaRPr lang="en-US" sz="9600" b="1" dirty="0">
              <a:solidFill>
                <a:srgbClr val="2C1E06"/>
              </a:solidFill>
              <a:latin typeface="Montserrat Medium" panose="00000600000000000000" pitchFamily="2" charset="-52"/>
              <a:ea typeface="Open Sans ExtraBold" pitchFamily="2" charset="0"/>
              <a:cs typeface="Poppins" pitchFamily="2" charset="77"/>
            </a:endParaRPr>
          </a:p>
        </p:txBody>
      </p:sp>
      <p:sp>
        <p:nvSpPr>
          <p:cNvPr id="6" name="Rectangle: Rounded Corners 4"/>
          <p:cNvSpPr/>
          <p:nvPr/>
        </p:nvSpPr>
        <p:spPr>
          <a:xfrm>
            <a:off x="14586634" y="1360324"/>
            <a:ext cx="11443286" cy="11116156"/>
          </a:xfrm>
          <a:prstGeom prst="roundRect">
            <a:avLst/>
          </a:prstGeom>
          <a:blipFill dpi="0" rotWithShape="1"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1725*769"/>
  <p:tag name="TABLE_ENDDRAG_RECT" val="59*210*1725*769"/>
</p:tagLst>
</file>

<file path=ppt/theme/theme1.xml><?xml version="1.0" encoding="utf-8"?>
<a:theme xmlns:a="http://schemas.openxmlformats.org/drawingml/2006/main" name="Default Theme">
  <a:themeElements>
    <a:clrScheme name="[DW3280] Flash Cannon Corporate Strategy Report Pr">
      <a:dk1>
        <a:srgbClr val="000000"/>
      </a:dk1>
      <a:lt1>
        <a:srgbClr val="FFFFFF"/>
      </a:lt1>
      <a:dk2>
        <a:srgbClr val="000000"/>
      </a:dk2>
      <a:lt2>
        <a:srgbClr val="99D1F4"/>
      </a:lt2>
      <a:accent1>
        <a:srgbClr val="000000"/>
      </a:accent1>
      <a:accent2>
        <a:srgbClr val="99D1F4"/>
      </a:accent2>
      <a:accent3>
        <a:srgbClr val="000000"/>
      </a:accent3>
      <a:accent4>
        <a:srgbClr val="FFFFFF"/>
      </a:accent4>
      <a:accent5>
        <a:srgbClr val="99D1F4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5597</Words>
  <Application>WPS Presentation</Application>
  <PresentationFormat>Произвольный</PresentationFormat>
  <Paragraphs>270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4" baseType="lpstr">
      <vt:lpstr>Arial</vt:lpstr>
      <vt:lpstr>SimSun</vt:lpstr>
      <vt:lpstr>Wingdings</vt:lpstr>
      <vt:lpstr>Heebo</vt:lpstr>
      <vt:lpstr>Segoe Print</vt:lpstr>
      <vt:lpstr>Open Sans Light</vt:lpstr>
      <vt:lpstr>Times New Roman</vt:lpstr>
      <vt:lpstr>Open Sans</vt:lpstr>
      <vt:lpstr>Montserrat</vt:lpstr>
      <vt:lpstr>Montserrat Medium</vt:lpstr>
      <vt:lpstr>Heebo Medium</vt:lpstr>
      <vt:lpstr>Arimo</vt:lpstr>
      <vt:lpstr>Open Sans ExtraBold</vt:lpstr>
      <vt:lpstr>Poppins</vt:lpstr>
      <vt:lpstr>Source Sans Pro</vt:lpstr>
      <vt:lpstr>Montseratt</vt:lpstr>
      <vt:lpstr>Calibri</vt:lpstr>
      <vt:lpstr>Microsoft YaHei</vt:lpstr>
      <vt:lpstr>Arial Unicode MS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Karina Hernández</dc:creator>
  <dc:subject>Templates</dc:subject>
  <cp:lastModifiedBy>AQUARIUS</cp:lastModifiedBy>
  <cp:revision>9967</cp:revision>
  <cp:lastPrinted>2019-09-18T23:04:00Z</cp:lastPrinted>
  <dcterms:created xsi:type="dcterms:W3CDTF">2014-11-12T21:47:00Z</dcterms:created>
  <dcterms:modified xsi:type="dcterms:W3CDTF">2025-05-31T05:19:14Z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121F214281D74E34B7F51EDDC1100B68_13</vt:lpwstr>
  </property>
  <property fmtid="{D5CDD505-2E9C-101B-9397-08002B2CF9AE}" pid="3" name="KSOProductBuildVer">
    <vt:lpwstr>1049-12.2.0.21179</vt:lpwstr>
  </property>
</Properties>
</file>