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Montserrat SemiBold"/>
      <p:regular r:id="rId16"/>
      <p:bold r:id="rId17"/>
      <p:italic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4" roundtripDataSignature="AMtx7mggGrgD4D1Dq2sxc4DG6qyVFg1R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22" Type="http://schemas.openxmlformats.org/officeDocument/2006/relationships/font" Target="fonts/Montserrat-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SemiBold-bold.fntdata"/><Relationship Id="rId16" Type="http://schemas.openxmlformats.org/officeDocument/2006/relationships/font" Target="fonts/MontserratSemiBol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SemiBold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9" Type="http://schemas.openxmlformats.org/officeDocument/2006/relationships/image" Target="../media/image16.png"/><Relationship Id="rId5" Type="http://schemas.openxmlformats.org/officeDocument/2006/relationships/image" Target="../media/image25.png"/><Relationship Id="rId6" Type="http://schemas.openxmlformats.org/officeDocument/2006/relationships/image" Target="../media/image7.png"/><Relationship Id="rId7" Type="http://schemas.openxmlformats.org/officeDocument/2006/relationships/image" Target="../media/image15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13.png"/><Relationship Id="rId5" Type="http://schemas.openxmlformats.org/officeDocument/2006/relationships/image" Target="../media/image4.jpg"/><Relationship Id="rId6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5.png"/><Relationship Id="rId5" Type="http://schemas.openxmlformats.org/officeDocument/2006/relationships/image" Target="../media/image14.jpg"/><Relationship Id="rId6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Relationship Id="rId4" Type="http://schemas.openxmlformats.org/officeDocument/2006/relationships/image" Target="../media/image12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image" Target="../media/image25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16948" y="229485"/>
            <a:ext cx="17854110" cy="8400226"/>
          </a:xfrm>
          <a:custGeom>
            <a:rect b="b" l="l" r="r" t="t"/>
            <a:pathLst>
              <a:path extrusionOk="0" h="1375967" w="2924525">
                <a:moveTo>
                  <a:pt x="2800064" y="1375966"/>
                </a:moveTo>
                <a:lnTo>
                  <a:pt x="124460" y="1375966"/>
                </a:lnTo>
                <a:cubicBezTo>
                  <a:pt x="55880" y="1375966"/>
                  <a:pt x="0" y="1320086"/>
                  <a:pt x="0" y="1251506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800065" y="0"/>
                </a:lnTo>
                <a:cubicBezTo>
                  <a:pt x="2868644" y="0"/>
                  <a:pt x="2924525" y="55880"/>
                  <a:pt x="2924525" y="124460"/>
                </a:cubicBezTo>
                <a:lnTo>
                  <a:pt x="2924525" y="1251507"/>
                </a:lnTo>
                <a:cubicBezTo>
                  <a:pt x="2924525" y="1320086"/>
                  <a:pt x="2868644" y="1375967"/>
                  <a:pt x="2800065" y="1375967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1"/>
          <p:cNvGrpSpPr/>
          <p:nvPr/>
        </p:nvGrpSpPr>
        <p:grpSpPr>
          <a:xfrm>
            <a:off x="10277072" y="1092628"/>
            <a:ext cx="5300934" cy="10773208"/>
            <a:chOff x="0" y="0"/>
            <a:chExt cx="5000993" cy="10163632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5000993" cy="10163632"/>
            </a:xfrm>
            <a:custGeom>
              <a:rect b="b" l="l" r="r" t="t"/>
              <a:pathLst>
                <a:path extrusionOk="0" h="10163632" w="5000993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-43" r="-44" t="0"/>
              </a:stretch>
            </a:blipFill>
            <a:ln>
              <a:noFill/>
            </a:ln>
          </p:spPr>
        </p:sp>
        <p:sp>
          <p:nvSpPr>
            <p:cNvPr id="87" name="Google Shape;87;p1"/>
            <p:cNvSpPr/>
            <p:nvPr/>
          </p:nvSpPr>
          <p:spPr>
            <a:xfrm>
              <a:off x="338760" y="288798"/>
              <a:ext cx="4330776" cy="9398000"/>
            </a:xfrm>
            <a:custGeom>
              <a:rect b="b" l="l" r="r" t="t"/>
              <a:pathLst>
                <a:path extrusionOk="0" h="9398000" w="4330776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24423" l="0" r="0" t="-23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544314" y="229485"/>
            <a:ext cx="11517185" cy="2408216"/>
          </a:xfrm>
          <a:custGeom>
            <a:rect b="b" l="l" r="r" t="t"/>
            <a:pathLst>
              <a:path extrusionOk="0" h="2408216" w="11517185">
                <a:moveTo>
                  <a:pt x="0" y="0"/>
                </a:moveTo>
                <a:lnTo>
                  <a:pt x="11517185" y="0"/>
                </a:lnTo>
                <a:lnTo>
                  <a:pt x="11517185" y="2408216"/>
                </a:lnTo>
                <a:lnTo>
                  <a:pt x="0" y="2408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297329"/>
            </a:stretch>
          </a:blipFill>
          <a:ln>
            <a:noFill/>
          </a:ln>
        </p:spPr>
      </p:sp>
      <p:grpSp>
        <p:nvGrpSpPr>
          <p:cNvPr id="89" name="Google Shape;89;p1"/>
          <p:cNvGrpSpPr/>
          <p:nvPr/>
        </p:nvGrpSpPr>
        <p:grpSpPr>
          <a:xfrm>
            <a:off x="17023934" y="9330827"/>
            <a:ext cx="470732" cy="239358"/>
            <a:chOff x="0" y="0"/>
            <a:chExt cx="627643" cy="319144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627643" cy="319144"/>
            </a:xfrm>
            <a:custGeom>
              <a:rect b="b" l="l" r="r" t="t"/>
              <a:pathLst>
                <a:path extrusionOk="0" h="1913890" w="3763941">
                  <a:moveTo>
                    <a:pt x="3763941" y="956945"/>
                  </a:moveTo>
                  <a:cubicBezTo>
                    <a:pt x="3763941" y="1485392"/>
                    <a:pt x="3335570" y="1913890"/>
                    <a:pt x="2806996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806996" y="0"/>
                  </a:lnTo>
                  <a:cubicBezTo>
                    <a:pt x="3335443" y="0"/>
                    <a:pt x="3763941" y="428371"/>
                    <a:pt x="3763941" y="956945"/>
                  </a:cubicBezTo>
                  <a:close/>
                </a:path>
              </a:pathLst>
            </a:custGeom>
            <a:solidFill>
              <a:srgbClr val="582C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313822" y="20591"/>
              <a:ext cx="277962" cy="27796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E9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1"/>
          <p:cNvGrpSpPr/>
          <p:nvPr/>
        </p:nvGrpSpPr>
        <p:grpSpPr>
          <a:xfrm>
            <a:off x="1028700" y="9209737"/>
            <a:ext cx="481538" cy="481538"/>
            <a:chOff x="0" y="0"/>
            <a:chExt cx="642051" cy="642051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642051" cy="642051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82C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175556" y="197377"/>
              <a:ext cx="290938" cy="247298"/>
            </a:xfrm>
            <a:custGeom>
              <a:rect b="b" l="l" r="r" t="t"/>
              <a:pathLst>
                <a:path extrusionOk="0" h="247298" w="29093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95" name="Google Shape;95;p1"/>
          <p:cNvGrpSpPr/>
          <p:nvPr/>
        </p:nvGrpSpPr>
        <p:grpSpPr>
          <a:xfrm>
            <a:off x="1673644" y="9209737"/>
            <a:ext cx="481538" cy="481538"/>
            <a:chOff x="0" y="0"/>
            <a:chExt cx="642051" cy="642051"/>
          </a:xfrm>
        </p:grpSpPr>
        <p:sp>
          <p:nvSpPr>
            <p:cNvPr id="96" name="Google Shape;96;p1"/>
            <p:cNvSpPr/>
            <p:nvPr/>
          </p:nvSpPr>
          <p:spPr>
            <a:xfrm>
              <a:off x="0" y="0"/>
              <a:ext cx="642051" cy="642051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195802" y="197377"/>
              <a:ext cx="250447" cy="256988"/>
            </a:xfrm>
            <a:custGeom>
              <a:rect b="b" l="l" r="r" t="t"/>
              <a:pathLst>
                <a:path extrusionOk="0" h="256988" w="250447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98" name="Google Shape;98;p1"/>
          <p:cNvGrpSpPr/>
          <p:nvPr/>
        </p:nvGrpSpPr>
        <p:grpSpPr>
          <a:xfrm>
            <a:off x="2318588" y="9209737"/>
            <a:ext cx="481538" cy="481538"/>
            <a:chOff x="0" y="0"/>
            <a:chExt cx="642051" cy="642051"/>
          </a:xfrm>
        </p:grpSpPr>
        <p:sp>
          <p:nvSpPr>
            <p:cNvPr id="99" name="Google Shape;99;p1"/>
            <p:cNvSpPr/>
            <p:nvPr/>
          </p:nvSpPr>
          <p:spPr>
            <a:xfrm>
              <a:off x="0" y="0"/>
              <a:ext cx="642051" cy="642051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205355" y="192503"/>
              <a:ext cx="231341" cy="257046"/>
            </a:xfrm>
            <a:custGeom>
              <a:rect b="b" l="l" r="r" t="t"/>
              <a:pathLst>
                <a:path extrusionOk="0" h="257046" w="231341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1" name="Google Shape;101;p1"/>
          <p:cNvSpPr/>
          <p:nvPr/>
        </p:nvSpPr>
        <p:spPr>
          <a:xfrm>
            <a:off x="17003587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"/>
          <p:cNvSpPr txBox="1"/>
          <p:nvPr/>
        </p:nvSpPr>
        <p:spPr>
          <a:xfrm>
            <a:off x="1673644" y="3763870"/>
            <a:ext cx="7767407" cy="836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00" u="none" cap="none" strike="noStrike">
                <a:solidFill>
                  <a:srgbClr val="F1E9E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Работы с акцентом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1721269" y="4699635"/>
            <a:ext cx="7767407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99" u="none" cap="none" strike="noStrike">
                <a:solidFill>
                  <a:srgbClr val="646464"/>
                </a:solidFill>
                <a:latin typeface="Montserrat"/>
                <a:ea typeface="Montserrat"/>
                <a:cs typeface="Montserrat"/>
                <a:sym typeface="Montserrat"/>
              </a:rPr>
              <a:t>Докладчик Валеев Тимур Артурович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1673644" y="3255869"/>
            <a:ext cx="7074644" cy="4394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0" u="none" cap="none" strike="noStrike">
                <a:solidFill>
                  <a:srgbClr val="859F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веб-приложения для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Google Shape;109;p2"/>
          <p:cNvCxnSpPr/>
          <p:nvPr/>
        </p:nvCxnSpPr>
        <p:spPr>
          <a:xfrm>
            <a:off x="1028700" y="1438275"/>
            <a:ext cx="1202667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0" name="Google Shape;110;p2"/>
          <p:cNvSpPr txBox="1"/>
          <p:nvPr/>
        </p:nvSpPr>
        <p:spPr>
          <a:xfrm>
            <a:off x="1028700" y="3836300"/>
            <a:ext cx="59199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Согласно последним данным социологических исследований, сейчас русский язык изучают около 40 миллионов человек. Акцент - важная часть изучения языка. Когда мы учим иностранный язык, мы стремимся говорить как можно более правильно и понятно. Однако, если наш акцент слишком сильный, наши слова могут звучать неправильно или непонятно.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971550" y="2555901"/>
            <a:ext cx="5919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00" u="none" cap="none" strike="noStrike">
                <a:solidFill>
                  <a:srgbClr val="859F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Проблема 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8089118" y="230338"/>
            <a:ext cx="9897939" cy="9826324"/>
          </a:xfrm>
          <a:custGeom>
            <a:rect b="b" l="l" r="r" t="t"/>
            <a:pathLst>
              <a:path extrusionOk="0" h="1609564" w="1621295">
                <a:moveTo>
                  <a:pt x="1496835" y="1609564"/>
                </a:moveTo>
                <a:lnTo>
                  <a:pt x="124460" y="1609564"/>
                </a:lnTo>
                <a:cubicBezTo>
                  <a:pt x="55880" y="1609564"/>
                  <a:pt x="0" y="1553684"/>
                  <a:pt x="0" y="148510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496835" y="0"/>
                </a:lnTo>
                <a:cubicBezTo>
                  <a:pt x="1565415" y="0"/>
                  <a:pt x="1621295" y="55880"/>
                  <a:pt x="1621295" y="124460"/>
                </a:cubicBezTo>
                <a:lnTo>
                  <a:pt x="1621295" y="1485104"/>
                </a:lnTo>
                <a:cubicBezTo>
                  <a:pt x="1621295" y="1553684"/>
                  <a:pt x="1565415" y="1609564"/>
                  <a:pt x="1496835" y="1609564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"/>
          <p:cNvSpPr/>
          <p:nvPr/>
        </p:nvSpPr>
        <p:spPr>
          <a:xfrm>
            <a:off x="8694987" y="854856"/>
            <a:ext cx="8686201" cy="8577288"/>
          </a:xfrm>
          <a:custGeom>
            <a:rect b="b" l="l" r="r" t="t"/>
            <a:pathLst>
              <a:path extrusionOk="0" h="8577288" w="8686201">
                <a:moveTo>
                  <a:pt x="0" y="0"/>
                </a:moveTo>
                <a:lnTo>
                  <a:pt x="8686201" y="0"/>
                </a:lnTo>
                <a:lnTo>
                  <a:pt x="8686201" y="8577288"/>
                </a:lnTo>
                <a:lnTo>
                  <a:pt x="0" y="8577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4256" r="-33859" t="0"/>
            </a:stretch>
          </a:blipFill>
          <a:ln>
            <a:noFill/>
          </a:ln>
        </p:spPr>
      </p:sp>
      <p:sp>
        <p:nvSpPr>
          <p:cNvPr id="114" name="Google Shape;114;p2"/>
          <p:cNvSpPr txBox="1"/>
          <p:nvPr/>
        </p:nvSpPr>
        <p:spPr>
          <a:xfrm>
            <a:off x="1028700" y="990600"/>
            <a:ext cx="5201984" cy="33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сложившейся проблемы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/>
          <p:nvPr/>
        </p:nvSpPr>
        <p:spPr>
          <a:xfrm>
            <a:off x="216948" y="229485"/>
            <a:ext cx="7376604" cy="9826324"/>
          </a:xfrm>
          <a:custGeom>
            <a:rect b="b" l="l" r="r" t="t"/>
            <a:pathLst>
              <a:path extrusionOk="0" h="1609564" w="1208297">
                <a:moveTo>
                  <a:pt x="1083837" y="1609564"/>
                </a:moveTo>
                <a:lnTo>
                  <a:pt x="124460" y="1609564"/>
                </a:lnTo>
                <a:cubicBezTo>
                  <a:pt x="55880" y="1609564"/>
                  <a:pt x="0" y="1553684"/>
                  <a:pt x="0" y="148510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3837" y="0"/>
                </a:lnTo>
                <a:cubicBezTo>
                  <a:pt x="1152417" y="0"/>
                  <a:pt x="1208297" y="55880"/>
                  <a:pt x="1208297" y="124460"/>
                </a:cubicBezTo>
                <a:lnTo>
                  <a:pt x="1208297" y="1485104"/>
                </a:lnTo>
                <a:cubicBezTo>
                  <a:pt x="1208297" y="1553684"/>
                  <a:pt x="1152417" y="1609564"/>
                  <a:pt x="1083837" y="1609564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"/>
          <p:cNvSpPr/>
          <p:nvPr/>
        </p:nvSpPr>
        <p:spPr>
          <a:xfrm>
            <a:off x="216948" y="6451232"/>
            <a:ext cx="7376604" cy="2460189"/>
          </a:xfrm>
          <a:custGeom>
            <a:rect b="b" l="l" r="r" t="t"/>
            <a:pathLst>
              <a:path extrusionOk="0" h="2460189" w="7376604">
                <a:moveTo>
                  <a:pt x="0" y="0"/>
                </a:moveTo>
                <a:lnTo>
                  <a:pt x="7376604" y="0"/>
                </a:lnTo>
                <a:lnTo>
                  <a:pt x="7376604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86100" l="-38371" r="-16614" t="0"/>
            </a:stretch>
          </a:blipFill>
          <a:ln>
            <a:noFill/>
          </a:ln>
        </p:spPr>
      </p:sp>
      <p:sp>
        <p:nvSpPr>
          <p:cNvPr id="121" name="Google Shape;121;p3"/>
          <p:cNvSpPr/>
          <p:nvPr/>
        </p:nvSpPr>
        <p:spPr>
          <a:xfrm>
            <a:off x="16921370" y="991777"/>
            <a:ext cx="337930" cy="337930"/>
          </a:xfrm>
          <a:custGeom>
            <a:rect b="b" l="l" r="r" t="t"/>
            <a:pathLst>
              <a:path extrusionOk="0"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"/>
          <p:cNvSpPr txBox="1"/>
          <p:nvPr/>
        </p:nvSpPr>
        <p:spPr>
          <a:xfrm>
            <a:off x="961805" y="2555901"/>
            <a:ext cx="5201984" cy="1476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00" u="none" cap="none" strike="noStrike">
                <a:solidFill>
                  <a:srgbClr val="859F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Целевая аудитория</a:t>
            </a:r>
            <a:endParaRPr/>
          </a:p>
        </p:txBody>
      </p:sp>
      <p:grpSp>
        <p:nvGrpSpPr>
          <p:cNvPr id="123" name="Google Shape;123;p3"/>
          <p:cNvGrpSpPr/>
          <p:nvPr/>
        </p:nvGrpSpPr>
        <p:grpSpPr>
          <a:xfrm>
            <a:off x="6419378" y="9343707"/>
            <a:ext cx="470732" cy="239358"/>
            <a:chOff x="0" y="0"/>
            <a:chExt cx="627643" cy="319144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627643" cy="319144"/>
            </a:xfrm>
            <a:custGeom>
              <a:rect b="b" l="l" r="r" t="t"/>
              <a:pathLst>
                <a:path extrusionOk="0" h="1913890" w="3763941">
                  <a:moveTo>
                    <a:pt x="3763941" y="956945"/>
                  </a:moveTo>
                  <a:cubicBezTo>
                    <a:pt x="3763941" y="1485392"/>
                    <a:pt x="3335570" y="1913890"/>
                    <a:pt x="2806996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806996" y="0"/>
                  </a:lnTo>
                  <a:cubicBezTo>
                    <a:pt x="3335443" y="0"/>
                    <a:pt x="3763941" y="428371"/>
                    <a:pt x="3763941" y="956945"/>
                  </a:cubicBezTo>
                  <a:close/>
                </a:path>
              </a:pathLst>
            </a:custGeom>
            <a:solidFill>
              <a:srgbClr val="582C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13822" y="20591"/>
              <a:ext cx="277962" cy="27796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E9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3"/>
          <p:cNvSpPr txBox="1"/>
          <p:nvPr/>
        </p:nvSpPr>
        <p:spPr>
          <a:xfrm>
            <a:off x="10382955" y="5615698"/>
            <a:ext cx="510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5" lvl="1" marL="539753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1E9E9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Иностранные студенты изучающие русский язык</a:t>
            </a:r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9326411" y="5714448"/>
            <a:ext cx="67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646464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10382955" y="6673802"/>
            <a:ext cx="510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5" lvl="1" marL="53975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1E9E9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Бизнесмены из партнёрских стран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9326411" y="6772553"/>
            <a:ext cx="67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646464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0382955" y="7738909"/>
            <a:ext cx="510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5" lvl="1" marL="53975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1E9E9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Люди поддерживающие межкультурное общение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9326411" y="7833002"/>
            <a:ext cx="67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646464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1028700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"/>
          <p:cNvSpPr txBox="1"/>
          <p:nvPr/>
        </p:nvSpPr>
        <p:spPr>
          <a:xfrm>
            <a:off x="961805" y="4427799"/>
            <a:ext cx="5692939" cy="2325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В среднем, около 60-ти процентов людей изучающих языки используют для этого свои свои телефоны что приводит нас к потенциальной целевой аудитории в 24 миллиона человек.</a:t>
            </a:r>
            <a:endParaRPr/>
          </a:p>
        </p:txBody>
      </p:sp>
      <p:sp>
        <p:nvSpPr>
          <p:cNvPr id="134" name="Google Shape;134;p3"/>
          <p:cNvSpPr txBox="1"/>
          <p:nvPr/>
        </p:nvSpPr>
        <p:spPr>
          <a:xfrm>
            <a:off x="8446372" y="1611925"/>
            <a:ext cx="8285100" cy="3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В среднем, люди, приходящие к необходимости работы с акцентом, уже владеют минимальным уровнем языка. Рассматривая английский и французский языки, мы пришли к цифре в 3-5% человек, что даёт нам около миллиона пользователей.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/>
          <p:nvPr/>
        </p:nvSpPr>
        <p:spPr>
          <a:xfrm>
            <a:off x="11500707" y="7878784"/>
            <a:ext cx="11517185" cy="2408216"/>
          </a:xfrm>
          <a:custGeom>
            <a:rect b="b" l="l" r="r" t="t"/>
            <a:pathLst>
              <a:path extrusionOk="0" h="2408216" w="11517185">
                <a:moveTo>
                  <a:pt x="0" y="0"/>
                </a:moveTo>
                <a:lnTo>
                  <a:pt x="11517186" y="0"/>
                </a:lnTo>
                <a:lnTo>
                  <a:pt x="11517186" y="2408216"/>
                </a:lnTo>
                <a:lnTo>
                  <a:pt x="0" y="2408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97329" l="0" r="0" t="0"/>
            </a:stretch>
          </a:blipFill>
          <a:ln>
            <a:noFill/>
          </a:ln>
        </p:spPr>
      </p:sp>
      <p:grpSp>
        <p:nvGrpSpPr>
          <p:cNvPr id="140" name="Google Shape;140;p4"/>
          <p:cNvGrpSpPr/>
          <p:nvPr/>
        </p:nvGrpSpPr>
        <p:grpSpPr>
          <a:xfrm>
            <a:off x="8967677" y="2408216"/>
            <a:ext cx="8291623" cy="6149620"/>
            <a:chOff x="0" y="0"/>
            <a:chExt cx="13716000" cy="10172700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13716000" cy="10172700"/>
            </a:xfrm>
            <a:custGeom>
              <a:rect b="b" l="l" r="r" t="t"/>
              <a:pathLst>
                <a:path extrusionOk="0" h="101727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0172700"/>
                  </a:lnTo>
                  <a:lnTo>
                    <a:pt x="0" y="1017270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391" l="0" r="0" t="-392"/>
              </a:stretch>
            </a:blipFill>
            <a:ln>
              <a:noFill/>
            </a:ln>
          </p:spPr>
        </p:sp>
        <p:sp>
          <p:nvSpPr>
            <p:cNvPr id="142" name="Google Shape;142;p4"/>
            <p:cNvSpPr/>
            <p:nvPr/>
          </p:nvSpPr>
          <p:spPr>
            <a:xfrm>
              <a:off x="393700" y="615950"/>
              <a:ext cx="12941300" cy="9107742"/>
            </a:xfrm>
            <a:custGeom>
              <a:rect b="b" l="l" r="r" t="t"/>
              <a:pathLst>
                <a:path extrusionOk="0" h="9107742" w="12941300">
                  <a:moveTo>
                    <a:pt x="12815112" y="9107742"/>
                  </a:moveTo>
                  <a:lnTo>
                    <a:pt x="126187" y="9107742"/>
                  </a:lnTo>
                  <a:cubicBezTo>
                    <a:pt x="56502" y="9107742"/>
                    <a:pt x="0" y="9051252"/>
                    <a:pt x="0" y="8981555"/>
                  </a:cubicBezTo>
                  <a:lnTo>
                    <a:pt x="0" y="0"/>
                  </a:lnTo>
                  <a:lnTo>
                    <a:pt x="12941300" y="0"/>
                  </a:lnTo>
                  <a:lnTo>
                    <a:pt x="12941300" y="8981554"/>
                  </a:lnTo>
                  <a:cubicBezTo>
                    <a:pt x="12941300" y="9051239"/>
                    <a:pt x="12884810" y="9107742"/>
                    <a:pt x="12815112" y="9107742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2781" r="-278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17003587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4"/>
          <p:cNvSpPr/>
          <p:nvPr/>
        </p:nvSpPr>
        <p:spPr>
          <a:xfrm>
            <a:off x="-4932645" y="0"/>
            <a:ext cx="11517185" cy="2408216"/>
          </a:xfrm>
          <a:custGeom>
            <a:rect b="b" l="l" r="r" t="t"/>
            <a:pathLst>
              <a:path extrusionOk="0" h="2408216" w="11517185">
                <a:moveTo>
                  <a:pt x="0" y="0"/>
                </a:moveTo>
                <a:lnTo>
                  <a:pt x="11517185" y="0"/>
                </a:lnTo>
                <a:lnTo>
                  <a:pt x="11517185" y="2408216"/>
                </a:lnTo>
                <a:lnTo>
                  <a:pt x="0" y="2408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97329"/>
            </a:stretch>
          </a:blipFill>
          <a:ln>
            <a:noFill/>
          </a:ln>
        </p:spPr>
      </p:sp>
      <p:sp>
        <p:nvSpPr>
          <p:cNvPr id="145" name="Google Shape;145;p4"/>
          <p:cNvSpPr txBox="1"/>
          <p:nvPr/>
        </p:nvSpPr>
        <p:spPr>
          <a:xfrm>
            <a:off x="1028702" y="1599275"/>
            <a:ext cx="8019600" cy="16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99" u="none" cap="none" strike="noStrike">
                <a:solidFill>
                  <a:srgbClr val="859FFA"/>
                </a:solidFill>
                <a:latin typeface="Montserrat"/>
                <a:ea typeface="Montserrat"/>
                <a:cs typeface="Montserrat"/>
                <a:sym typeface="Montserrat"/>
              </a:rPr>
              <a:t>Продукт и конкуренция на рынке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670645" y="3359966"/>
            <a:ext cx="69483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5" lvl="1" marL="539753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1E9E9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Наше приложение анализирует речь пользователя, находит проблемные места и помогает ему их исправить.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670645" y="5051728"/>
            <a:ext cx="78027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5" lvl="1" marL="539753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1E9E9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Единственным аналогичным приложением является Elsa Speak, однако оно работает только с английским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670645" y="6792291"/>
            <a:ext cx="69483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5" lvl="1" marL="539753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1E9E9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На данный момент на русскоязычном рынке не существует приложений которое использовали бы при обучении ИИ</a:t>
            </a: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/>
          </a:p>
        </p:txBody>
      </p:sp>
      <p:cxnSp>
        <p:nvCxnSpPr>
          <p:cNvPr id="149" name="Google Shape;149;p4"/>
          <p:cNvCxnSpPr/>
          <p:nvPr/>
        </p:nvCxnSpPr>
        <p:spPr>
          <a:xfrm>
            <a:off x="1028700" y="1438275"/>
            <a:ext cx="1202667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4"/>
          <p:cNvSpPr txBox="1"/>
          <p:nvPr/>
        </p:nvSpPr>
        <p:spPr>
          <a:xfrm>
            <a:off x="1028700" y="990600"/>
            <a:ext cx="5201984" cy="33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Описание продукта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/>
          <p:nvPr/>
        </p:nvSpPr>
        <p:spPr>
          <a:xfrm>
            <a:off x="1028700" y="2671762"/>
            <a:ext cx="5066791" cy="6205538"/>
          </a:xfrm>
          <a:custGeom>
            <a:rect b="b" l="l" r="r" t="t"/>
            <a:pathLst>
              <a:path extrusionOk="0" h="1016475" w="829947">
                <a:moveTo>
                  <a:pt x="705487" y="1016475"/>
                </a:moveTo>
                <a:lnTo>
                  <a:pt x="124460" y="1016475"/>
                </a:lnTo>
                <a:cubicBezTo>
                  <a:pt x="55880" y="1016475"/>
                  <a:pt x="0" y="960595"/>
                  <a:pt x="0" y="89201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05487" y="0"/>
                </a:lnTo>
                <a:cubicBezTo>
                  <a:pt x="774067" y="0"/>
                  <a:pt x="829947" y="55880"/>
                  <a:pt x="829947" y="124460"/>
                </a:cubicBezTo>
                <a:lnTo>
                  <a:pt x="829947" y="892015"/>
                </a:lnTo>
                <a:cubicBezTo>
                  <a:pt x="829947" y="960595"/>
                  <a:pt x="774067" y="1016475"/>
                  <a:pt x="705487" y="1016475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1950446" y="4386877"/>
            <a:ext cx="32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00" u="none" cap="none" strike="noStrike">
                <a:solidFill>
                  <a:srgbClr val="F1E9E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Free to Use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1950475" y="5187963"/>
            <a:ext cx="3231300" cy="3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Пользователю доступна бесплатная, пробная часть программы с частью контента (уровень Начинающего, часть уроков).</a:t>
            </a:r>
            <a:endParaRPr/>
          </a:p>
        </p:txBody>
      </p:sp>
      <p:sp>
        <p:nvSpPr>
          <p:cNvPr id="158" name="Google Shape;158;p5"/>
          <p:cNvSpPr/>
          <p:nvPr/>
        </p:nvSpPr>
        <p:spPr>
          <a:xfrm>
            <a:off x="6610604" y="2671762"/>
            <a:ext cx="5066791" cy="6205538"/>
          </a:xfrm>
          <a:custGeom>
            <a:rect b="b" l="l" r="r" t="t"/>
            <a:pathLst>
              <a:path extrusionOk="0" h="1016475" w="829947">
                <a:moveTo>
                  <a:pt x="705487" y="1016475"/>
                </a:moveTo>
                <a:lnTo>
                  <a:pt x="124460" y="1016475"/>
                </a:lnTo>
                <a:cubicBezTo>
                  <a:pt x="55880" y="1016475"/>
                  <a:pt x="0" y="960595"/>
                  <a:pt x="0" y="89201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05487" y="0"/>
                </a:lnTo>
                <a:cubicBezTo>
                  <a:pt x="774067" y="0"/>
                  <a:pt x="829947" y="55880"/>
                  <a:pt x="829947" y="124460"/>
                </a:cubicBezTo>
                <a:lnTo>
                  <a:pt x="829947" y="892015"/>
                </a:lnTo>
                <a:cubicBezTo>
                  <a:pt x="829947" y="960595"/>
                  <a:pt x="774067" y="1016475"/>
                  <a:pt x="705487" y="1016475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9" name="Google Shape;159;p5"/>
          <p:cNvGrpSpPr/>
          <p:nvPr/>
        </p:nvGrpSpPr>
        <p:grpSpPr>
          <a:xfrm>
            <a:off x="7467290" y="4311475"/>
            <a:ext cx="3292476" cy="2591022"/>
            <a:chOff x="-81367" y="-1722142"/>
            <a:chExt cx="4389967" cy="3454697"/>
          </a:xfrm>
        </p:grpSpPr>
        <p:sp>
          <p:nvSpPr>
            <p:cNvPr id="160" name="Google Shape;160;p5"/>
            <p:cNvSpPr txBox="1"/>
            <p:nvPr/>
          </p:nvSpPr>
          <p:spPr>
            <a:xfrm>
              <a:off x="-81367" y="-1722142"/>
              <a:ext cx="4308600" cy="10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00" u="none" cap="none" strike="noStrike">
                  <a:solidFill>
                    <a:srgbClr val="F1E9E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100%</a:t>
              </a:r>
              <a:endParaRPr/>
            </a:p>
          </p:txBody>
        </p:sp>
        <p:sp>
          <p:nvSpPr>
            <p:cNvPr id="161" name="Google Shape;161;p5"/>
            <p:cNvSpPr txBox="1"/>
            <p:nvPr/>
          </p:nvSpPr>
          <p:spPr>
            <a:xfrm>
              <a:off x="0" y="1445155"/>
              <a:ext cx="43086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" name="Google Shape;162;p5"/>
          <p:cNvSpPr/>
          <p:nvPr/>
        </p:nvSpPr>
        <p:spPr>
          <a:xfrm>
            <a:off x="12192509" y="2671762"/>
            <a:ext cx="5066791" cy="6205538"/>
          </a:xfrm>
          <a:custGeom>
            <a:rect b="b" l="l" r="r" t="t"/>
            <a:pathLst>
              <a:path extrusionOk="0" h="1016475" w="829947">
                <a:moveTo>
                  <a:pt x="705487" y="1016475"/>
                </a:moveTo>
                <a:lnTo>
                  <a:pt x="124460" y="1016475"/>
                </a:lnTo>
                <a:cubicBezTo>
                  <a:pt x="55880" y="1016475"/>
                  <a:pt x="0" y="960595"/>
                  <a:pt x="0" y="89201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05487" y="0"/>
                </a:lnTo>
                <a:cubicBezTo>
                  <a:pt x="774067" y="0"/>
                  <a:pt x="829947" y="55880"/>
                  <a:pt x="829947" y="124460"/>
                </a:cubicBezTo>
                <a:lnTo>
                  <a:pt x="829947" y="892015"/>
                </a:lnTo>
                <a:cubicBezTo>
                  <a:pt x="829947" y="960595"/>
                  <a:pt x="774067" y="1016475"/>
                  <a:pt x="705487" y="1016475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"/>
          <p:cNvSpPr txBox="1"/>
          <p:nvPr/>
        </p:nvSpPr>
        <p:spPr>
          <a:xfrm>
            <a:off x="13106244" y="4312665"/>
            <a:ext cx="32313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F1E9E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199 р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13106219" y="5457147"/>
            <a:ext cx="3231300" cy="17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Подписка на </a:t>
            </a: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месяц </a:t>
            </a: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использования приложения без ограничений</a:t>
            </a:r>
            <a:endParaRPr/>
          </a:p>
        </p:txBody>
      </p:sp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8160" y="3163855"/>
            <a:ext cx="2011680" cy="117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84833" y="3243295"/>
            <a:ext cx="1282092" cy="848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5"/>
          <p:cNvCxnSpPr/>
          <p:nvPr/>
        </p:nvCxnSpPr>
        <p:spPr>
          <a:xfrm>
            <a:off x="1028700" y="1438275"/>
            <a:ext cx="1202667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5"/>
          <p:cNvSpPr/>
          <p:nvPr/>
        </p:nvSpPr>
        <p:spPr>
          <a:xfrm>
            <a:off x="16921370" y="991777"/>
            <a:ext cx="337930" cy="337930"/>
          </a:xfrm>
          <a:custGeom>
            <a:rect b="b" l="l" r="r" t="t"/>
            <a:pathLst>
              <a:path extrusionOk="0"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5"/>
          <p:cNvSpPr txBox="1"/>
          <p:nvPr/>
        </p:nvSpPr>
        <p:spPr>
          <a:xfrm>
            <a:off x="1028700" y="990600"/>
            <a:ext cx="5201984" cy="33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/>
          </a:p>
        </p:txBody>
      </p:sp>
      <p:pic>
        <p:nvPicPr>
          <p:cNvPr id="170" name="Google Shape;17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29772" y="3163843"/>
            <a:ext cx="1464674" cy="100696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"/>
          <p:cNvSpPr txBox="1"/>
          <p:nvPr/>
        </p:nvSpPr>
        <p:spPr>
          <a:xfrm>
            <a:off x="7407750" y="5187975"/>
            <a:ext cx="3472500" cy="3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После покупки подписки пользователю открывается весь контент и доступ к более продвинутой версии распознавания.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>
            <a:off x="0" y="2224397"/>
            <a:ext cx="18288000" cy="8062603"/>
          </a:xfrm>
          <a:custGeom>
            <a:rect b="b" l="l" r="r" t="t"/>
            <a:pathLst>
              <a:path extrusionOk="0" h="8062603" w="18288000">
                <a:moveTo>
                  <a:pt x="0" y="0"/>
                </a:moveTo>
                <a:lnTo>
                  <a:pt x="18288000" y="0"/>
                </a:lnTo>
                <a:lnTo>
                  <a:pt x="18288000" y="8062603"/>
                </a:lnTo>
                <a:lnTo>
                  <a:pt x="0" y="80626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97329" l="-55414" r="-55414" t="0"/>
            </a:stretch>
          </a:blipFill>
          <a:ln>
            <a:noFill/>
          </a:ln>
        </p:spPr>
      </p:sp>
      <p:sp>
        <p:nvSpPr>
          <p:cNvPr id="177" name="Google Shape;177;p6"/>
          <p:cNvSpPr txBox="1"/>
          <p:nvPr/>
        </p:nvSpPr>
        <p:spPr>
          <a:xfrm>
            <a:off x="1028700" y="2528887"/>
            <a:ext cx="7295470" cy="864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00" u="none" cap="none" strike="noStrike">
                <a:solidFill>
                  <a:srgbClr val="859F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Прототип</a:t>
            </a:r>
            <a:endParaRPr/>
          </a:p>
        </p:txBody>
      </p:sp>
      <p:grpSp>
        <p:nvGrpSpPr>
          <p:cNvPr id="178" name="Google Shape;178;p6"/>
          <p:cNvGrpSpPr/>
          <p:nvPr/>
        </p:nvGrpSpPr>
        <p:grpSpPr>
          <a:xfrm>
            <a:off x="9144000" y="1060664"/>
            <a:ext cx="5300934" cy="10773208"/>
            <a:chOff x="0" y="0"/>
            <a:chExt cx="5000993" cy="10163632"/>
          </a:xfrm>
        </p:grpSpPr>
        <p:sp>
          <p:nvSpPr>
            <p:cNvPr id="179" name="Google Shape;179;p6"/>
            <p:cNvSpPr/>
            <p:nvPr/>
          </p:nvSpPr>
          <p:spPr>
            <a:xfrm>
              <a:off x="0" y="0"/>
              <a:ext cx="5000993" cy="10163632"/>
            </a:xfrm>
            <a:custGeom>
              <a:rect b="b" l="l" r="r" t="t"/>
              <a:pathLst>
                <a:path extrusionOk="0" h="10163632" w="5000993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43" r="-44" t="0"/>
              </a:stretch>
            </a:blipFill>
            <a:ln>
              <a:noFill/>
            </a:ln>
          </p:spPr>
        </p:sp>
        <p:sp>
          <p:nvSpPr>
            <p:cNvPr id="180" name="Google Shape;180;p6"/>
            <p:cNvSpPr/>
            <p:nvPr/>
          </p:nvSpPr>
          <p:spPr>
            <a:xfrm>
              <a:off x="338760" y="288798"/>
              <a:ext cx="4330776" cy="9398000"/>
            </a:xfrm>
            <a:custGeom>
              <a:rect b="b" l="l" r="r" t="t"/>
              <a:pathLst>
                <a:path extrusionOk="0" h="9398000" w="4330776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3552" l="0" r="-169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1" name="Google Shape;181;p6"/>
          <p:cNvSpPr txBox="1"/>
          <p:nvPr/>
        </p:nvSpPr>
        <p:spPr>
          <a:xfrm>
            <a:off x="1028700" y="3766503"/>
            <a:ext cx="6567900" cy="3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Дизайн веб-приложения будет состоять из 6 экранов, на каждом из которых пользователю будет доступно определенный функционал, включающий в себя обучение некоторым артикулам, </a:t>
            </a: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примеры правильного произношения, постановку языка и связок</a:t>
            </a: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 и т.д.</a:t>
            </a:r>
            <a:endParaRPr/>
          </a:p>
        </p:txBody>
      </p:sp>
      <p:cxnSp>
        <p:nvCxnSpPr>
          <p:cNvPr id="182" name="Google Shape;182;p6"/>
          <p:cNvCxnSpPr/>
          <p:nvPr/>
        </p:nvCxnSpPr>
        <p:spPr>
          <a:xfrm>
            <a:off x="1028700" y="1438275"/>
            <a:ext cx="1202667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3" name="Google Shape;183;p6"/>
          <p:cNvSpPr/>
          <p:nvPr/>
        </p:nvSpPr>
        <p:spPr>
          <a:xfrm>
            <a:off x="17003587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6"/>
          <p:cNvSpPr txBox="1"/>
          <p:nvPr/>
        </p:nvSpPr>
        <p:spPr>
          <a:xfrm>
            <a:off x="1028700" y="990600"/>
            <a:ext cx="5201984" cy="33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Прототип приложения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"/>
          <p:cNvSpPr/>
          <p:nvPr/>
        </p:nvSpPr>
        <p:spPr>
          <a:xfrm>
            <a:off x="216948" y="229485"/>
            <a:ext cx="7376604" cy="9826324"/>
          </a:xfrm>
          <a:custGeom>
            <a:rect b="b" l="l" r="r" t="t"/>
            <a:pathLst>
              <a:path extrusionOk="0" h="1609564" w="1208297">
                <a:moveTo>
                  <a:pt x="1083837" y="1609564"/>
                </a:moveTo>
                <a:lnTo>
                  <a:pt x="124460" y="1609564"/>
                </a:lnTo>
                <a:cubicBezTo>
                  <a:pt x="55880" y="1609564"/>
                  <a:pt x="0" y="1553684"/>
                  <a:pt x="0" y="148510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3837" y="0"/>
                </a:lnTo>
                <a:cubicBezTo>
                  <a:pt x="1152417" y="0"/>
                  <a:pt x="1208297" y="55880"/>
                  <a:pt x="1208297" y="124460"/>
                </a:cubicBezTo>
                <a:lnTo>
                  <a:pt x="1208297" y="1485104"/>
                </a:lnTo>
                <a:cubicBezTo>
                  <a:pt x="1208297" y="1553684"/>
                  <a:pt x="1152417" y="1609564"/>
                  <a:pt x="1083837" y="1609564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"/>
          <p:cNvSpPr/>
          <p:nvPr/>
        </p:nvSpPr>
        <p:spPr>
          <a:xfrm>
            <a:off x="16921370" y="991777"/>
            <a:ext cx="337930" cy="337930"/>
          </a:xfrm>
          <a:custGeom>
            <a:rect b="b" l="l" r="r" t="t"/>
            <a:pathLst>
              <a:path extrusionOk="0"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7"/>
          <p:cNvSpPr/>
          <p:nvPr/>
        </p:nvSpPr>
        <p:spPr>
          <a:xfrm>
            <a:off x="1028700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7"/>
          <p:cNvSpPr/>
          <p:nvPr/>
        </p:nvSpPr>
        <p:spPr>
          <a:xfrm>
            <a:off x="216948" y="7595620"/>
            <a:ext cx="7376604" cy="2460189"/>
          </a:xfrm>
          <a:custGeom>
            <a:rect b="b" l="l" r="r" t="t"/>
            <a:pathLst>
              <a:path extrusionOk="0" h="2460189" w="7376604">
                <a:moveTo>
                  <a:pt x="0" y="0"/>
                </a:moveTo>
                <a:lnTo>
                  <a:pt x="7376604" y="0"/>
                </a:lnTo>
                <a:lnTo>
                  <a:pt x="7376604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86100" l="-38371" r="-16614" t="0"/>
            </a:stretch>
          </a:blipFill>
          <a:ln>
            <a:noFill/>
          </a:ln>
        </p:spPr>
      </p:sp>
      <p:grpSp>
        <p:nvGrpSpPr>
          <p:cNvPr id="193" name="Google Shape;193;p7"/>
          <p:cNvGrpSpPr/>
          <p:nvPr/>
        </p:nvGrpSpPr>
        <p:grpSpPr>
          <a:xfrm>
            <a:off x="1028700" y="2158283"/>
            <a:ext cx="6149250" cy="2120628"/>
            <a:chOff x="0" y="9525"/>
            <a:chExt cx="8199000" cy="2827504"/>
          </a:xfrm>
        </p:grpSpPr>
        <p:sp>
          <p:nvSpPr>
            <p:cNvPr id="194" name="Google Shape;194;p7"/>
            <p:cNvSpPr txBox="1"/>
            <p:nvPr/>
          </p:nvSpPr>
          <p:spPr>
            <a:xfrm>
              <a:off x="0" y="9525"/>
              <a:ext cx="8199000" cy="10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900">
                  <a:solidFill>
                    <a:srgbClr val="859FFA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Финансовый план</a:t>
              </a:r>
              <a:endParaRPr/>
            </a:p>
          </p:txBody>
        </p:sp>
        <p:sp>
          <p:nvSpPr>
            <p:cNvPr id="195" name="Google Shape;195;p7"/>
            <p:cNvSpPr txBox="1"/>
            <p:nvPr/>
          </p:nvSpPr>
          <p:spPr>
            <a:xfrm>
              <a:off x="0" y="2549629"/>
              <a:ext cx="64545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6" name="Google Shape;196;p7"/>
          <p:cNvSpPr/>
          <p:nvPr/>
        </p:nvSpPr>
        <p:spPr>
          <a:xfrm>
            <a:off x="10313450" y="2822925"/>
            <a:ext cx="4759200" cy="48690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859FFA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7771136" y="3026138"/>
            <a:ext cx="3831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Маркетинг</a:t>
            </a:r>
            <a:endParaRPr/>
          </a:p>
        </p:txBody>
      </p:sp>
      <p:sp>
        <p:nvSpPr>
          <p:cNvPr id="198" name="Google Shape;198;p7"/>
          <p:cNvSpPr txBox="1"/>
          <p:nvPr/>
        </p:nvSpPr>
        <p:spPr>
          <a:xfrm>
            <a:off x="14257473" y="3025400"/>
            <a:ext cx="38316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Обучение и доработка нейросетей</a:t>
            </a:r>
            <a:endParaRPr/>
          </a:p>
        </p:txBody>
      </p:sp>
      <p:sp>
        <p:nvSpPr>
          <p:cNvPr id="199" name="Google Shape;199;p7"/>
          <p:cNvSpPr txBox="1"/>
          <p:nvPr/>
        </p:nvSpPr>
        <p:spPr>
          <a:xfrm>
            <a:off x="6481848" y="6079500"/>
            <a:ext cx="383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Наполнение контентом</a:t>
            </a:r>
            <a:endParaRPr/>
          </a:p>
        </p:txBody>
      </p:sp>
      <p:sp>
        <p:nvSpPr>
          <p:cNvPr id="200" name="Google Shape;200;p7"/>
          <p:cNvSpPr txBox="1"/>
          <p:nvPr/>
        </p:nvSpPr>
        <p:spPr>
          <a:xfrm>
            <a:off x="10777248" y="8025800"/>
            <a:ext cx="38316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клиентской части</a:t>
            </a:r>
            <a:endParaRPr/>
          </a:p>
        </p:txBody>
      </p:sp>
      <p:sp>
        <p:nvSpPr>
          <p:cNvPr id="201" name="Google Shape;201;p7"/>
          <p:cNvSpPr txBox="1"/>
          <p:nvPr/>
        </p:nvSpPr>
        <p:spPr>
          <a:xfrm>
            <a:off x="14456398" y="6079500"/>
            <a:ext cx="383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Тестирование и отладка</a:t>
            </a:r>
            <a:endParaRPr/>
          </a:p>
        </p:txBody>
      </p:sp>
      <p:sp>
        <p:nvSpPr>
          <p:cNvPr id="202" name="Google Shape;202;p7"/>
          <p:cNvSpPr txBox="1"/>
          <p:nvPr/>
        </p:nvSpPr>
        <p:spPr>
          <a:xfrm>
            <a:off x="961800" y="4427800"/>
            <a:ext cx="61494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Разработка подобного приложения в оценивается в 1,4 – 2,9 млн руб+маркетинг. При стоимости подписки в 199 руб в месяц, покупке подписки 1 % </a:t>
            </a: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(средний показатель у EdTech приложений)</a:t>
            </a: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 пользователей и достижении рассчитанного количества пользователей за 12 месяцев разработка окупается за 6-8 месяцев после запуска проекта.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" name="Google Shape;207;p8"/>
          <p:cNvCxnSpPr/>
          <p:nvPr/>
        </p:nvCxnSpPr>
        <p:spPr>
          <a:xfrm>
            <a:off x="1028700" y="1438275"/>
            <a:ext cx="1202667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8" name="Google Shape;208;p8"/>
          <p:cNvSpPr/>
          <p:nvPr/>
        </p:nvSpPr>
        <p:spPr>
          <a:xfrm>
            <a:off x="12327702" y="3243883"/>
            <a:ext cx="4931598" cy="3799234"/>
          </a:xfrm>
          <a:custGeom>
            <a:rect b="b" l="l" r="r" t="t"/>
            <a:pathLst>
              <a:path extrusionOk="0" h="3799234" w="4931598">
                <a:moveTo>
                  <a:pt x="0" y="0"/>
                </a:moveTo>
                <a:lnTo>
                  <a:pt x="4931598" y="0"/>
                </a:lnTo>
                <a:lnTo>
                  <a:pt x="4931598" y="3799234"/>
                </a:lnTo>
                <a:lnTo>
                  <a:pt x="0" y="37992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3020" r="-23018" t="0"/>
            </a:stretch>
          </a:blipFill>
          <a:ln>
            <a:noFill/>
          </a:ln>
        </p:spPr>
      </p:sp>
      <p:sp>
        <p:nvSpPr>
          <p:cNvPr id="209" name="Google Shape;209;p8"/>
          <p:cNvSpPr/>
          <p:nvPr/>
        </p:nvSpPr>
        <p:spPr>
          <a:xfrm>
            <a:off x="16921370" y="991777"/>
            <a:ext cx="337930" cy="337930"/>
          </a:xfrm>
          <a:custGeom>
            <a:rect b="b" l="l" r="r" t="t"/>
            <a:pathLst>
              <a:path extrusionOk="0"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8"/>
          <p:cNvSpPr/>
          <p:nvPr/>
        </p:nvSpPr>
        <p:spPr>
          <a:xfrm>
            <a:off x="12115153" y="3243883"/>
            <a:ext cx="5144147" cy="3832389"/>
          </a:xfrm>
          <a:custGeom>
            <a:rect b="b" l="l" r="r" t="t"/>
            <a:pathLst>
              <a:path extrusionOk="0" h="3832389" w="5144147">
                <a:moveTo>
                  <a:pt x="0" y="0"/>
                </a:moveTo>
                <a:lnTo>
                  <a:pt x="5144147" y="0"/>
                </a:lnTo>
                <a:lnTo>
                  <a:pt x="5144147" y="3832390"/>
                </a:lnTo>
                <a:lnTo>
                  <a:pt x="0" y="38323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177" l="0" r="0" t="-28047"/>
            </a:stretch>
          </a:blipFill>
          <a:ln>
            <a:noFill/>
          </a:ln>
        </p:spPr>
      </p:sp>
      <p:sp>
        <p:nvSpPr>
          <p:cNvPr id="211" name="Google Shape;211;p8"/>
          <p:cNvSpPr txBox="1"/>
          <p:nvPr/>
        </p:nvSpPr>
        <p:spPr>
          <a:xfrm>
            <a:off x="1028700" y="990600"/>
            <a:ext cx="5201984" cy="33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разработчиков</a:t>
            </a:r>
            <a:endParaRPr/>
          </a:p>
        </p:txBody>
      </p:sp>
      <p:sp>
        <p:nvSpPr>
          <p:cNvPr id="212" name="Google Shape;212;p8"/>
          <p:cNvSpPr txBox="1"/>
          <p:nvPr/>
        </p:nvSpPr>
        <p:spPr>
          <a:xfrm>
            <a:off x="1028700" y="2836848"/>
            <a:ext cx="5201984" cy="1476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99" u="none" cap="none" strike="noStrike">
                <a:solidFill>
                  <a:srgbClr val="859F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Команда</a:t>
            </a:r>
            <a:endParaRPr/>
          </a:p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99" u="none" cap="none" strike="noStrike">
                <a:solidFill>
                  <a:srgbClr val="859F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Разработчиков</a:t>
            </a:r>
            <a:endParaRPr/>
          </a:p>
        </p:txBody>
      </p:sp>
      <p:sp>
        <p:nvSpPr>
          <p:cNvPr id="213" name="Google Shape;213;p8"/>
          <p:cNvSpPr txBox="1"/>
          <p:nvPr/>
        </p:nvSpPr>
        <p:spPr>
          <a:xfrm>
            <a:off x="1028700" y="4717424"/>
            <a:ext cx="42324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Разработкой данного </a:t>
            </a: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проекта </a:t>
            </a:r>
            <a:r>
              <a:rPr b="0" i="0" lang="en-US" sz="22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занимались следующие </a:t>
            </a: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люди</a:t>
            </a:r>
            <a:endParaRPr/>
          </a:p>
        </p:txBody>
      </p:sp>
      <p:sp>
        <p:nvSpPr>
          <p:cNvPr id="214" name="Google Shape;214;p8"/>
          <p:cNvSpPr txBox="1"/>
          <p:nvPr/>
        </p:nvSpPr>
        <p:spPr>
          <a:xfrm>
            <a:off x="7917773" y="7430718"/>
            <a:ext cx="2452454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Валеев Тимур</a:t>
            </a:r>
            <a:endParaRPr/>
          </a:p>
        </p:txBody>
      </p:sp>
      <p:sp>
        <p:nvSpPr>
          <p:cNvPr id="215" name="Google Shape;215;p8"/>
          <p:cNvSpPr txBox="1"/>
          <p:nvPr/>
        </p:nvSpPr>
        <p:spPr>
          <a:xfrm>
            <a:off x="13069114" y="7430718"/>
            <a:ext cx="3236226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Байрамгалин Эрик</a:t>
            </a:r>
            <a:endParaRPr/>
          </a:p>
        </p:txBody>
      </p:sp>
      <p:sp>
        <p:nvSpPr>
          <p:cNvPr id="216" name="Google Shape;216;p8"/>
          <p:cNvSpPr/>
          <p:nvPr/>
        </p:nvSpPr>
        <p:spPr>
          <a:xfrm rot="1175112">
            <a:off x="-910778" y="6591443"/>
            <a:ext cx="9511573" cy="5055209"/>
          </a:xfrm>
          <a:custGeom>
            <a:rect b="b" l="l" r="r" t="t"/>
            <a:pathLst>
              <a:path extrusionOk="0" h="5055209" w="9511573">
                <a:moveTo>
                  <a:pt x="0" y="0"/>
                </a:moveTo>
                <a:lnTo>
                  <a:pt x="9511573" y="0"/>
                </a:lnTo>
                <a:lnTo>
                  <a:pt x="9511573" y="5055209"/>
                </a:lnTo>
                <a:lnTo>
                  <a:pt x="0" y="50552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87117" l="-45473" r="-38198" t="0"/>
            </a:stretch>
          </a:blipFill>
          <a:ln>
            <a:noFill/>
          </a:ln>
        </p:spPr>
      </p:sp>
      <p:pic>
        <p:nvPicPr>
          <p:cNvPr id="217" name="Google Shape;217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48897" y="3197925"/>
            <a:ext cx="3448050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 txBox="1"/>
          <p:nvPr/>
        </p:nvSpPr>
        <p:spPr>
          <a:xfrm>
            <a:off x="7056725" y="8213399"/>
            <a:ext cx="42324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Бэкенд, нейросеть, изучение языков</a:t>
            </a:r>
            <a:endParaRPr/>
          </a:p>
        </p:txBody>
      </p:sp>
      <p:sp>
        <p:nvSpPr>
          <p:cNvPr id="219" name="Google Shape;219;p8"/>
          <p:cNvSpPr txBox="1"/>
          <p:nvPr/>
        </p:nvSpPr>
        <p:spPr>
          <a:xfrm>
            <a:off x="12571025" y="8207449"/>
            <a:ext cx="42324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Дизайн, финансовая стратегия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/>
          <p:nvPr/>
        </p:nvSpPr>
        <p:spPr>
          <a:xfrm>
            <a:off x="216948" y="2339900"/>
            <a:ext cx="17854110" cy="7720747"/>
          </a:xfrm>
          <a:custGeom>
            <a:rect b="b" l="l" r="r" t="t"/>
            <a:pathLst>
              <a:path extrusionOk="0" h="1264668" w="2924525">
                <a:moveTo>
                  <a:pt x="2800064" y="1264668"/>
                </a:moveTo>
                <a:lnTo>
                  <a:pt x="124460" y="1264668"/>
                </a:lnTo>
                <a:cubicBezTo>
                  <a:pt x="55880" y="1264668"/>
                  <a:pt x="0" y="1208788"/>
                  <a:pt x="0" y="114020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800065" y="0"/>
                </a:lnTo>
                <a:cubicBezTo>
                  <a:pt x="2868644" y="0"/>
                  <a:pt x="2924525" y="55880"/>
                  <a:pt x="2924525" y="124460"/>
                </a:cubicBezTo>
                <a:lnTo>
                  <a:pt x="2924525" y="1140208"/>
                </a:lnTo>
                <a:cubicBezTo>
                  <a:pt x="2924525" y="1208788"/>
                  <a:pt x="2868644" y="1264668"/>
                  <a:pt x="2800065" y="1264668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1245637" y="2339900"/>
            <a:ext cx="11830068" cy="2473639"/>
          </a:xfrm>
          <a:custGeom>
            <a:rect b="b" l="l" r="r" t="t"/>
            <a:pathLst>
              <a:path extrusionOk="0" h="2473639" w="11830068">
                <a:moveTo>
                  <a:pt x="0" y="0"/>
                </a:moveTo>
                <a:lnTo>
                  <a:pt x="11830068" y="0"/>
                </a:lnTo>
                <a:lnTo>
                  <a:pt x="11830068" y="2473640"/>
                </a:lnTo>
                <a:lnTo>
                  <a:pt x="0" y="2473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97329"/>
            </a:stretch>
          </a:blipFill>
          <a:ln>
            <a:noFill/>
          </a:ln>
        </p:spPr>
      </p:sp>
      <p:sp>
        <p:nvSpPr>
          <p:cNvPr id="226" name="Google Shape;226;p9"/>
          <p:cNvSpPr txBox="1"/>
          <p:nvPr/>
        </p:nvSpPr>
        <p:spPr>
          <a:xfrm>
            <a:off x="1047750" y="3214770"/>
            <a:ext cx="10076873" cy="1476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99" u="none" cap="none" strike="noStrike">
                <a:solidFill>
                  <a:srgbClr val="F1E9E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Этапы разработки включают в себя</a:t>
            </a:r>
            <a:endParaRPr/>
          </a:p>
        </p:txBody>
      </p:sp>
      <p:cxnSp>
        <p:nvCxnSpPr>
          <p:cNvPr id="227" name="Google Shape;227;p9"/>
          <p:cNvCxnSpPr/>
          <p:nvPr/>
        </p:nvCxnSpPr>
        <p:spPr>
          <a:xfrm>
            <a:off x="1019175" y="5655027"/>
            <a:ext cx="16230600" cy="0"/>
          </a:xfrm>
          <a:prstGeom prst="straightConnector1">
            <a:avLst/>
          </a:prstGeom>
          <a:noFill/>
          <a:ln cap="flat" cmpd="sng" w="9525">
            <a:solidFill>
              <a:srgbClr val="6464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8" name="Google Shape;228;p9"/>
          <p:cNvCxnSpPr/>
          <p:nvPr/>
        </p:nvCxnSpPr>
        <p:spPr>
          <a:xfrm rot="-5400000">
            <a:off x="865593" y="5635977"/>
            <a:ext cx="335739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29" name="Google Shape;229;p9"/>
          <p:cNvGrpSpPr/>
          <p:nvPr/>
        </p:nvGrpSpPr>
        <p:grpSpPr>
          <a:xfrm>
            <a:off x="1028700" y="6358280"/>
            <a:ext cx="2910413" cy="2553714"/>
            <a:chOff x="0" y="-28575"/>
            <a:chExt cx="3880551" cy="3404952"/>
          </a:xfrm>
        </p:grpSpPr>
        <p:sp>
          <p:nvSpPr>
            <p:cNvPr id="230" name="Google Shape;230;p9"/>
            <p:cNvSpPr txBox="1"/>
            <p:nvPr/>
          </p:nvSpPr>
          <p:spPr>
            <a:xfrm>
              <a:off x="0" y="-28575"/>
              <a:ext cx="3880551" cy="31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64646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АНАЛИЗ И ПОДГОТОВКА</a:t>
              </a:r>
              <a:endParaRPr/>
            </a:p>
          </p:txBody>
        </p:sp>
        <p:sp>
          <p:nvSpPr>
            <p:cNvPr id="231" name="Google Shape;231;p9"/>
            <p:cNvSpPr txBox="1"/>
            <p:nvPr/>
          </p:nvSpPr>
          <p:spPr>
            <a:xfrm>
              <a:off x="0" y="1056511"/>
              <a:ext cx="3880551" cy="23198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15902" lvl="1" marL="431805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1E9E9"/>
                </a:buClr>
                <a:buSzPts val="2000"/>
                <a:buFont typeface="Arial"/>
                <a:buChar char="•"/>
              </a:pPr>
              <a:r>
                <a:rPr b="0" i="0" lang="en-US" sz="2000" u="none" cap="none" strike="noStrike">
                  <a:solidFill>
                    <a:srgbClr val="F1E9E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Определение целей и требований: </a:t>
              </a:r>
              <a:endParaRPr/>
            </a:p>
            <a:p>
              <a:pPr indent="-215902" lvl="1" marL="431805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1E9E9"/>
                </a:buClr>
                <a:buSzPts val="2000"/>
                <a:buFont typeface="Arial"/>
                <a:buChar char="•"/>
              </a:pPr>
              <a:r>
                <a:rPr b="0" i="0" lang="en-US" sz="2000" u="none" cap="none" strike="noStrike">
                  <a:solidFill>
                    <a:srgbClr val="F1E9E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Анализ рынка </a:t>
              </a:r>
              <a:endParaRPr/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32" name="Google Shape;232;p9"/>
          <p:cNvCxnSpPr/>
          <p:nvPr/>
        </p:nvCxnSpPr>
        <p:spPr>
          <a:xfrm rot="-5400000">
            <a:off x="5305655" y="5635977"/>
            <a:ext cx="335739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3" name="Google Shape;233;p9"/>
          <p:cNvGrpSpPr/>
          <p:nvPr/>
        </p:nvGrpSpPr>
        <p:grpSpPr>
          <a:xfrm>
            <a:off x="5468762" y="6358280"/>
            <a:ext cx="3162848" cy="2553740"/>
            <a:chOff x="0" y="-28575"/>
            <a:chExt cx="4217131" cy="3404986"/>
          </a:xfrm>
        </p:grpSpPr>
        <p:sp>
          <p:nvSpPr>
            <p:cNvPr id="234" name="Google Shape;234;p9"/>
            <p:cNvSpPr txBox="1"/>
            <p:nvPr/>
          </p:nvSpPr>
          <p:spPr>
            <a:xfrm>
              <a:off x="0" y="-28575"/>
              <a:ext cx="4217131" cy="31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64646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СОЗДАНИЕ MVP </a:t>
              </a:r>
              <a:endParaRPr/>
            </a:p>
          </p:txBody>
        </p:sp>
        <p:sp>
          <p:nvSpPr>
            <p:cNvPr id="235" name="Google Shape;235;p9"/>
            <p:cNvSpPr txBox="1"/>
            <p:nvPr/>
          </p:nvSpPr>
          <p:spPr>
            <a:xfrm>
              <a:off x="0" y="1056511"/>
              <a:ext cx="4217100" cy="231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F1E9E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Разработка и обучения нейросетей, создание серверной инфраструктуры и приложения</a:t>
              </a:r>
              <a:endParaRPr/>
            </a:p>
          </p:txBody>
        </p:sp>
      </p:grpSp>
      <p:cxnSp>
        <p:nvCxnSpPr>
          <p:cNvPr id="236" name="Google Shape;236;p9"/>
          <p:cNvCxnSpPr/>
          <p:nvPr/>
        </p:nvCxnSpPr>
        <p:spPr>
          <a:xfrm rot="-5400000">
            <a:off x="9745718" y="5635977"/>
            <a:ext cx="335739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7" name="Google Shape;237;p9"/>
          <p:cNvGrpSpPr/>
          <p:nvPr/>
        </p:nvGrpSpPr>
        <p:grpSpPr>
          <a:xfrm>
            <a:off x="9913587" y="6367805"/>
            <a:ext cx="3395865" cy="1496439"/>
            <a:chOff x="0" y="-28575"/>
            <a:chExt cx="4527821" cy="1995252"/>
          </a:xfrm>
        </p:grpSpPr>
        <p:sp>
          <p:nvSpPr>
            <p:cNvPr id="238" name="Google Shape;238;p9"/>
            <p:cNvSpPr txBox="1"/>
            <p:nvPr/>
          </p:nvSpPr>
          <p:spPr>
            <a:xfrm>
              <a:off x="0" y="-28575"/>
              <a:ext cx="4527821" cy="31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64646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РЕЛИЗ ПРИЛОЖЕНИЯ</a:t>
              </a:r>
              <a:endParaRPr/>
            </a:p>
          </p:txBody>
        </p:sp>
        <p:sp>
          <p:nvSpPr>
            <p:cNvPr id="239" name="Google Shape;239;p9"/>
            <p:cNvSpPr txBox="1"/>
            <p:nvPr/>
          </p:nvSpPr>
          <p:spPr>
            <a:xfrm>
              <a:off x="0" y="1056511"/>
              <a:ext cx="4527821" cy="910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F1E9E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Тестирование, выпуск приложения, маркетинг </a:t>
              </a:r>
              <a:endParaRPr/>
            </a:p>
          </p:txBody>
        </p:sp>
      </p:grpSp>
      <p:cxnSp>
        <p:nvCxnSpPr>
          <p:cNvPr id="240" name="Google Shape;240;p9"/>
          <p:cNvCxnSpPr/>
          <p:nvPr/>
        </p:nvCxnSpPr>
        <p:spPr>
          <a:xfrm rot="-5400000">
            <a:off x="14185780" y="5635977"/>
            <a:ext cx="335739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1" name="Google Shape;241;p9"/>
          <p:cNvGrpSpPr/>
          <p:nvPr/>
        </p:nvGrpSpPr>
        <p:grpSpPr>
          <a:xfrm>
            <a:off x="14348887" y="6367805"/>
            <a:ext cx="2910413" cy="2553714"/>
            <a:chOff x="0" y="-28575"/>
            <a:chExt cx="3880551" cy="3404952"/>
          </a:xfrm>
        </p:grpSpPr>
        <p:sp>
          <p:nvSpPr>
            <p:cNvPr id="242" name="Google Shape;242;p9"/>
            <p:cNvSpPr txBox="1"/>
            <p:nvPr/>
          </p:nvSpPr>
          <p:spPr>
            <a:xfrm>
              <a:off x="0" y="-28575"/>
              <a:ext cx="3880551" cy="31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64646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ПОДДЕРЖКА И ОБНОВЛЕНИЕ</a:t>
              </a:r>
              <a:endParaRPr/>
            </a:p>
          </p:txBody>
        </p:sp>
        <p:sp>
          <p:nvSpPr>
            <p:cNvPr id="243" name="Google Shape;243;p9"/>
            <p:cNvSpPr txBox="1"/>
            <p:nvPr/>
          </p:nvSpPr>
          <p:spPr>
            <a:xfrm>
              <a:off x="0" y="1056511"/>
              <a:ext cx="3880551" cy="23198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F1E9E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Данное веб-приложение будет запущено и его можно будет скачать в Play Market</a:t>
              </a:r>
              <a:endParaRPr/>
            </a:p>
          </p:txBody>
        </p:sp>
      </p:grpSp>
      <p:cxnSp>
        <p:nvCxnSpPr>
          <p:cNvPr id="244" name="Google Shape;244;p9"/>
          <p:cNvCxnSpPr/>
          <p:nvPr/>
        </p:nvCxnSpPr>
        <p:spPr>
          <a:xfrm>
            <a:off x="1028700" y="1438275"/>
            <a:ext cx="1202667" cy="0"/>
          </a:xfrm>
          <a:prstGeom prst="straightConnector1">
            <a:avLst/>
          </a:prstGeom>
          <a:noFill/>
          <a:ln cap="flat" cmpd="sng" w="47625">
            <a:solidFill>
              <a:srgbClr val="582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5" name="Google Shape;245;p9"/>
          <p:cNvSpPr/>
          <p:nvPr/>
        </p:nvSpPr>
        <p:spPr>
          <a:xfrm>
            <a:off x="17003587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9"/>
          <p:cNvSpPr txBox="1"/>
          <p:nvPr/>
        </p:nvSpPr>
        <p:spPr>
          <a:xfrm>
            <a:off x="1028700" y="990600"/>
            <a:ext cx="5201984" cy="33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План разработки</a:t>
            </a:r>
            <a:endParaRPr/>
          </a:p>
        </p:txBody>
      </p:sp>
      <p:sp>
        <p:nvSpPr>
          <p:cNvPr id="247" name="Google Shape;247;p9"/>
          <p:cNvSpPr txBox="1"/>
          <p:nvPr/>
        </p:nvSpPr>
        <p:spPr>
          <a:xfrm>
            <a:off x="5480674" y="5160307"/>
            <a:ext cx="3162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9 месяцев</a:t>
            </a:r>
            <a:endParaRPr/>
          </a:p>
        </p:txBody>
      </p:sp>
      <p:sp>
        <p:nvSpPr>
          <p:cNvPr id="248" name="Google Shape;248;p9"/>
          <p:cNvSpPr txBox="1"/>
          <p:nvPr/>
        </p:nvSpPr>
        <p:spPr>
          <a:xfrm>
            <a:off x="1047762" y="5160307"/>
            <a:ext cx="3162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Done</a:t>
            </a:r>
            <a:endParaRPr/>
          </a:p>
        </p:txBody>
      </p:sp>
      <p:sp>
        <p:nvSpPr>
          <p:cNvPr id="249" name="Google Shape;249;p9"/>
          <p:cNvSpPr txBox="1"/>
          <p:nvPr/>
        </p:nvSpPr>
        <p:spPr>
          <a:xfrm>
            <a:off x="9966450" y="5160294"/>
            <a:ext cx="3162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1E9E9"/>
                </a:solidFill>
                <a:latin typeface="Montserrat"/>
                <a:ea typeface="Montserrat"/>
                <a:cs typeface="Montserrat"/>
                <a:sym typeface="Montserrat"/>
              </a:rPr>
              <a:t>2-3 месяца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"/>
          <p:cNvSpPr/>
          <p:nvPr/>
        </p:nvSpPr>
        <p:spPr>
          <a:xfrm>
            <a:off x="216948" y="229485"/>
            <a:ext cx="17854110" cy="8400226"/>
          </a:xfrm>
          <a:custGeom>
            <a:rect b="b" l="l" r="r" t="t"/>
            <a:pathLst>
              <a:path extrusionOk="0" h="1375967" w="2924525">
                <a:moveTo>
                  <a:pt x="2800064" y="1375966"/>
                </a:moveTo>
                <a:lnTo>
                  <a:pt x="124460" y="1375966"/>
                </a:lnTo>
                <a:cubicBezTo>
                  <a:pt x="55880" y="1375966"/>
                  <a:pt x="0" y="1320086"/>
                  <a:pt x="0" y="1251506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800065" y="0"/>
                </a:lnTo>
                <a:cubicBezTo>
                  <a:pt x="2868644" y="0"/>
                  <a:pt x="2924525" y="55880"/>
                  <a:pt x="2924525" y="124460"/>
                </a:cubicBezTo>
                <a:lnTo>
                  <a:pt x="2924525" y="1251507"/>
                </a:lnTo>
                <a:cubicBezTo>
                  <a:pt x="2924525" y="1320086"/>
                  <a:pt x="2868644" y="1375967"/>
                  <a:pt x="2800065" y="1375967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5" name="Google Shape;255;p10"/>
          <p:cNvGrpSpPr/>
          <p:nvPr/>
        </p:nvGrpSpPr>
        <p:grpSpPr>
          <a:xfrm>
            <a:off x="1028700" y="9209737"/>
            <a:ext cx="481538" cy="481538"/>
            <a:chOff x="0" y="0"/>
            <a:chExt cx="642051" cy="642051"/>
          </a:xfrm>
        </p:grpSpPr>
        <p:sp>
          <p:nvSpPr>
            <p:cNvPr id="256" name="Google Shape;256;p10"/>
            <p:cNvSpPr/>
            <p:nvPr/>
          </p:nvSpPr>
          <p:spPr>
            <a:xfrm>
              <a:off x="0" y="0"/>
              <a:ext cx="642051" cy="642051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175556" y="197377"/>
              <a:ext cx="290938" cy="247298"/>
            </a:xfrm>
            <a:custGeom>
              <a:rect b="b" l="l" r="r" t="t"/>
              <a:pathLst>
                <a:path extrusionOk="0" h="247298" w="29093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58" name="Google Shape;258;p10"/>
          <p:cNvGrpSpPr/>
          <p:nvPr/>
        </p:nvGrpSpPr>
        <p:grpSpPr>
          <a:xfrm>
            <a:off x="1673644" y="9209737"/>
            <a:ext cx="481538" cy="481538"/>
            <a:chOff x="0" y="0"/>
            <a:chExt cx="642051" cy="642051"/>
          </a:xfrm>
        </p:grpSpPr>
        <p:sp>
          <p:nvSpPr>
            <p:cNvPr id="259" name="Google Shape;259;p10"/>
            <p:cNvSpPr/>
            <p:nvPr/>
          </p:nvSpPr>
          <p:spPr>
            <a:xfrm>
              <a:off x="0" y="0"/>
              <a:ext cx="642051" cy="642051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195802" y="197377"/>
              <a:ext cx="250447" cy="256988"/>
            </a:xfrm>
            <a:custGeom>
              <a:rect b="b" l="l" r="r" t="t"/>
              <a:pathLst>
                <a:path extrusionOk="0" h="256988" w="250447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61" name="Google Shape;261;p10"/>
          <p:cNvGrpSpPr/>
          <p:nvPr/>
        </p:nvGrpSpPr>
        <p:grpSpPr>
          <a:xfrm>
            <a:off x="2318588" y="9209737"/>
            <a:ext cx="481538" cy="481538"/>
            <a:chOff x="0" y="0"/>
            <a:chExt cx="642051" cy="642051"/>
          </a:xfrm>
        </p:grpSpPr>
        <p:sp>
          <p:nvSpPr>
            <p:cNvPr id="262" name="Google Shape;262;p10"/>
            <p:cNvSpPr/>
            <p:nvPr/>
          </p:nvSpPr>
          <p:spPr>
            <a:xfrm>
              <a:off x="0" y="0"/>
              <a:ext cx="642051" cy="642051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205355" y="192503"/>
              <a:ext cx="231341" cy="257046"/>
            </a:xfrm>
            <a:custGeom>
              <a:rect b="b" l="l" r="r" t="t"/>
              <a:pathLst>
                <a:path extrusionOk="0" h="257046" w="231341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64" name="Google Shape;264;p10"/>
          <p:cNvSpPr/>
          <p:nvPr/>
        </p:nvSpPr>
        <p:spPr>
          <a:xfrm>
            <a:off x="1028700" y="1028700"/>
            <a:ext cx="255713" cy="63928"/>
          </a:xfrm>
          <a:custGeom>
            <a:rect b="b" l="l" r="r" t="t"/>
            <a:pathLst>
              <a:path extrusionOk="0"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10"/>
          <p:cNvSpPr/>
          <p:nvPr/>
        </p:nvSpPr>
        <p:spPr>
          <a:xfrm>
            <a:off x="2779297" y="4384289"/>
            <a:ext cx="12729407" cy="4245416"/>
          </a:xfrm>
          <a:custGeom>
            <a:rect b="b" l="l" r="r" t="t"/>
            <a:pathLst>
              <a:path extrusionOk="0" h="4245416" w="12729407">
                <a:moveTo>
                  <a:pt x="0" y="0"/>
                </a:moveTo>
                <a:lnTo>
                  <a:pt x="12729406" y="0"/>
                </a:lnTo>
                <a:lnTo>
                  <a:pt x="12729406" y="4245416"/>
                </a:lnTo>
                <a:lnTo>
                  <a:pt x="0" y="4245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86100" l="-38371" r="-16614" t="0"/>
            </a:stretch>
          </a:blipFill>
          <a:ln>
            <a:noFill/>
          </a:ln>
        </p:spPr>
      </p:sp>
      <p:sp>
        <p:nvSpPr>
          <p:cNvPr id="266" name="Google Shape;266;p10"/>
          <p:cNvSpPr/>
          <p:nvPr/>
        </p:nvSpPr>
        <p:spPr>
          <a:xfrm>
            <a:off x="16921370" y="991777"/>
            <a:ext cx="337930" cy="337930"/>
          </a:xfrm>
          <a:custGeom>
            <a:rect b="b" l="l" r="r" t="t"/>
            <a:pathLst>
              <a:path extrusionOk="0"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7" name="Google Shape;267;p10"/>
          <p:cNvGrpSpPr/>
          <p:nvPr/>
        </p:nvGrpSpPr>
        <p:grpSpPr>
          <a:xfrm>
            <a:off x="16768221" y="9258300"/>
            <a:ext cx="470732" cy="239358"/>
            <a:chOff x="0" y="0"/>
            <a:chExt cx="627643" cy="319144"/>
          </a:xfrm>
        </p:grpSpPr>
        <p:sp>
          <p:nvSpPr>
            <p:cNvPr id="268" name="Google Shape;268;p10"/>
            <p:cNvSpPr/>
            <p:nvPr/>
          </p:nvSpPr>
          <p:spPr>
            <a:xfrm>
              <a:off x="0" y="0"/>
              <a:ext cx="627643" cy="319144"/>
            </a:xfrm>
            <a:custGeom>
              <a:rect b="b" l="l" r="r" t="t"/>
              <a:pathLst>
                <a:path extrusionOk="0" h="1913890" w="3763941">
                  <a:moveTo>
                    <a:pt x="3763941" y="956945"/>
                  </a:moveTo>
                  <a:cubicBezTo>
                    <a:pt x="3763941" y="1485392"/>
                    <a:pt x="3335570" y="1913890"/>
                    <a:pt x="2806996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806996" y="0"/>
                  </a:lnTo>
                  <a:cubicBezTo>
                    <a:pt x="3335443" y="0"/>
                    <a:pt x="3763941" y="428371"/>
                    <a:pt x="3763941" y="956945"/>
                  </a:cubicBezTo>
                  <a:close/>
                </a:path>
              </a:pathLst>
            </a:custGeom>
            <a:solidFill>
              <a:srgbClr val="582C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313822" y="20591"/>
              <a:ext cx="277962" cy="27796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E9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0" name="Google Shape;270;p10"/>
          <p:cNvSpPr txBox="1"/>
          <p:nvPr/>
        </p:nvSpPr>
        <p:spPr>
          <a:xfrm>
            <a:off x="4533814" y="3612270"/>
            <a:ext cx="9220373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F1E9E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