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295" r:id="rId7"/>
    <p:sldId id="310" r:id="rId8"/>
    <p:sldId id="297" r:id="rId9"/>
    <p:sldId id="311" r:id="rId10"/>
    <p:sldId id="308" r:id="rId11"/>
    <p:sldId id="313" r:id="rId12"/>
    <p:sldId id="315" r:id="rId13"/>
    <p:sldId id="317" r:id="rId14"/>
    <p:sldId id="318" r:id="rId15"/>
    <p:sldId id="300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4E0106C-0A62-475B-89DE-1FEE2BC1E3E4}">
          <p14:sldIdLst>
            <p14:sldId id="260"/>
            <p14:sldId id="295"/>
            <p14:sldId id="310"/>
            <p14:sldId id="297"/>
            <p14:sldId id="311"/>
            <p14:sldId id="308"/>
            <p14:sldId id="313"/>
            <p14:sldId id="315"/>
            <p14:sldId id="317"/>
            <p14:sldId id="318"/>
            <p14:sldId id="300"/>
            <p14:sldId id="3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5F7"/>
    <a:srgbClr val="F4F9FA"/>
    <a:srgbClr val="EBF3F5"/>
    <a:srgbClr val="CCFFFF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840" y="29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34492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7" y="3574472"/>
            <a:ext cx="7400004" cy="3171782"/>
          </a:xfrm>
          <a:prstGeom prst="rect">
            <a:avLst/>
          </a:prstGeom>
        </p:spPr>
        <p:txBody>
          <a:bodyPr lIns="91437" tIns="45719" rIns="91437" bIns="45719" anchor="b">
            <a:normAutofit/>
          </a:bodyPr>
          <a:lstStyle>
            <a:lvl1pPr algn="l">
              <a:defRPr sz="59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7" y="6998408"/>
            <a:ext cx="7400004" cy="2732088"/>
          </a:xfrm>
          <a:prstGeom prst="rect">
            <a:avLst/>
          </a:prstGeom>
        </p:spPr>
        <p:txBody>
          <a:bodyPr lIns="91437" tIns="45719" rIns="91437" bIns="45719"/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186" indent="0" algn="ctr">
              <a:buNone/>
              <a:defRPr sz="2000"/>
            </a:lvl2pPr>
            <a:lvl3pPr marL="914374" indent="0" algn="ctr">
              <a:buNone/>
              <a:defRPr sz="1800"/>
            </a:lvl3pPr>
            <a:lvl4pPr marL="1371560" indent="0" algn="ctr">
              <a:buNone/>
              <a:defRPr sz="1600"/>
            </a:lvl4pPr>
            <a:lvl5pPr marL="1828745" indent="0" algn="ctr">
              <a:buNone/>
              <a:defRPr sz="1600"/>
            </a:lvl5pPr>
            <a:lvl6pPr marL="2285933" indent="0" algn="ctr">
              <a:buNone/>
              <a:defRPr sz="1600"/>
            </a:lvl6pPr>
            <a:lvl7pPr marL="2743119" indent="0" algn="ctr">
              <a:buNone/>
              <a:defRPr sz="1600"/>
            </a:lvl7pPr>
            <a:lvl8pPr marL="3200307" indent="0" algn="ctr">
              <a:buNone/>
              <a:defRPr sz="1600"/>
            </a:lvl8pPr>
            <a:lvl9pPr marL="3657493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1" y="10374314"/>
            <a:ext cx="3678237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>
                <a:solidFill>
                  <a:srgbClr val="20D7C0"/>
                </a:solidFill>
              </a:defRPr>
            </a:lvl1pPr>
            <a:lvl2pPr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9" y="725490"/>
            <a:ext cx="5432746" cy="19755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7" y="458196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9"/>
            <a:ext cx="10849819" cy="11651675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59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8"/>
            <a:ext cx="7400004" cy="248844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186" indent="0" algn="ctr">
              <a:buNone/>
              <a:defRPr sz="2000"/>
            </a:lvl2pPr>
            <a:lvl3pPr marL="914374" indent="0" algn="ctr">
              <a:buNone/>
              <a:defRPr sz="1800"/>
            </a:lvl3pPr>
            <a:lvl4pPr marL="1371560" indent="0" algn="ctr">
              <a:buNone/>
              <a:defRPr sz="1600"/>
            </a:lvl4pPr>
            <a:lvl5pPr marL="1828745" indent="0" algn="ctr">
              <a:buNone/>
              <a:defRPr sz="1600"/>
            </a:lvl5pPr>
            <a:lvl6pPr marL="2285933" indent="0" algn="ctr">
              <a:buNone/>
              <a:defRPr sz="1600"/>
            </a:lvl6pPr>
            <a:lvl7pPr marL="2743119" indent="0" algn="ctr">
              <a:buNone/>
              <a:defRPr sz="1600"/>
            </a:lvl7pPr>
            <a:lvl8pPr marL="3200307" indent="0" algn="ctr">
              <a:buNone/>
              <a:defRPr sz="1600"/>
            </a:lvl8pPr>
            <a:lvl9pPr marL="3657493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8" y="10374314"/>
            <a:ext cx="3678237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>
                <a:solidFill>
                  <a:srgbClr val="20D7C0"/>
                </a:solidFill>
              </a:defRPr>
            </a:lvl1pPr>
            <a:lvl2pPr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7" y="740511"/>
            <a:ext cx="5432746" cy="19755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7" y="725490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7" y="10759712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18424652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6" y="3344737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6" y="2271024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6" y="4483211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lIns="91437" tIns="45719" rIns="91437" bIns="45719"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6" y="-2453963"/>
            <a:ext cx="14708919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589088"/>
            <a:ext cx="9741216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18432492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7" y="10759712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7" y="4296697"/>
            <a:ext cx="10473262" cy="980447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589088"/>
            <a:ext cx="9741216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7" y="10759712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9" y="225636"/>
            <a:ext cx="16355821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589088"/>
            <a:ext cx="9741216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9" y="225636"/>
            <a:ext cx="16355821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589088"/>
            <a:ext cx="9741216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20"/>
            <a:ext cx="4134611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699"/>
            <a:ext cx="2139951" cy="2141538"/>
          </a:xfrm>
          <a:prstGeom prst="rect">
            <a:avLst/>
          </a:prstGeom>
        </p:spPr>
        <p:txBody>
          <a:bodyPr lIns="91437" tIns="45719" rIns="91437" bIns="45719"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1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20"/>
            <a:ext cx="4134611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699"/>
            <a:ext cx="2139951" cy="2141538"/>
          </a:xfrm>
          <a:prstGeom prst="rect">
            <a:avLst/>
          </a:prstGeom>
        </p:spPr>
        <p:txBody>
          <a:bodyPr lIns="91437" tIns="45719" rIns="91437" bIns="45719"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1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20"/>
            <a:ext cx="4134611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699"/>
            <a:ext cx="2139951" cy="2141538"/>
          </a:xfrm>
          <a:prstGeom prst="rect">
            <a:avLst/>
          </a:prstGeom>
        </p:spPr>
        <p:txBody>
          <a:bodyPr lIns="91437" tIns="45719" rIns="91437" bIns="45719"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1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7" y="7261820"/>
            <a:ext cx="4134611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699"/>
            <a:ext cx="2139951" cy="2141538"/>
          </a:xfrm>
          <a:prstGeom prst="rect">
            <a:avLst/>
          </a:prstGeom>
        </p:spPr>
        <p:txBody>
          <a:bodyPr lIns="91437" tIns="45719" rIns="91437" bIns="45719"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7" y="6621739"/>
            <a:ext cx="4134611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9"/>
            <a:ext cx="10849819" cy="11651675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59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8"/>
            <a:ext cx="7400004" cy="248844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186" indent="0" algn="ctr">
              <a:buNone/>
              <a:defRPr sz="2000"/>
            </a:lvl2pPr>
            <a:lvl3pPr marL="914374" indent="0" algn="ctr">
              <a:buNone/>
              <a:defRPr sz="1800"/>
            </a:lvl3pPr>
            <a:lvl4pPr marL="1371560" indent="0" algn="ctr">
              <a:buNone/>
              <a:defRPr sz="1600"/>
            </a:lvl4pPr>
            <a:lvl5pPr marL="1828745" indent="0" algn="ctr">
              <a:buNone/>
              <a:defRPr sz="1600"/>
            </a:lvl5pPr>
            <a:lvl6pPr marL="2285933" indent="0" algn="ctr">
              <a:buNone/>
              <a:defRPr sz="1600"/>
            </a:lvl6pPr>
            <a:lvl7pPr marL="2743119" indent="0" algn="ctr">
              <a:buNone/>
              <a:defRPr sz="1600"/>
            </a:lvl7pPr>
            <a:lvl8pPr marL="3200307" indent="0" algn="ctr">
              <a:buNone/>
              <a:defRPr sz="1600"/>
            </a:lvl8pPr>
            <a:lvl9pPr marL="3657493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8" y="10374314"/>
            <a:ext cx="3678237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>
                <a:solidFill>
                  <a:srgbClr val="20D7C0"/>
                </a:solidFill>
              </a:defRPr>
            </a:lvl1pPr>
            <a:lvl2pPr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7" y="740511"/>
            <a:ext cx="5432746" cy="19755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7" y="725490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7" y="4296697"/>
            <a:ext cx="10473262" cy="980447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589088"/>
            <a:ext cx="9741216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7" y="10759712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7" y="10759712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813822"/>
            <a:ext cx="8793163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9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7" y="10759712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18424652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6" y="-2453963"/>
            <a:ext cx="14708919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589088"/>
            <a:ext cx="9741216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18432492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7" y="10759712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9" y="225636"/>
            <a:ext cx="16355821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589088"/>
            <a:ext cx="9741216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20"/>
            <a:ext cx="4134611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699"/>
            <a:ext cx="2139951" cy="2141538"/>
          </a:xfrm>
          <a:prstGeom prst="rect">
            <a:avLst/>
          </a:prstGeom>
        </p:spPr>
        <p:txBody>
          <a:bodyPr lIns="91437" tIns="45719" rIns="91437" bIns="45719"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1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20"/>
            <a:ext cx="4134611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699"/>
            <a:ext cx="2139951" cy="2141538"/>
          </a:xfrm>
          <a:prstGeom prst="rect">
            <a:avLst/>
          </a:prstGeom>
        </p:spPr>
        <p:txBody>
          <a:bodyPr lIns="91437" tIns="45719" rIns="91437" bIns="45719"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1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20"/>
            <a:ext cx="4134611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699"/>
            <a:ext cx="2139951" cy="2141538"/>
          </a:xfrm>
          <a:prstGeom prst="rect">
            <a:avLst/>
          </a:prstGeom>
        </p:spPr>
        <p:txBody>
          <a:bodyPr lIns="91437" tIns="45719" rIns="91437" bIns="45719"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1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7" y="7261820"/>
            <a:ext cx="4134611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699"/>
            <a:ext cx="2139951" cy="2141538"/>
          </a:xfrm>
          <a:prstGeom prst="rect">
            <a:avLst/>
          </a:prstGeom>
        </p:spPr>
        <p:txBody>
          <a:bodyPr lIns="91437" tIns="45719" rIns="91437" bIns="45719"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7" y="6621739"/>
            <a:ext cx="4134611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4"/>
            <a:ext cx="5977223" cy="5267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6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9" y="225636"/>
            <a:ext cx="16355821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91" y="1589088"/>
            <a:ext cx="9741216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399"/>
            <a:ext cx="8793163" cy="7554913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7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500"/>
            </a:lvl1pPr>
            <a:lvl2pPr marL="457186" indent="0" algn="ctr">
              <a:buNone/>
              <a:defRPr sz="2000"/>
            </a:lvl2pPr>
            <a:lvl3pPr marL="914374" indent="0" algn="ctr">
              <a:buNone/>
              <a:defRPr sz="1800"/>
            </a:lvl3pPr>
            <a:lvl4pPr marL="1371560" indent="0" algn="ctr">
              <a:buNone/>
              <a:defRPr sz="1600"/>
            </a:lvl4pPr>
            <a:lvl5pPr marL="1828745" indent="0" algn="ctr">
              <a:buNone/>
              <a:defRPr sz="1600"/>
            </a:lvl5pPr>
            <a:lvl6pPr marL="2285933" indent="0" algn="ctr">
              <a:buNone/>
              <a:defRPr sz="1600"/>
            </a:lvl6pPr>
            <a:lvl7pPr marL="2743119" indent="0" algn="ctr">
              <a:buNone/>
              <a:defRPr sz="1600"/>
            </a:lvl7pPr>
            <a:lvl8pPr marL="3200307" indent="0" algn="ctr">
              <a:buNone/>
              <a:defRPr sz="1600"/>
            </a:lvl8pPr>
            <a:lvl9pPr marL="3657493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7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3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2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2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3" y="714058"/>
            <a:ext cx="3177670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7" y="458196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7" y="-3760202"/>
            <a:ext cx="15445311" cy="14464128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2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7" y="458196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1" y="5923757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500"/>
            </a:lvl1pPr>
            <a:lvl2pPr marL="457186" indent="0" algn="ctr">
              <a:buNone/>
              <a:defRPr sz="2000"/>
            </a:lvl2pPr>
            <a:lvl3pPr marL="914374" indent="0" algn="ctr">
              <a:buNone/>
              <a:defRPr sz="1800"/>
            </a:lvl3pPr>
            <a:lvl4pPr marL="1371560" indent="0" algn="ctr">
              <a:buNone/>
              <a:defRPr sz="1600"/>
            </a:lvl4pPr>
            <a:lvl5pPr marL="1828745" indent="0" algn="ctr">
              <a:buNone/>
              <a:defRPr sz="1600"/>
            </a:lvl5pPr>
            <a:lvl6pPr marL="2285933" indent="0" algn="ctr">
              <a:buNone/>
              <a:defRPr sz="1600"/>
            </a:lvl6pPr>
            <a:lvl7pPr marL="2743119" indent="0" algn="ctr">
              <a:buNone/>
              <a:defRPr sz="1600"/>
            </a:lvl7pPr>
            <a:lvl8pPr marL="3200307" indent="0" algn="ctr">
              <a:buNone/>
              <a:defRPr sz="1600"/>
            </a:lvl8pPr>
            <a:lvl9pPr marL="3657493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1" y="3471863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399" y="10759712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70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4" y="5923757"/>
            <a:ext cx="8769551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186" indent="0" algn="ctr">
              <a:buNone/>
              <a:defRPr sz="2000"/>
            </a:lvl2pPr>
            <a:lvl3pPr marL="914374" indent="0" algn="ctr">
              <a:buNone/>
              <a:defRPr sz="1800"/>
            </a:lvl3pPr>
            <a:lvl4pPr marL="1371560" indent="0" algn="ctr">
              <a:buNone/>
              <a:defRPr sz="1600"/>
            </a:lvl4pPr>
            <a:lvl5pPr marL="1828745" indent="0" algn="ctr">
              <a:buNone/>
              <a:defRPr sz="1600"/>
            </a:lvl5pPr>
            <a:lvl6pPr marL="2285933" indent="0" algn="ctr">
              <a:buNone/>
              <a:defRPr sz="1600"/>
            </a:lvl6pPr>
            <a:lvl7pPr marL="2743119" indent="0" algn="ctr">
              <a:buNone/>
              <a:defRPr sz="1600"/>
            </a:lvl7pPr>
            <a:lvl8pPr marL="3200307" indent="0" algn="ctr">
              <a:buNone/>
              <a:defRPr sz="1600"/>
            </a:lvl8pPr>
            <a:lvl9pPr marL="3657493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4" y="3471863"/>
            <a:ext cx="8769551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2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2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7" y="756371"/>
            <a:ext cx="3049856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7" y="458196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2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7" y="756371"/>
            <a:ext cx="3049856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7" y="458196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4" y="5923757"/>
            <a:ext cx="8769551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186" indent="0" algn="ctr">
              <a:buNone/>
              <a:defRPr sz="2000"/>
            </a:lvl2pPr>
            <a:lvl3pPr marL="914374" indent="0" algn="ctr">
              <a:buNone/>
              <a:defRPr sz="1800"/>
            </a:lvl3pPr>
            <a:lvl4pPr marL="1371560" indent="0" algn="ctr">
              <a:buNone/>
              <a:defRPr sz="1600"/>
            </a:lvl4pPr>
            <a:lvl5pPr marL="1828745" indent="0" algn="ctr">
              <a:buNone/>
              <a:defRPr sz="1600"/>
            </a:lvl5pPr>
            <a:lvl6pPr marL="2285933" indent="0" algn="ctr">
              <a:buNone/>
              <a:defRPr sz="1600"/>
            </a:lvl6pPr>
            <a:lvl7pPr marL="2743119" indent="0" algn="ctr">
              <a:buNone/>
              <a:defRPr sz="1600"/>
            </a:lvl7pPr>
            <a:lvl8pPr marL="3200307" indent="0" algn="ctr">
              <a:buNone/>
              <a:defRPr sz="1600"/>
            </a:lvl8pPr>
            <a:lvl9pPr marL="3657493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4" y="3471863"/>
            <a:ext cx="8769551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2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2" y="-2088439"/>
            <a:ext cx="18969641" cy="13404140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2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7" y="756371"/>
            <a:ext cx="3049856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7" y="458196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4" y="5923757"/>
            <a:ext cx="8769551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186" indent="0" algn="ctr">
              <a:buNone/>
              <a:defRPr sz="2000"/>
            </a:lvl2pPr>
            <a:lvl3pPr marL="914374" indent="0" algn="ctr">
              <a:buNone/>
              <a:defRPr sz="1800"/>
            </a:lvl3pPr>
            <a:lvl4pPr marL="1371560" indent="0" algn="ctr">
              <a:buNone/>
              <a:defRPr sz="1600"/>
            </a:lvl4pPr>
            <a:lvl5pPr marL="1828745" indent="0" algn="ctr">
              <a:buNone/>
              <a:defRPr sz="1600"/>
            </a:lvl5pPr>
            <a:lvl6pPr marL="2285933" indent="0" algn="ctr">
              <a:buNone/>
              <a:defRPr sz="1600"/>
            </a:lvl6pPr>
            <a:lvl7pPr marL="2743119" indent="0" algn="ctr">
              <a:buNone/>
              <a:defRPr sz="1600"/>
            </a:lvl7pPr>
            <a:lvl8pPr marL="3200307" indent="0" algn="ctr">
              <a:buNone/>
              <a:defRPr sz="1600"/>
            </a:lvl8pPr>
            <a:lvl9pPr marL="3657493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4" y="3471863"/>
            <a:ext cx="8769551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2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2"/>
            <a:ext cx="4623943" cy="395969"/>
          </a:xfrm>
          <a:prstGeom prst="rect">
            <a:avLst/>
          </a:prstGeom>
        </p:spPr>
        <p:txBody>
          <a:bodyPr lIns="91437" tIns="45719" rIns="91437" bIns="45719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5" r:id="rId3"/>
    <p:sldLayoutId id="2147483673" r:id="rId4"/>
    <p:sldLayoutId id="2147483671" r:id="rId5"/>
    <p:sldLayoutId id="2147483674" r:id="rId6"/>
    <p:sldLayoutId id="2147483672" r:id="rId7"/>
    <p:sldLayoutId id="2147483676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</p:sldLayoutIdLst>
  <p:txStyles>
    <p:titleStyle>
      <a:lvl1pPr algn="l" defTabSz="914374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3" indent="-228593" algn="l" defTabSz="91437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1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67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53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0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26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12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00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86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6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4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0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5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33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19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07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93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2"/>
            <a:ext cx="4623943" cy="395969"/>
          </a:xfrm>
          <a:prstGeom prst="rect">
            <a:avLst/>
          </a:prstGeom>
        </p:spPr>
        <p:txBody>
          <a:bodyPr lIns="91437" tIns="45719" rIns="91437" bIns="45719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374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3" indent="-228593" algn="l" defTabSz="91437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1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67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53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0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26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12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00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86" indent="-228593" algn="l" defTabSz="9143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6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4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0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5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33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19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07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93" algn="l" defTabSz="9143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3.w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26.png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8.gi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11" Type="http://schemas.openxmlformats.org/officeDocument/2006/relationships/image" Target="../media/image22.wmf"/><Relationship Id="rId5" Type="http://schemas.openxmlformats.org/officeDocument/2006/relationships/image" Target="../media/image24.png"/><Relationship Id="rId15" Type="http://schemas.openxmlformats.org/officeDocument/2006/relationships/image" Target="../media/image27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20.wmf"/><Relationship Id="rId9" Type="http://schemas.openxmlformats.org/officeDocument/2006/relationships/image" Target="../media/image21.wmf"/><Relationship Id="rId14" Type="http://schemas.openxmlformats.org/officeDocument/2006/relationships/image" Target="../media/image2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574" y="3305909"/>
            <a:ext cx="18625623" cy="3229331"/>
          </a:xfrm>
        </p:spPr>
        <p:txBody>
          <a:bodyPr>
            <a:normAutofit/>
          </a:bodyPr>
          <a:lstStyle/>
          <a:p>
            <a:pPr algn="ctr"/>
            <a:r>
              <a:rPr lang="ru-RU" sz="4500" dirty="0"/>
              <a:t>Комплекс адаптивной компенсации дисперсионных искажений в </a:t>
            </a:r>
            <a:r>
              <a:rPr lang="ru-RU" sz="4500" dirty="0" err="1"/>
              <a:t>трансионосферных</a:t>
            </a:r>
            <a:r>
              <a:rPr lang="ru-RU" sz="4500" dirty="0"/>
              <a:t> радиоканалах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2268" y="9024155"/>
            <a:ext cx="7400004" cy="2732088"/>
          </a:xfrm>
        </p:spPr>
        <p:txBody>
          <a:bodyPr/>
          <a:lstStyle/>
          <a:p>
            <a:r>
              <a:rPr lang="ru-RU" sz="2800" b="1" u="sng" dirty="0"/>
              <a:t>Команда проекта:</a:t>
            </a:r>
          </a:p>
          <a:p>
            <a:r>
              <a:rPr lang="ru-RU" sz="2800" dirty="0"/>
              <a:t>Кислицын Алексей (наставник)</a:t>
            </a:r>
          </a:p>
          <a:p>
            <a:r>
              <a:rPr lang="ru-RU" sz="2800" dirty="0" err="1" smtClean="0"/>
              <a:t>Буткова</a:t>
            </a:r>
            <a:r>
              <a:rPr lang="ru-RU" sz="2800" dirty="0" smtClean="0"/>
              <a:t> Алёна (лидер</a:t>
            </a:r>
            <a:r>
              <a:rPr lang="ru-RU" sz="2800" dirty="0"/>
              <a:t>, спикер)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00" y="213301"/>
            <a:ext cx="4900914" cy="3464553"/>
          </a:xfrm>
          <a:prstGeom prst="rect">
            <a:avLst/>
          </a:prstGeom>
        </p:spPr>
      </p:pic>
      <p:pic>
        <p:nvPicPr>
          <p:cNvPr id="6" name="Picture 4" descr="https://tabiturient.ru/logovuz/volgatech.net2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9" t="27267" r="35809" b="34995"/>
          <a:stretch/>
        </p:blipFill>
        <p:spPr bwMode="auto">
          <a:xfrm>
            <a:off x="15840222" y="213301"/>
            <a:ext cx="3545059" cy="328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6904" y="1315637"/>
            <a:ext cx="18153067" cy="1135824"/>
          </a:xfrm>
        </p:spPr>
        <p:txBody>
          <a:bodyPr/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Roboto"/>
              </a:rPr>
              <a:t>Актуальной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является задача создания средств для нивелирования эффекта частотной дисперсии, позволяющих дополнительно расширить полосу связных сигналов.</a:t>
            </a:r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13" y="501309"/>
            <a:ext cx="9741216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Актуальность </a:t>
            </a:r>
            <a:r>
              <a:rPr lang="ru-RU" b="1" dirty="0" smtClean="0"/>
              <a:t>проекта, цели и задачи</a:t>
            </a:r>
            <a:endParaRPr lang="ru-RU" b="1" dirty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6904" y="4194426"/>
            <a:ext cx="18231728" cy="7554913"/>
          </a:xfrm>
        </p:spPr>
        <p:txBody>
          <a:bodyPr/>
          <a:lstStyle/>
          <a:p>
            <a:pPr algn="just"/>
            <a:r>
              <a:rPr lang="ru-RU" sz="2800" b="1" dirty="0">
                <a:solidFill>
                  <a:srgbClr val="000000"/>
                </a:solidFill>
                <a:latin typeface="Roboto"/>
              </a:rPr>
              <a:t>Цели проекта 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–  развития метода и комплекса средств для адаптивной компенсации дисперсионных искажений в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трансионосферных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широкополосных радиоканалах для повышения пропускной способности и помехоустойчивости систем спутниковой связи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.</a:t>
            </a:r>
            <a:endParaRPr lang="ru-RU" sz="2800" dirty="0">
              <a:solidFill>
                <a:srgbClr val="000000"/>
              </a:solidFill>
              <a:latin typeface="Roboto"/>
            </a:endParaRPr>
          </a:p>
          <a:p>
            <a:pPr algn="just"/>
            <a:endParaRPr lang="ru-RU" sz="2800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sz="2800" dirty="0">
                <a:solidFill>
                  <a:srgbClr val="000000"/>
                </a:solidFill>
                <a:latin typeface="Roboto"/>
              </a:rPr>
              <a:t>Реализация цели достигается на основе решения следующих </a:t>
            </a:r>
            <a:r>
              <a:rPr lang="ru-RU" sz="2800" b="1" dirty="0">
                <a:solidFill>
                  <a:srgbClr val="000000"/>
                </a:solidFill>
                <a:latin typeface="Roboto"/>
              </a:rPr>
              <a:t>задач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:</a:t>
            </a:r>
          </a:p>
          <a:p>
            <a:pPr algn="just"/>
            <a:endParaRPr lang="ru-RU" sz="1000" dirty="0">
              <a:solidFill>
                <a:srgbClr val="000000"/>
              </a:solidFill>
              <a:latin typeface="Roboto"/>
            </a:endParaRPr>
          </a:p>
          <a:p>
            <a:pPr marL="0" indent="450850"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создание 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общего подхода к адаптивной компенсации дисперсионных искажений в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трансионосферном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радиоканале связи, включая методику и алгоритм обучения корректирующей схемы эквалайзера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;</a:t>
            </a:r>
          </a:p>
          <a:p>
            <a:pPr marL="0" indent="450850">
              <a:buFontTx/>
              <a:buChar char="-"/>
            </a:pPr>
            <a:endParaRPr lang="ru-RU" sz="1000" dirty="0">
              <a:solidFill>
                <a:srgbClr val="000000"/>
              </a:solidFill>
              <a:latin typeface="Roboto"/>
            </a:endParaRPr>
          </a:p>
          <a:p>
            <a:pPr marL="0" indent="450850"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получение 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аналитических выражений для реализации математической модели адаптивной коррекции частотной дисперсии фазы и времени жизни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трансионосферного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радиоканала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;</a:t>
            </a:r>
          </a:p>
          <a:p>
            <a:pPr marL="0" indent="450850">
              <a:buFontTx/>
              <a:buChar char="-"/>
            </a:pPr>
            <a:endParaRPr lang="ru-RU" sz="1000" dirty="0" smtClean="0">
              <a:solidFill>
                <a:srgbClr val="000000"/>
              </a:solidFill>
              <a:latin typeface="Roboto"/>
            </a:endParaRPr>
          </a:p>
          <a:p>
            <a:pPr marL="0" indent="450850"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проведение натурных экспериментов.</a:t>
            </a:r>
          </a:p>
          <a:p>
            <a:pPr algn="just"/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36904" y="2606206"/>
            <a:ext cx="18129397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363">
              <a:lnSpc>
                <a:spcPct val="115000"/>
              </a:lnSpc>
              <a:spcAft>
                <a:spcPts val="1000"/>
              </a:spcAft>
              <a:buClrTx/>
            </a:pPr>
            <a:r>
              <a:rPr lang="ru-RU" sz="2800" b="1" kern="1200" dirty="0" smtClean="0">
                <a:solidFill>
                  <a:prstClr val="black"/>
                </a:solidFill>
                <a:latin typeface="Roboto"/>
                <a:ea typeface="Calibri"/>
                <a:cs typeface="Times New Roman"/>
              </a:rPr>
              <a:t>Существующая проблема: </a:t>
            </a:r>
            <a:r>
              <a:rPr lang="ru-RU" sz="2800" kern="1200" dirty="0" smtClean="0">
                <a:solidFill>
                  <a:prstClr val="black"/>
                </a:solidFill>
                <a:latin typeface="Roboto"/>
                <a:ea typeface="Calibri"/>
                <a:cs typeface="Times New Roman"/>
              </a:rPr>
              <a:t>сильные </a:t>
            </a:r>
            <a:r>
              <a:rPr lang="ru-RU" sz="2800" kern="1200" dirty="0">
                <a:solidFill>
                  <a:prstClr val="black"/>
                </a:solidFill>
                <a:latin typeface="Roboto"/>
                <a:ea typeface="Calibri"/>
                <a:cs typeface="Times New Roman"/>
              </a:rPr>
              <a:t>искажения сигналов из-за дисперсионных искажений системных характеристик  </a:t>
            </a:r>
            <a:r>
              <a:rPr lang="ru-RU" sz="2800" kern="1200" dirty="0" err="1">
                <a:solidFill>
                  <a:prstClr val="black"/>
                </a:solidFill>
                <a:latin typeface="Roboto"/>
                <a:ea typeface="Calibri"/>
                <a:cs typeface="Times New Roman"/>
              </a:rPr>
              <a:t>трансионосферного</a:t>
            </a:r>
            <a:r>
              <a:rPr lang="ru-RU" sz="2800" kern="1200" dirty="0">
                <a:solidFill>
                  <a:prstClr val="black"/>
                </a:solidFill>
                <a:latin typeface="Roboto"/>
                <a:ea typeface="Calibri"/>
                <a:cs typeface="Times New Roman"/>
              </a:rPr>
              <a:t> радиоканала.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86764" y="85482"/>
            <a:ext cx="16262464" cy="860171"/>
          </a:xfrm>
          <a:prstGeom prst="rect">
            <a:avLst/>
          </a:prstGeom>
          <a:noFill/>
        </p:spPr>
        <p:txBody>
          <a:bodyPr wrap="none" lIns="150812" tIns="75406" rIns="150812" bIns="75406" rtlCol="0">
            <a:spAutoFit/>
          </a:bodyPr>
          <a:lstStyle/>
          <a:p>
            <a:r>
              <a:rPr lang="ru-RU" sz="33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Влияние эффекта частотной дисперсии в </a:t>
            </a:r>
            <a:r>
              <a:rPr lang="ru-RU" sz="33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трансионосферном</a:t>
            </a:r>
            <a:r>
              <a:rPr lang="ru-RU" sz="33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радиоканале</a:t>
            </a:r>
            <a:endParaRPr lang="en-US" sz="33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imes New Roman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872318"/>
              </p:ext>
            </p:extLst>
          </p:nvPr>
        </p:nvGraphicFramePr>
        <p:xfrm>
          <a:off x="2078469" y="2006439"/>
          <a:ext cx="16054486" cy="10818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4" name="Equation" r:id="rId3" imgW="6184800" imgH="419040" progId="Equation.DSMT4">
                  <p:embed/>
                </p:oleObj>
              </mc:Choice>
              <mc:Fallback>
                <p:oleObj name="Equation" r:id="rId3" imgW="61848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8469" y="2006439"/>
                        <a:ext cx="16054486" cy="10818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780234" y="784922"/>
            <a:ext cx="10650960" cy="558614"/>
          </a:xfrm>
          <a:prstGeom prst="rect">
            <a:avLst/>
          </a:prstGeom>
          <a:noFill/>
        </p:spPr>
        <p:txBody>
          <a:bodyPr wrap="none" lIns="150812" tIns="75406" rIns="150812" bIns="75406" rtlCol="0">
            <a:spAutoFit/>
          </a:bodyPr>
          <a:lstStyle/>
          <a:p>
            <a:pPr algn="ctr"/>
            <a:r>
              <a:rPr lang="ru-RU" sz="2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Фазовая частотная дисперсия в </a:t>
            </a:r>
            <a:r>
              <a:rPr lang="ru-RU" sz="2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трансионосферном</a:t>
            </a:r>
            <a:r>
              <a:rPr lang="ru-RU" sz="2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радиоканале</a:t>
            </a:r>
          </a:p>
        </p:txBody>
      </p:sp>
      <p:sp>
        <p:nvSpPr>
          <p:cNvPr id="12" name="Правая фигурная скобка 11"/>
          <p:cNvSpPr/>
          <p:nvPr/>
        </p:nvSpPr>
        <p:spPr>
          <a:xfrm rot="16200000">
            <a:off x="7971344" y="1042672"/>
            <a:ext cx="247762" cy="1681501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50812" tIns="75406" rIns="150812" bIns="75406"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Правая фигурная скобка 12"/>
          <p:cNvSpPr/>
          <p:nvPr/>
        </p:nvSpPr>
        <p:spPr>
          <a:xfrm rot="16200000">
            <a:off x="10606310" y="965060"/>
            <a:ext cx="247764" cy="1836717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50812" tIns="75406" rIns="150812" bIns="75406"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Правая фигурная скобка 13"/>
          <p:cNvSpPr/>
          <p:nvPr/>
        </p:nvSpPr>
        <p:spPr>
          <a:xfrm rot="16200000">
            <a:off x="13230192" y="958832"/>
            <a:ext cx="247764" cy="1836717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50812" tIns="75406" rIns="150812" bIns="75406"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7754517" y="1147027"/>
                <a:ext cx="524052" cy="352340"/>
              </a:xfrm>
              <a:prstGeom prst="rect">
                <a:avLst/>
              </a:prstGeom>
            </p:spPr>
            <p:txBody>
              <a:bodyPr wrap="none" lIns="150812" tIns="75406" rIns="150812" bIns="75406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ru-RU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4517" y="1147027"/>
                <a:ext cx="524052" cy="35234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10332166" y="1143909"/>
                <a:ext cx="527900" cy="352340"/>
              </a:xfrm>
              <a:prstGeom prst="rect">
                <a:avLst/>
              </a:prstGeom>
            </p:spPr>
            <p:txBody>
              <a:bodyPr wrap="none" lIns="150812" tIns="75406" rIns="150812" bIns="75406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ru-RU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2166" y="1143909"/>
                <a:ext cx="527900" cy="35234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12956049" y="1150137"/>
                <a:ext cx="527900" cy="352340"/>
              </a:xfrm>
              <a:prstGeom prst="rect">
                <a:avLst/>
              </a:prstGeom>
            </p:spPr>
            <p:txBody>
              <a:bodyPr wrap="none" lIns="150812" tIns="75406" rIns="150812" bIns="75406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ru-RU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049" y="1150137"/>
                <a:ext cx="527900" cy="35234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29527"/>
              </p:ext>
            </p:extLst>
          </p:nvPr>
        </p:nvGraphicFramePr>
        <p:xfrm>
          <a:off x="1342363" y="4245940"/>
          <a:ext cx="6728243" cy="1081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" name="Equation" r:id="rId8" imgW="2603160" imgH="419040" progId="Equation.DSMT4">
                  <p:embed/>
                </p:oleObj>
              </mc:Choice>
              <mc:Fallback>
                <p:oleObj name="Equation" r:id="rId8" imgW="26031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2363" y="4245940"/>
                        <a:ext cx="6728243" cy="1081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360815"/>
              </p:ext>
            </p:extLst>
          </p:nvPr>
        </p:nvGraphicFramePr>
        <p:xfrm>
          <a:off x="1803359" y="6900424"/>
          <a:ext cx="6017308" cy="1081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" name="Equation" r:id="rId10" imgW="2197080" imgH="393480" progId="Equation.DSMT4">
                  <p:embed/>
                </p:oleObj>
              </mc:Choice>
              <mc:Fallback>
                <p:oleObj name="Equation" r:id="rId10" imgW="21970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359" y="6900424"/>
                        <a:ext cx="6017308" cy="1081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974064"/>
              </p:ext>
            </p:extLst>
          </p:nvPr>
        </p:nvGraphicFramePr>
        <p:xfrm>
          <a:off x="1877537" y="9469868"/>
          <a:ext cx="5967448" cy="1081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" name="Equation" r:id="rId12" imgW="2171520" imgH="393480" progId="Equation.DSMT4">
                  <p:embed/>
                </p:oleObj>
              </mc:Choice>
              <mc:Fallback>
                <p:oleObj name="Equation" r:id="rId12" imgW="2171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7537" y="9469868"/>
                        <a:ext cx="5967448" cy="1081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8541794" y="4352620"/>
            <a:ext cx="4828244" cy="460061"/>
          </a:xfrm>
          <a:prstGeom prst="rect">
            <a:avLst/>
          </a:prstGeom>
          <a:noFill/>
        </p:spPr>
        <p:txBody>
          <a:bodyPr wrap="none" lIns="150812" tIns="75406" rIns="150812" bIns="75406" rtlCol="0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 Black" panose="020B0A04020102020204" pitchFamily="34" charset="0"/>
              </a:rPr>
              <a:t>Параметр дисперсии </a:t>
            </a:r>
            <a:r>
              <a:rPr lang="en-US" sz="2000" dirty="0">
                <a:solidFill>
                  <a:prstClr val="black"/>
                </a:solidFill>
                <a:latin typeface="Arial Black" panose="020B0A04020102020204" pitchFamily="34" charset="0"/>
              </a:rPr>
              <a:t>I </a:t>
            </a:r>
            <a:r>
              <a:rPr lang="ru-RU" sz="2000" dirty="0">
                <a:solidFill>
                  <a:prstClr val="black"/>
                </a:solidFill>
                <a:latin typeface="Arial Black" panose="020B0A04020102020204" pitchFamily="34" charset="0"/>
              </a:rPr>
              <a:t>порядка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9334626" y="4946404"/>
            <a:ext cx="2703345" cy="6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9334626" y="7544237"/>
            <a:ext cx="2703345" cy="6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9347933" y="10105537"/>
            <a:ext cx="2703345" cy="6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808304" y="3121501"/>
            <a:ext cx="12277952" cy="558614"/>
          </a:xfrm>
          <a:prstGeom prst="rect">
            <a:avLst/>
          </a:prstGeom>
          <a:noFill/>
        </p:spPr>
        <p:txBody>
          <a:bodyPr wrap="none" lIns="150812" tIns="75406" rIns="150812" bIns="75406" rtlCol="0">
            <a:spAutoFit/>
          </a:bodyPr>
          <a:lstStyle/>
          <a:p>
            <a:pPr algn="ctr"/>
            <a:r>
              <a:rPr lang="ru-RU" sz="2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Влияние частотной дисперсии на импульсную характеристику радиоканала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37832" y="6870309"/>
            <a:ext cx="4927630" cy="460061"/>
          </a:xfrm>
          <a:prstGeom prst="rect">
            <a:avLst/>
          </a:prstGeom>
          <a:noFill/>
        </p:spPr>
        <p:txBody>
          <a:bodyPr wrap="none" lIns="150812" tIns="75406" rIns="150812" bIns="75406" rtlCol="0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 Black" panose="020B0A04020102020204" pitchFamily="34" charset="0"/>
              </a:rPr>
              <a:t>Параметр дисперсии </a:t>
            </a:r>
            <a:r>
              <a:rPr lang="en-US" sz="2000" dirty="0">
                <a:solidFill>
                  <a:prstClr val="black"/>
                </a:solidFill>
                <a:latin typeface="Arial Black" panose="020B0A04020102020204" pitchFamily="34" charset="0"/>
              </a:rPr>
              <a:t>II </a:t>
            </a:r>
            <a:r>
              <a:rPr lang="ru-RU" sz="2000" dirty="0">
                <a:solidFill>
                  <a:prstClr val="black"/>
                </a:solidFill>
                <a:latin typeface="Arial Black" panose="020B0A04020102020204" pitchFamily="34" charset="0"/>
              </a:rPr>
              <a:t>порядка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43993" y="9447228"/>
            <a:ext cx="5027016" cy="460061"/>
          </a:xfrm>
          <a:prstGeom prst="rect">
            <a:avLst/>
          </a:prstGeom>
          <a:noFill/>
        </p:spPr>
        <p:txBody>
          <a:bodyPr wrap="none" lIns="150812" tIns="75406" rIns="150812" bIns="75406" rtlCol="0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 Black" panose="020B0A04020102020204" pitchFamily="34" charset="0"/>
              </a:rPr>
              <a:t>Параметр дисперсии </a:t>
            </a:r>
            <a:r>
              <a:rPr lang="en-US" sz="2000" dirty="0">
                <a:solidFill>
                  <a:prstClr val="black"/>
                </a:solidFill>
                <a:latin typeface="Arial Black" panose="020B0A04020102020204" pitchFamily="34" charset="0"/>
              </a:rPr>
              <a:t>III </a:t>
            </a:r>
            <a:r>
              <a:rPr lang="ru-RU" sz="2000" dirty="0">
                <a:solidFill>
                  <a:prstClr val="black"/>
                </a:solidFill>
                <a:latin typeface="Arial Black" panose="020B0A04020102020204" pitchFamily="34" charset="0"/>
              </a:rPr>
              <a:t>порядка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9280" y="6230920"/>
            <a:ext cx="3403450" cy="25542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9280" y="3736361"/>
            <a:ext cx="3403450" cy="25542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9280" y="8694231"/>
            <a:ext cx="3403450" cy="25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0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185" y="177753"/>
            <a:ext cx="9741216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Решение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79" y="1929147"/>
            <a:ext cx="17820000" cy="8843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422031" y="731643"/>
            <a:ext cx="18358338" cy="643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340" algn="ctr" defTabSz="914363">
              <a:lnSpc>
                <a:spcPct val="112000"/>
              </a:lnSpc>
              <a:buClrTx/>
            </a:pPr>
            <a:r>
              <a:rPr lang="ru-RU" sz="3200" kern="1200" dirty="0">
                <a:solidFill>
                  <a:schemeClr val="tx1"/>
                </a:solidFill>
                <a:latin typeface="+mn-lt"/>
                <a:ea typeface="Times New Roman"/>
                <a:cs typeface="+mn-cs"/>
              </a:rPr>
              <a:t>Подход к компенсации дисперсионных искажений </a:t>
            </a:r>
            <a:r>
              <a:rPr lang="ru-RU" sz="3200" kern="1200" dirty="0" smtClean="0">
                <a:solidFill>
                  <a:schemeClr val="tx1"/>
                </a:solidFill>
                <a:latin typeface="+mn-lt"/>
                <a:ea typeface="Times New Roman"/>
                <a:cs typeface="+mn-cs"/>
              </a:rPr>
              <a:t>в </a:t>
            </a:r>
            <a:r>
              <a:rPr lang="ru-RU" sz="3200" kern="1200" dirty="0" err="1">
                <a:solidFill>
                  <a:schemeClr val="tx1"/>
                </a:solidFill>
                <a:latin typeface="+mn-lt"/>
                <a:ea typeface="Times New Roman"/>
                <a:cs typeface="+mn-cs"/>
              </a:rPr>
              <a:t>трансионосферном</a:t>
            </a:r>
            <a:r>
              <a:rPr lang="ru-RU" sz="3200" kern="1200" dirty="0">
                <a:solidFill>
                  <a:schemeClr val="tx1"/>
                </a:solidFill>
                <a:latin typeface="+mn-lt"/>
                <a:ea typeface="Times New Roman"/>
                <a:cs typeface="+mn-cs"/>
              </a:rPr>
              <a:t> канале связи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15" y="177753"/>
            <a:ext cx="9741216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Решение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201" y="1709640"/>
            <a:ext cx="17064000" cy="8634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3035" y="849265"/>
            <a:ext cx="191883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Arial" pitchFamily="34" charset="0"/>
                <a:ea typeface="Calibri"/>
                <a:cs typeface="Arial" pitchFamily="34" charset="0"/>
              </a:rPr>
              <a:t>Расчёт нелинейных </a:t>
            </a:r>
            <a:r>
              <a:rPr lang="ru-RU" sz="2800" b="1" dirty="0">
                <a:latin typeface="Arial" pitchFamily="34" charset="0"/>
                <a:ea typeface="Calibri"/>
                <a:cs typeface="Arial" pitchFamily="34" charset="0"/>
              </a:rPr>
              <a:t>параметров дисперсии с учётом суточных изменений полного электронного содержания и стохастической ошибки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0249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393" y="0"/>
            <a:ext cx="9741216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Решение</a:t>
            </a:r>
          </a:p>
        </p:txBody>
      </p:sp>
      <p:pic>
        <p:nvPicPr>
          <p:cNvPr id="14" name="Picture 2" descr="P10100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097" y="1669092"/>
            <a:ext cx="4664033" cy="349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618" y="1798279"/>
            <a:ext cx="13119113" cy="340503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"/>
          <a:stretch/>
        </p:blipFill>
        <p:spPr>
          <a:xfrm>
            <a:off x="196946" y="6766560"/>
            <a:ext cx="8745659" cy="377087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0" b="7106"/>
          <a:stretch/>
        </p:blipFill>
        <p:spPr bwMode="auto">
          <a:xfrm>
            <a:off x="10433765" y="6240373"/>
            <a:ext cx="8666925" cy="429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0393" y="632037"/>
            <a:ext cx="192970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Создание адаптивного эквалайзера с различным множеством подканалов в заданной полосе частот и проведение моделирования с учетом применения корректирующих функций и режима обучения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-1350489" y="5302408"/>
            <a:ext cx="10052050" cy="964879"/>
          </a:xfrm>
          <a:prstGeom prst="rect">
            <a:avLst/>
          </a:prstGeom>
        </p:spPr>
        <p:txBody>
          <a:bodyPr lIns="150807" tIns="75404" rIns="150807" bIns="75404">
            <a:spAutoFit/>
          </a:bodyPr>
          <a:lstStyle/>
          <a:p>
            <a:pPr algn="ctr" defTabSz="1508075">
              <a:buClrTx/>
            </a:pPr>
            <a:r>
              <a:rPr lang="ru-RU" sz="26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Аппаратно-программный комплекс</a:t>
            </a:r>
          </a:p>
          <a:p>
            <a:pPr algn="ctr" defTabSz="1508075">
              <a:buClrTx/>
            </a:pPr>
            <a:r>
              <a:rPr lang="ru-RU" sz="26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для  коррекции частотной дисперсии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701561" y="5253212"/>
            <a:ext cx="10052050" cy="964879"/>
          </a:xfrm>
          <a:prstGeom prst="rect">
            <a:avLst/>
          </a:prstGeom>
        </p:spPr>
        <p:txBody>
          <a:bodyPr lIns="150807" tIns="75404" rIns="150807" bIns="75404">
            <a:spAutoFit/>
          </a:bodyPr>
          <a:lstStyle/>
          <a:p>
            <a:pPr algn="ctr" defTabSz="1508075">
              <a:buClrTx/>
            </a:pPr>
            <a:r>
              <a:rPr lang="ru-RU" sz="2600" kern="1200" dirty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Структурная  схема комплекса средств </a:t>
            </a:r>
          </a:p>
          <a:p>
            <a:pPr algn="ctr" defTabSz="1508075">
              <a:buClrTx/>
            </a:pPr>
            <a:r>
              <a:rPr lang="ru-RU" sz="2600" kern="1200" dirty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адаптивной компенсации энергетических потерь в  ССС </a:t>
            </a:r>
            <a:endParaRPr lang="ru-RU" sz="2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-222453" y="10671992"/>
            <a:ext cx="10052050" cy="558614"/>
          </a:xfrm>
          <a:prstGeom prst="rect">
            <a:avLst/>
          </a:prstGeom>
        </p:spPr>
        <p:txBody>
          <a:bodyPr lIns="150807" tIns="75404" rIns="150807" bIns="75404">
            <a:spAutoFit/>
          </a:bodyPr>
          <a:lstStyle/>
          <a:p>
            <a:pPr algn="ctr" defTabSz="1508075">
              <a:buClrTx/>
            </a:pPr>
            <a:r>
              <a:rPr lang="ru-RU" sz="2600" kern="1200" dirty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Корректирующая схема канального эквалайзера</a:t>
            </a:r>
            <a:endParaRPr lang="ru-RU" sz="2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508506" y="10377671"/>
            <a:ext cx="11982871" cy="964879"/>
          </a:xfrm>
          <a:prstGeom prst="rect">
            <a:avLst/>
          </a:prstGeom>
        </p:spPr>
        <p:txBody>
          <a:bodyPr wrap="square" lIns="150807" tIns="75404" rIns="150807" bIns="75404">
            <a:spAutoFit/>
          </a:bodyPr>
          <a:lstStyle/>
          <a:p>
            <a:pPr algn="ctr" defTabSz="1508075">
              <a:buClrTx/>
            </a:pPr>
            <a:r>
              <a:rPr lang="ru-RU" sz="26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Результаты моделирования коррекции дисперсионных</a:t>
            </a:r>
          </a:p>
          <a:p>
            <a:pPr algn="ctr" defTabSz="1508075">
              <a:buClrTx/>
            </a:pPr>
            <a:r>
              <a:rPr lang="ru-RU" sz="26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искажений в </a:t>
            </a:r>
            <a:r>
              <a:rPr lang="ru-RU" sz="26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трансионосферном</a:t>
            </a:r>
            <a:r>
              <a:rPr lang="ru-RU" sz="26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радиоканале связи </a:t>
            </a:r>
          </a:p>
        </p:txBody>
      </p:sp>
    </p:spTree>
    <p:extLst>
      <p:ext uri="{BB962C8B-B14F-4D97-AF65-F5344CB8AC3E}">
        <p14:creationId xmlns:p14="http://schemas.microsoft.com/office/powerpoint/2010/main" val="10333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392" y="0"/>
            <a:ext cx="13958407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Потенциальные потребительские сегменты</a:t>
            </a:r>
            <a:r>
              <a:rPr lang="ru-RU" dirty="0"/>
              <a:t/>
            </a:r>
            <a:br>
              <a:rPr lang="ru-RU" dirty="0"/>
            </a:b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6934" y="1123211"/>
            <a:ext cx="547644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Спутниковые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 связи. Компании и организации, предоставляющие услуги спутниковой связи, включая провайдеров широкополосного интернета, телекоммуникационные компании и операторов спутниковых навигационных систем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74700" y="4277925"/>
            <a:ext cx="5107739" cy="1907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Навигационные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системы. Организации, занимающиеся разработкой и эксплуатацией навигационных систем, таких как системы ГЛОНАСС, GPS и другие глобальные навигационные спутниковые системы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31678" y="1123211"/>
            <a:ext cx="481277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Научные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исследования и проекты. Научные и исследовательские институты, занимающиеся изучением ионосферы, радиокоммуникаций и сетей связи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662435" y="4070844"/>
            <a:ext cx="417859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Характеристики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потребителей. Ученые, исследователи, инженеры, работающие в области радиоволновой физики и связи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6934" y="6290874"/>
            <a:ext cx="535846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5) Военные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государственные организации. Военные структуры и государственные органы, использующие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трансионосферные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связи для военных и общественных целей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60187" y="9174134"/>
            <a:ext cx="530941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 Промышленные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 управления. Компании, занимающиеся промышленными автоматизированными системами, где критична связь для управления и мониторинга производственными процессами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61174" y="6408858"/>
            <a:ext cx="4827519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7) Экспедиции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отдаленные регионы. Организации, проводящие экспедиции, и компании, работающие в отдаленных или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сложнодоступных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районах, где связь через ионосферу является критичной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559197" y="8561734"/>
            <a:ext cx="428183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8) Специализированные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технические приложения. Компании и организации, использующие специализированные технические приложения, например, в области метеорологии, геофизики и космических исследований.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57" y="3462836"/>
            <a:ext cx="4390812" cy="272238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402" y="910257"/>
            <a:ext cx="4233816" cy="329488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9162" y="2557698"/>
            <a:ext cx="4538392" cy="39179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80249" y="382466"/>
            <a:ext cx="3542964" cy="354296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480" y="7916313"/>
            <a:ext cx="4908939" cy="321535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5273" y="6291842"/>
            <a:ext cx="4890814" cy="275310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3235" y="8336130"/>
            <a:ext cx="4508932" cy="279553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9"/>
          <a:srcRect t="12440" r="872"/>
          <a:stretch/>
        </p:blipFill>
        <p:spPr>
          <a:xfrm>
            <a:off x="15575730" y="5854199"/>
            <a:ext cx="4528370" cy="270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6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907778"/>
            <a:ext cx="9560580" cy="10002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Продажи лицензий и оборудования: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лицензии на программное обеспечение и продажа специализированного оборудования для реализации технологии компенсации дисперсионных искажений в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трансионосферных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радиоканалах.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Подписочная модель: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услуги как сервиса подписочной модели, где клиенты могут подписываться на использование продукта через интернет. Обновления и поддержка включены в ежемесячную или ежегодную плату.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Интеграционные услуги: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услуги по интеграции своего продукта в существующие системы связи клиентов. Это включает в себя консультационные услуги, настройку и обучение персонала.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Консультационные услуги и обучение: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консультационных услуг и обучение персонала клиентов по эффективному использованию продукта и оптимизации связи в условиях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трансионосферных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искажений.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Партнерские соглашения: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 стратегических партнерских соглашений с поставщиками спутниковой связи, навигационными системами и другими компаниями, для внедрения технологии в их продукты и услуги.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Сервисные контракты: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долгосрочных сервисных контрактов, включающих техническую поддержку, обновления и регулярные аудиты для обеспечения стабильной работы продукта.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Проектные решения: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и реализация проектных решений для конкретных заказчиков с учетом их уникальных потребностей и технических характеристик.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10101943" y="207145"/>
            <a:ext cx="9149846" cy="911089"/>
          </a:xfrm>
          <a:prstGeom prst="rect">
            <a:avLst/>
          </a:prstGeom>
        </p:spPr>
        <p:txBody>
          <a:bodyPr lIns="0" tIns="0" rIns="0" bIns="0">
            <a:normAutofit fontScale="97500"/>
          </a:bodyPr>
          <a:lstStyle>
            <a:lvl1pPr algn="l" defTabSz="9143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4600" b="1" dirty="0"/>
              <a:t>Особенности </a:t>
            </a:r>
            <a:r>
              <a:rPr lang="ru-RU" sz="4600" b="1" dirty="0" smtClean="0"/>
              <a:t>Бизнес-модели</a:t>
            </a:r>
            <a:endParaRPr lang="ru-RU" b="1" dirty="0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521764" y="207144"/>
            <a:ext cx="9149846" cy="911089"/>
          </a:xfrm>
          <a:prstGeom prst="rect">
            <a:avLst/>
          </a:prstGeom>
        </p:spPr>
        <p:txBody>
          <a:bodyPr lIns="0" tIns="0" rIns="0" bIns="0">
            <a:normAutofit fontScale="97500"/>
          </a:bodyPr>
          <a:lstStyle>
            <a:lvl1pPr algn="l" defTabSz="9143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4600" b="1" dirty="0" smtClean="0"/>
              <a:t>Бизнес-модель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671610" y="915670"/>
            <a:ext cx="10052050" cy="61093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Гибкость: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разнообразие предлагаемых продуктов и услуг позволяет адаптировать бизнес-модель к различным рыночным сегментам и клиентам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lvl="0" algn="just">
              <a:lnSpc>
                <a:spcPct val="115000"/>
              </a:lnSpc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Рекуррентные доходы: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подписочные модели и сервисные контракты обеспечивают стабильные рекуррентные доходы и долгосрочные отношения с клиентами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lvl="0" algn="just">
              <a:lnSpc>
                <a:spcPct val="115000"/>
              </a:lnSpc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Партнерство и сотрудничество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взаимодействие с партнерами и клиентами через партнерские соглашения и интеграционные услуги повышает эффективность внедрения технологии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lvl="0" algn="just">
              <a:lnSpc>
                <a:spcPct val="115000"/>
              </a:lnSpc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Фокус на обслуживание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сочетание продаж оборудования с высококачественными консультационными услугами и технической поддержкой подчеркивает внимание к удовлетворению клиентов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lvl="0" algn="just">
              <a:lnSpc>
                <a:spcPct val="115000"/>
              </a:lnSpc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Инновационный подход: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разработка проектных решений и непрерывные исследования позволяют компании оставаться на переднем крае технологического прогресса в области компенсации дисперсионных искажений в радиоканалах.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876" y="7202016"/>
            <a:ext cx="6894754" cy="388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2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24" y="0"/>
            <a:ext cx="13958407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конкуренты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6224" y="1172346"/>
            <a:ext cx="50770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Компания "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RadioWaveTech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Solutions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"</a:t>
            </a:r>
            <a:endParaRPr lang="ru-RU" sz="2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45526" y="1264679"/>
            <a:ext cx="56156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Группа Компаний "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SatComm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Innovations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"</a:t>
            </a:r>
            <a:endParaRPr lang="ru-RU" sz="22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508967" y="1307765"/>
            <a:ext cx="45127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Компания "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NavigaTech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Solutions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"</a:t>
            </a:r>
            <a:endParaRPr lang="ru-RU" sz="2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925667" y="6484637"/>
            <a:ext cx="4937570" cy="457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Корпорация "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TechWave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endParaRPr lang="ru-RU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762999" y="6486634"/>
            <a:ext cx="39613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Стартап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"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SkyLink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Resilience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"</a:t>
            </a:r>
            <a:endParaRPr lang="ru-RU" sz="2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-292394" y="4457445"/>
            <a:ext cx="60400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Специализируется на разработке и внедрении технологий для компенсации дисперсионных искажений в радиоканалах. Обладает обширным опытом в области спутниковой связи и навигации.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021194" y="4582689"/>
            <a:ext cx="5766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Предоставляет комплексные решения в области связи и навигации через спутники. Имеет широкий ассортимент продуктов и услуг для различных рыночных сегментов.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730515" y="4611333"/>
            <a:ext cx="60696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Специализируется на интеграции навигационных технологий и обеспечении стабильной связи в сложных условиях. Имеет успешный опыт работы с военными и гражданскими заказчиками.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367314" y="9510532"/>
            <a:ext cx="58336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Разрабатывает и поставляет технологии для управления радиосвязью и навигацией в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трансионосферных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условиях. Фокусируется на инновационных решениях.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406744" y="9510531"/>
            <a:ext cx="66475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Молодая компания, сосредоточенная на разработке интеллектуальных систем для автоматической компенсации дисперсионных искажений в радиоканалах. Имеет потенциал для быстрого роста.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959" y="7504162"/>
            <a:ext cx="6388118" cy="133846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0997" y="6941685"/>
            <a:ext cx="2620100" cy="26201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/>
          <a:srcRect l="22124" t="15388" r="10195" b="47744"/>
          <a:stretch/>
        </p:blipFill>
        <p:spPr>
          <a:xfrm>
            <a:off x="510853" y="1738652"/>
            <a:ext cx="4847772" cy="264082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8465" y="1779551"/>
            <a:ext cx="4957536" cy="280313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6"/>
          <a:srcRect r="32854" b="26910"/>
          <a:stretch/>
        </p:blipFill>
        <p:spPr>
          <a:xfrm>
            <a:off x="14763516" y="1679605"/>
            <a:ext cx="4003675" cy="290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392" y="0"/>
            <a:ext cx="13958407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 smtClean="0"/>
              <a:t>Ключевые конкурентные преимущества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969146"/>
            <a:ext cx="5109029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Технологическое Превосходство: </a:t>
            </a:r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обладает уникальными технологиями, обеспечивающими высокую эффективность компенсации дисперсионных искажений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570391" y="9017706"/>
            <a:ext cx="13958407" cy="911089"/>
          </a:xfrm>
          <a:prstGeom prst="rect">
            <a:avLst/>
          </a:prstGeom>
        </p:spPr>
        <p:txBody>
          <a:bodyPr lIns="0" tIns="0" rIns="0" bIns="0">
            <a:normAutofit fontScale="90000" lnSpcReduction="20000"/>
          </a:bodyPr>
          <a:lstStyle>
            <a:lvl1pPr algn="l" defTabSz="9143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4600" b="1" dirty="0" smtClean="0"/>
              <a:t>Анализ конкурентов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9580450"/>
            <a:ext cx="19594286" cy="1339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Компания уверенно конкурирует на рынке благодаря своим технологическим преимуществам и способности предоставлять комплексные решения. Основной акцент делается на инновационных технологиях и высоком качестве обслуживания клиентов. Стратегические партнерства и постоянные исследования позволяют ей оставаться в лидерах в отрасли.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65319" y="1176904"/>
            <a:ext cx="5111603" cy="1932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15000"/>
              </a:lnSpc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Исследовательские Работы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457200" lvl="0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Продолжающиеся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исследования в области ионосферных явлений и радиосвязи позволяют компании внедрять передовые решения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579120" y="3540060"/>
            <a:ext cx="4821086" cy="2286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15000"/>
              </a:lnSpc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Гибкость и Адаптивность: </a:t>
            </a:r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способна быстро адаптироваться к изменяющимся потребностям рынка и индивидуализировать решения для клиентов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849334" y="3343809"/>
            <a:ext cx="4439265" cy="2286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15000"/>
              </a:lnSpc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Широкий Спектр Услуг: </a:t>
            </a:r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Кроме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продуктов, компания предлагает комплексные услуги, включая консультации, интеграцию и техническую поддержку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402268" y="1145670"/>
            <a:ext cx="5657059" cy="1707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Стратегические Партнерства: </a:t>
            </a:r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Сотрудничество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ключевыми игроками в индустрии и наличие партнерских отношений способствуют укреплению позиций на рынке.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/>
          <a:srcRect l="18303" t="421" r="7133" b="13116"/>
          <a:stretch/>
        </p:blipFill>
        <p:spPr>
          <a:xfrm>
            <a:off x="29501" y="3421667"/>
            <a:ext cx="4054399" cy="270612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/>
          <a:srcRect l="9278" t="8994" r="6420" b="10717"/>
          <a:stretch/>
        </p:blipFill>
        <p:spPr>
          <a:xfrm>
            <a:off x="4096666" y="5826840"/>
            <a:ext cx="4339308" cy="279129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7346" y="3028901"/>
            <a:ext cx="4118052" cy="284154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/>
          <a:srcRect l="11314" r="11790"/>
          <a:stretch/>
        </p:blipFill>
        <p:spPr>
          <a:xfrm>
            <a:off x="11814768" y="5867827"/>
            <a:ext cx="4380271" cy="325509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6865" y="2852804"/>
            <a:ext cx="3872461" cy="387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5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91" y="515377"/>
            <a:ext cx="13032424" cy="911089"/>
          </a:xfrm>
        </p:spPr>
        <p:txBody>
          <a:bodyPr>
            <a:normAutofit/>
          </a:bodyPr>
          <a:lstStyle/>
          <a:p>
            <a:r>
              <a:rPr lang="ru-RU" b="1" dirty="0"/>
              <a:t>Ожидаемые научно-технические </a:t>
            </a:r>
            <a:r>
              <a:rPr lang="ru-RU" b="1" dirty="0" smtClean="0"/>
              <a:t>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724" y="1394952"/>
            <a:ext cx="18432492" cy="7554913"/>
          </a:xfrm>
        </p:spPr>
        <p:txBody>
          <a:bodyPr/>
          <a:lstStyle/>
          <a:p>
            <a:pPr marL="0" lvl="0" indent="450215" algn="just" defTabSz="914400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rgbClr val="000000"/>
                </a:solidFill>
                <a:latin typeface="Roboto"/>
              </a:rPr>
              <a:t>Комплексный метод адаптивной компенсации частотной дисперсии системных характеристик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трансионосферных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радиоканалов позволит минимизировать дисперсионные искажения широкополосных сигналов связи в случае наличия стохастической погрешности при измерениях полного электронного содержания (ПЭС). В качестве компенсирующего устройства для минимизации искажений различного характера (амплитудных, частотных или фазовых) излучаемого сигнала, при его прохождении через среду распространения, в приёмном устройстве используются метод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эквалайзирования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. В целом комплекс адаптивного компенсирования частотной дисперсии в достаточно широкой полосе частот осуществляет реализацию следующих режимов: анализирующего, обучающего и корректирующего. В режим анализа осуществляется диагностика системных характеристик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трансионосферного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канала, позволяющего в результате обработки экспериментальных данных сигналов сети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референцных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станций ГНСС оценивать текущие параметры частотной и импульсной характеристик. В режиме обучения реализуется актуализация коэффициентов инверсного фильтра Режим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эквалайзирования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– реализует адаптивную компенсацию дисперсионных искажений с учетом временной и пространственной изменчивости модели. Адаптивная компенсация дисперсионных искажений волновых пакетов по результатам диагностики позволяет использовать каналы с максимально возможными полосами (большими их полосы когерентности при решении первой задачи), что обеспечивает максимальную пропускную способность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трансионосферного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канала спутниковой связи и низкие энергетические потери связного широкополосного сигнала.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5" y="7631893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59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59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8"/>
            <a:ext cx="9733827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2" y="7631893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59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927) 681-41-73</a:t>
            </a:r>
            <a:endParaRPr lang="ru-RU" sz="2800" dirty="0"/>
          </a:p>
          <a:p>
            <a:pPr>
              <a:lnSpc>
                <a:spcPts val="4359"/>
              </a:lnSpc>
              <a:buClrTx/>
            </a:pPr>
            <a:r>
              <a:rPr lang="en-US" sz="2800" dirty="0" smtClean="0"/>
              <a:t>KislitsinAA@volgatech.net</a:t>
            </a:r>
            <a:endParaRPr lang="ru-RU" sz="28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894591" y="515377"/>
            <a:ext cx="9741216" cy="9110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defTabSz="9143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Команда</a:t>
            </a:r>
            <a:endParaRPr lang="ru-RU" dirty="0"/>
          </a:p>
        </p:txBody>
      </p:sp>
      <p:pic>
        <p:nvPicPr>
          <p:cNvPr id="5122" name="Picture 2" descr="Алексей Александрович Кислицы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88" y="1665616"/>
            <a:ext cx="2712962" cy="271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45588" y="4580314"/>
            <a:ext cx="34347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kern="1200" dirty="0">
                <a:solidFill>
                  <a:schemeClr val="tx1"/>
                </a:solidFill>
                <a:ea typeface="+mn-ea"/>
                <a:cs typeface="+mn-cs"/>
              </a:rPr>
              <a:t>Кислицын Алексей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60831" y="4580314"/>
            <a:ext cx="26534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kern="1200" dirty="0" err="1" smtClean="0">
                <a:solidFill>
                  <a:schemeClr val="tx1"/>
                </a:solidFill>
                <a:ea typeface="+mn-ea"/>
                <a:cs typeface="+mn-cs"/>
              </a:rPr>
              <a:t>Буткова</a:t>
            </a:r>
            <a:r>
              <a:rPr lang="ru-RU" sz="2800" kern="1200" dirty="0" smtClean="0">
                <a:solidFill>
                  <a:schemeClr val="tx1"/>
                </a:solidFill>
                <a:ea typeface="+mn-ea"/>
                <a:cs typeface="+mn-cs"/>
              </a:rPr>
              <a:t> Алёна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39" b="11630"/>
          <a:stretch/>
        </p:blipFill>
        <p:spPr>
          <a:xfrm>
            <a:off x="6007845" y="1665616"/>
            <a:ext cx="2706405" cy="271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elements/1.1/"/>
    <ds:schemaRef ds:uri="f3f21cfc-4d3e-42b1-8a95-d7209818f9d6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dae585fd-f7dc-4d5a-b1b8-e5742ef77c8f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4258</TotalTime>
  <Words>853</Words>
  <Application>Microsoft Office PowerPoint</Application>
  <PresentationFormat>Произвольный</PresentationFormat>
  <Paragraphs>105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Cambria Math</vt:lpstr>
      <vt:lpstr>Roboto</vt:lpstr>
      <vt:lpstr>Times New Roman</vt:lpstr>
      <vt:lpstr>ОБЛОЖКИ</vt:lpstr>
      <vt:lpstr>РАЗДЕЛИТЕЛИ</vt:lpstr>
      <vt:lpstr>Equation</vt:lpstr>
      <vt:lpstr>Комплекс адаптивной компенсации дисперсионных искажений в трансионосферных радиоканалах</vt:lpstr>
      <vt:lpstr>Актуальность проекта, цели и задачи</vt:lpstr>
      <vt:lpstr>Презентация PowerPoint</vt:lpstr>
      <vt:lpstr>Решение</vt:lpstr>
      <vt:lpstr>Решение</vt:lpstr>
      <vt:lpstr>Решение</vt:lpstr>
      <vt:lpstr>Потенциальные потребительские сегменты </vt:lpstr>
      <vt:lpstr>Презентация PowerPoint</vt:lpstr>
      <vt:lpstr>Основные конкуренты  </vt:lpstr>
      <vt:lpstr>Ключевые конкурентные преимущества  </vt:lpstr>
      <vt:lpstr>Ожидаемые научно-технические результаты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Лёлик</cp:lastModifiedBy>
  <cp:revision>256</cp:revision>
  <dcterms:created xsi:type="dcterms:W3CDTF">2021-03-01T12:07:13Z</dcterms:created>
  <dcterms:modified xsi:type="dcterms:W3CDTF">2023-12-10T17:01:18Z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