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4" r:id="rId2"/>
    <p:sldId id="289" r:id="rId3"/>
    <p:sldId id="290" r:id="rId4"/>
    <p:sldId id="287" r:id="rId5"/>
    <p:sldId id="291" r:id="rId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9" autoAdjust="0"/>
    <p:restoredTop sz="94631"/>
  </p:normalViewPr>
  <p:slideViewPr>
    <p:cSldViewPr>
      <p:cViewPr varScale="1">
        <p:scale>
          <a:sx n="65" d="100"/>
          <a:sy n="65" d="100"/>
        </p:scale>
        <p:origin x="114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BD117-3B30-4E8D-9424-A95EB4E2D109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D80A-4542-4F21-84F0-FF8CF6E63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6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0133C-EEA8-4AC8-A8C7-5EE586BEB3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D80A-4542-4F21-84F0-FF8CF6E63D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1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2020" y="3794571"/>
            <a:ext cx="11157830" cy="374782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r>
              <a:rPr lang="ru-RU" sz="6000" b="1" i="0" dirty="0">
                <a:solidFill>
                  <a:srgbClr val="8F00FF"/>
                </a:solidFill>
                <a:effectLst/>
                <a:latin typeface="Trebuchet MS" panose="020B0603020202020204" pitchFamily="34" charset="0"/>
              </a:rPr>
              <a:t>Наушники с возможностью индивидуальной коррекции частот для пациентов с сужением слухового спектра</a:t>
            </a:r>
            <a:endParaRPr lang="ru-RU" sz="6000" b="1" dirty="0">
              <a:solidFill>
                <a:srgbClr val="8F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996" y="9470582"/>
            <a:ext cx="11636974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spc="-10" dirty="0">
                <a:latin typeface="Microsoft Sans Serif"/>
                <a:cs typeface="Microsoft Sans Serif"/>
              </a:rPr>
              <a:t>Ильина И.Е., </a:t>
            </a:r>
            <a: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  <a:t>Тулупов Ю.В., Бурцев Р.О., Михайлова А.Г.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b="0" i="0" dirty="0">
                <a:solidFill>
                  <a:srgbClr val="0F1115"/>
                </a:solidFill>
                <a:effectLst/>
                <a:latin typeface="quote-cjk-patch"/>
              </a:rPr>
              <a:t>ilonailina557@gmail.com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100" b="0" i="0" dirty="0">
                <a:solidFill>
                  <a:srgbClr val="0F1115"/>
                </a:solidFill>
                <a:effectLst/>
                <a:latin typeface="quote-cjk-patch"/>
              </a:rPr>
              <a:t>ФГБОУ ВО «Самарский государственный медицинский университет»</a:t>
            </a:r>
            <a:endParaRPr sz="31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">
            <a:extLst>
              <a:ext uri="{FF2B5EF4-FFF2-40B4-BE49-F238E27FC236}">
                <a16:creationId xmlns:a16="http://schemas.microsoft.com/office/drawing/2014/main" id="{B1AD5A6D-23B0-4CB4-9F5C-10796027DC0B}"/>
              </a:ext>
            </a:extLst>
          </p:cNvPr>
          <p:cNvSpPr/>
          <p:nvPr/>
        </p:nvSpPr>
        <p:spPr>
          <a:xfrm>
            <a:off x="10052050" y="6169832"/>
            <a:ext cx="8455687" cy="3102717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75C0C3EC-E775-4E1F-8722-F52DD725E7FB}"/>
              </a:ext>
            </a:extLst>
          </p:cNvPr>
          <p:cNvSpPr/>
          <p:nvPr/>
        </p:nvSpPr>
        <p:spPr>
          <a:xfrm>
            <a:off x="10052050" y="2517301"/>
            <a:ext cx="8455687" cy="3168190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C1D6A3B8-3123-4222-AC11-5E59ADA2D09A}"/>
              </a:ext>
            </a:extLst>
          </p:cNvPr>
          <p:cNvSpPr/>
          <p:nvPr/>
        </p:nvSpPr>
        <p:spPr>
          <a:xfrm>
            <a:off x="474795" y="6169832"/>
            <a:ext cx="8455687" cy="3102717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2" name="object 2"/>
          <p:cNvSpPr txBox="1"/>
          <p:nvPr/>
        </p:nvSpPr>
        <p:spPr>
          <a:xfrm>
            <a:off x="564945" y="1311275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8D2BC-F5F7-6E97-4872-A7F5EA6BA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sp>
        <p:nvSpPr>
          <p:cNvPr id="6" name="Shape 1">
            <a:extLst>
              <a:ext uri="{FF2B5EF4-FFF2-40B4-BE49-F238E27FC236}">
                <a16:creationId xmlns:a16="http://schemas.microsoft.com/office/drawing/2014/main" id="{57380352-C72C-4B94-B9AC-F59B0996061C}"/>
              </a:ext>
            </a:extLst>
          </p:cNvPr>
          <p:cNvSpPr/>
          <p:nvPr/>
        </p:nvSpPr>
        <p:spPr>
          <a:xfrm>
            <a:off x="453363" y="2582775"/>
            <a:ext cx="8455687" cy="3102716"/>
          </a:xfrm>
          <a:prstGeom prst="roundRect">
            <a:avLst>
              <a:gd name="adj" fmla="val 5927"/>
            </a:avLst>
          </a:prstGeom>
          <a:solidFill>
            <a:srgbClr val="940CFF"/>
          </a:solidFill>
          <a:ln/>
        </p:spPr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E71A80E-2D99-4CF5-A217-A7DC10E4A331}"/>
              </a:ext>
            </a:extLst>
          </p:cNvPr>
          <p:cNvSpPr/>
          <p:nvPr/>
        </p:nvSpPr>
        <p:spPr>
          <a:xfrm>
            <a:off x="848644" y="2723372"/>
            <a:ext cx="2955006" cy="590754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Масштаб</a:t>
            </a: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941A5186-92D7-49C8-A197-5040544B0CF0}"/>
              </a:ext>
            </a:extLst>
          </p:cNvPr>
          <p:cNvSpPr/>
          <p:nvPr/>
        </p:nvSpPr>
        <p:spPr>
          <a:xfrm>
            <a:off x="845191" y="3651396"/>
            <a:ext cx="7358063" cy="1560693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15 млн взрослых слышат, но не разбирают речь; трудности в общении и работе.</a:t>
            </a: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1E8C68E6-066C-497D-9021-2E5ABCCA9E9B}"/>
              </a:ext>
            </a:extLst>
          </p:cNvPr>
          <p:cNvSpPr/>
          <p:nvPr/>
        </p:nvSpPr>
        <p:spPr>
          <a:xfrm>
            <a:off x="848644" y="6416288"/>
            <a:ext cx="6003005" cy="466797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Стигма и низкая адаптация</a:t>
            </a: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BEA49A0-B9A4-4782-BFFC-FAE9368F60FE}"/>
              </a:ext>
            </a:extLst>
          </p:cNvPr>
          <p:cNvSpPr/>
          <p:nvPr/>
        </p:nvSpPr>
        <p:spPr>
          <a:xfrm>
            <a:off x="845191" y="7235121"/>
            <a:ext cx="7672029" cy="1685391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Только 15–30% используют слуховые аппараты — остальным некомфортно носить громоздкие устройства.</a:t>
            </a: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5CA4DD8-DFDA-406E-B540-217EED869503}"/>
              </a:ext>
            </a:extLst>
          </p:cNvPr>
          <p:cNvSpPr/>
          <p:nvPr/>
        </p:nvSpPr>
        <p:spPr>
          <a:xfrm>
            <a:off x="10585450" y="2701808"/>
            <a:ext cx="3733800" cy="595313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Ошибка выбора</a:t>
            </a: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B1C236C8-B3B7-486A-8A68-AAEF8DE98FD3}"/>
              </a:ext>
            </a:extLst>
          </p:cNvPr>
          <p:cNvSpPr/>
          <p:nvPr/>
        </p:nvSpPr>
        <p:spPr>
          <a:xfrm>
            <a:off x="10584016" y="3447976"/>
            <a:ext cx="7809150" cy="2021185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Медицинские аппараты: 100–300 тыс. руб. + визиты. </a:t>
            </a:r>
            <a:endParaRPr lang="ru-RU" sz="3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Дешёвые</a:t>
            </a: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усилители: 1,5–10 тыс., без диагностики — риск ухудшения.</a:t>
            </a: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2755498F-6B11-4A16-B6F2-F43A445DF80B}"/>
              </a:ext>
            </a:extLst>
          </p:cNvPr>
          <p:cNvSpPr/>
          <p:nvPr/>
        </p:nvSpPr>
        <p:spPr>
          <a:xfrm>
            <a:off x="10567833" y="6416288"/>
            <a:ext cx="4421034" cy="566494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Критические группы</a:t>
            </a: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7EBD5326-5D13-40CD-9E0F-097B2A6E5676}"/>
              </a:ext>
            </a:extLst>
          </p:cNvPr>
          <p:cNvSpPr/>
          <p:nvPr/>
        </p:nvSpPr>
        <p:spPr>
          <a:xfrm>
            <a:off x="10584016" y="7063065"/>
            <a:ext cx="7939903" cy="2129200"/>
          </a:xfrm>
          <a:prstGeom prst="rect">
            <a:avLst/>
          </a:prstGeom>
          <a:solidFill>
            <a:srgbClr val="940CFF"/>
          </a:solidFill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Возраст 45–70 лет; работники шумных производств —</a:t>
            </a:r>
            <a:r>
              <a:rPr lang="ru-RU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млн чел. Потери у предприятия (1000 чел.) — 5–10 млн руб./год.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">
            <a:extLst>
              <a:ext uri="{FF2B5EF4-FFF2-40B4-BE49-F238E27FC236}">
                <a16:creationId xmlns:a16="http://schemas.microsoft.com/office/drawing/2014/main" id="{2F62719C-5C5D-4E0B-BC58-D0985FED709D}"/>
              </a:ext>
            </a:extLst>
          </p:cNvPr>
          <p:cNvSpPr/>
          <p:nvPr/>
        </p:nvSpPr>
        <p:spPr>
          <a:xfrm>
            <a:off x="6414729" y="3927275"/>
            <a:ext cx="5967794" cy="2078832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sp>
        <p:nvSpPr>
          <p:cNvPr id="2" name="object 2"/>
          <p:cNvSpPr txBox="1"/>
          <p:nvPr/>
        </p:nvSpPr>
        <p:spPr>
          <a:xfrm>
            <a:off x="468374" y="1242172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45D88E-3FC0-45DE-9956-AD7CCFA1E630}"/>
              </a:ext>
            </a:extLst>
          </p:cNvPr>
          <p:cNvSpPr/>
          <p:nvPr/>
        </p:nvSpPr>
        <p:spPr>
          <a:xfrm>
            <a:off x="12807996" y="2307949"/>
            <a:ext cx="6976966" cy="718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D47ED-B199-0831-F0F7-AF94CB0EE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6193"/>
          <a:stretch/>
        </p:blipFill>
        <p:spPr>
          <a:xfrm>
            <a:off x="18357850" y="0"/>
            <a:ext cx="1746250" cy="2212370"/>
          </a:xfrm>
          <a:prstGeom prst="rect">
            <a:avLst/>
          </a:prstGeom>
        </p:spPr>
      </p:pic>
      <p:pic>
        <p:nvPicPr>
          <p:cNvPr id="1026" name="Picture 2" descr="Наушники HUAWEI FreeClip 2 беспроводные, накладные, сенсорное управление, голубые — фото 14">
            <a:extLst>
              <a:ext uri="{FF2B5EF4-FFF2-40B4-BE49-F238E27FC236}">
                <a16:creationId xmlns:a16="http://schemas.microsoft.com/office/drawing/2014/main" id="{5BBF7B90-88ED-483D-B301-842BD0A24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29787" r="11361" b="34503"/>
          <a:stretch/>
        </p:blipFill>
        <p:spPr bwMode="auto">
          <a:xfrm>
            <a:off x="13096079" y="3879606"/>
            <a:ext cx="6400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7A8A60B-D208-4EA1-A46C-64E2C69D07F1}"/>
              </a:ext>
            </a:extLst>
          </p:cNvPr>
          <p:cNvGraphicFramePr>
            <a:graphicFrameLocks noGrp="1"/>
          </p:cNvGraphicFramePr>
          <p:nvPr/>
        </p:nvGraphicFramePr>
        <p:xfrm>
          <a:off x="429113" y="7124251"/>
          <a:ext cx="11953410" cy="2781300"/>
        </p:xfrm>
        <a:graphic>
          <a:graphicData uri="http://schemas.openxmlformats.org/drawingml/2006/table">
            <a:tbl>
              <a:tblPr/>
              <a:tblGrid>
                <a:gridCol w="5976705">
                  <a:extLst>
                    <a:ext uri="{9D8B030D-6E8A-4147-A177-3AD203B41FA5}">
                      <a16:colId xmlns:a16="http://schemas.microsoft.com/office/drawing/2014/main" val="4028104874"/>
                    </a:ext>
                  </a:extLst>
                </a:gridCol>
                <a:gridCol w="5976705">
                  <a:extLst>
                    <a:ext uri="{9D8B030D-6E8A-4147-A177-3AD203B41FA5}">
                      <a16:colId xmlns:a16="http://schemas.microsoft.com/office/drawing/2014/main" val="3095520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1EFFC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Было (у аналогов)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1EFFC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Стало (с нами)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1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Диагностика 30–40 мин у врача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5–7 мин дома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9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Цена 100–300 тыс. руб.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15–30 тыс. руб.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2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Регулярные визиты к </a:t>
                      </a:r>
                      <a:r>
                        <a:rPr lang="ru-RU" sz="2400" b="0" dirty="0" err="1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аудиологу</a:t>
                      </a:r>
                      <a:endParaRPr lang="ru-RU" sz="24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Однократная автокалибровка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01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Грубое усиление всех частот (вредно)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Точечная коррекция (безопасно)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262319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27D9B59-7C37-4696-B93D-8C93D2C3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06" y="6355393"/>
            <a:ext cx="58467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 меняется для человека:</a:t>
            </a: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6D3799D7-14AF-4D6A-911B-842F34A266A9}"/>
              </a:ext>
            </a:extLst>
          </p:cNvPr>
          <p:cNvSpPr/>
          <p:nvPr/>
        </p:nvSpPr>
        <p:spPr>
          <a:xfrm>
            <a:off x="468374" y="2534540"/>
            <a:ext cx="11572409" cy="10887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Портативные наушники, которые сами проверяют слух и самонастраиваются — как очки для ушей: без врача, без стигмы, без сложных настроек.</a:t>
            </a: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B380BE1F-1C91-424B-8FA4-E7B2CFBCE546}"/>
              </a:ext>
            </a:extLst>
          </p:cNvPr>
          <p:cNvSpPr/>
          <p:nvPr/>
        </p:nvSpPr>
        <p:spPr>
          <a:xfrm>
            <a:off x="402872" y="3921629"/>
            <a:ext cx="5723774" cy="2078832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8F00FF"/>
            </a:solidFill>
            <a:prstDash val="solid"/>
          </a:ln>
        </p:spPr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8CA5C24D-2CF5-463B-AF55-DD1421FCC61B}"/>
              </a:ext>
            </a:extLst>
          </p:cNvPr>
          <p:cNvSpPr/>
          <p:nvPr/>
        </p:nvSpPr>
        <p:spPr>
          <a:xfrm>
            <a:off x="607718" y="4152389"/>
            <a:ext cx="4903618" cy="354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Персональная аудиограмма</a:t>
            </a: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BD31B26-B5CE-458F-AEE0-164EAEC1F1BE}"/>
              </a:ext>
            </a:extLst>
          </p:cNvPr>
          <p:cNvSpPr/>
          <p:nvPr/>
        </p:nvSpPr>
        <p:spPr>
          <a:xfrm>
            <a:off x="630865" y="4699566"/>
            <a:ext cx="4903617" cy="11080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Устройство строит индивидуальную карту слуха за 5–7 минут.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7E30FDB-6165-46F2-9270-06240BE8B0E5}"/>
              </a:ext>
            </a:extLst>
          </p:cNvPr>
          <p:cNvSpPr/>
          <p:nvPr/>
        </p:nvSpPr>
        <p:spPr>
          <a:xfrm>
            <a:off x="6706374" y="4134215"/>
            <a:ext cx="3532018" cy="354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Точечное усиление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B38EB2A0-3D60-4839-A602-2D1BB18AB4B6}"/>
              </a:ext>
            </a:extLst>
          </p:cNvPr>
          <p:cNvSpPr/>
          <p:nvPr/>
        </p:nvSpPr>
        <p:spPr>
          <a:xfrm>
            <a:off x="6706374" y="4699267"/>
            <a:ext cx="5334409" cy="11083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Усиление только «провальных» частот, остальные не затрагиваются.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5" y="852867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0595" y="1169930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74" y="5349875"/>
            <a:ext cx="10153475" cy="71780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BAEDEB3-F443-9D33-A9C2-E65789C1F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AF8B8F4F-FA99-497F-81C1-590584BFA9F1}"/>
              </a:ext>
            </a:extLst>
          </p:cNvPr>
          <p:cNvGraphicFramePr>
            <a:graphicFrameLocks noGrp="1"/>
          </p:cNvGraphicFramePr>
          <p:nvPr/>
        </p:nvGraphicFramePr>
        <p:xfrm>
          <a:off x="593823" y="2354580"/>
          <a:ext cx="19142002" cy="5990590"/>
        </p:xfrm>
        <a:graphic>
          <a:graphicData uri="http://schemas.openxmlformats.org/drawingml/2006/table">
            <a:tbl>
              <a:tblPr/>
              <a:tblGrid>
                <a:gridCol w="4130602">
                  <a:extLst>
                    <a:ext uri="{9D8B030D-6E8A-4147-A177-3AD203B41FA5}">
                      <a16:colId xmlns:a16="http://schemas.microsoft.com/office/drawing/2014/main" val="4209973940"/>
                    </a:ext>
                  </a:extLst>
                </a:gridCol>
                <a:gridCol w="2355825">
                  <a:extLst>
                    <a:ext uri="{9D8B030D-6E8A-4147-A177-3AD203B41FA5}">
                      <a16:colId xmlns:a16="http://schemas.microsoft.com/office/drawing/2014/main" val="3519663440"/>
                    </a:ext>
                  </a:extLst>
                </a:gridCol>
                <a:gridCol w="12655575">
                  <a:extLst>
                    <a:ext uri="{9D8B030D-6E8A-4147-A177-3AD203B41FA5}">
                      <a16:colId xmlns:a16="http://schemas.microsoft.com/office/drawing/2014/main" val="3355288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ФИО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Роль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Компетенции / опыт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6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Ильина Илона Евгеньевна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Лидер проекта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Управление проектной командой, разработка и управление реализацией плана коммуникаций участников проекта, оперативное управление проектом, контроль своевременного и качественного выполнения работ, корректировка плана работ и согласование вносимых изменений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16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Михайлова Алина Гавриловна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Дизайнер, иллюстратор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Создание айдентики проекта, оформление презентаций для выступления, оформление рекламы, создание визуальной концепции и эстетического облика проекта, разработка дизайна устройства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5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Бурцев Роман Олегович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Разработчик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Техническая реализация проекта, продумывание инженерной композиции и взаимосвязи элементов аудиометрического тракта и DSP-коррекции, проектирование комплекса частей устройства, обеспечивающих гармоничную и функционально правильную работу наушников как медицинского средства адресной компенсации слуха.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7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Тулупов Юрий Владимирович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Маркетолог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Изучение рынка, оценка положения продукта в конкурентной нише, исследование рыночных тенденций и конкурентной среды, оценка рыночных угроз и возможностей, исследование потребительских трендов</a:t>
                      </a:r>
                      <a:endParaRPr lang="ru-RU" sz="2200" b="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08511"/>
                  </a:ext>
                </a:extLst>
              </a:tr>
            </a:tbl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0C4504DD-7E9C-498D-B197-DB8C5FB4E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26" y="8688889"/>
            <a:ext cx="13807513" cy="16939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8222" rIns="0" bIns="168222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Прогресс на входе в программу :</a:t>
            </a:r>
            <a:endParaRPr kumimoji="0" lang="ru-RU" altLang="ru-RU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Уровень TRL 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en-US" altLang="ru-RU" sz="22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 планируем получить на выходе</a:t>
            </a:r>
            <a:r>
              <a:rPr kumimoji="0" lang="en-US" altLang="ru-RU" sz="220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2200" dirty="0">
                <a:solidFill>
                  <a:srgbClr val="0F11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kumimoji="0" lang="ru-RU" altLang="ru-RU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Уровень TRL 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7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6013" y="1495935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CCBCA3-2CD6-4414-84FC-2D8F22D9BE30}"/>
              </a:ext>
            </a:extLst>
          </p:cNvPr>
          <p:cNvSpPr/>
          <p:nvPr/>
        </p:nvSpPr>
        <p:spPr>
          <a:xfrm>
            <a:off x="767731" y="2684606"/>
            <a:ext cx="1856863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Текущий уровень: TRL 1–2 (переход с 1 на 2) </a:t>
            </a:r>
            <a:endParaRPr lang="ru-RU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Технологическая концепция сформулирована. Разработано примерное описание работы устройства.</a:t>
            </a: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dirty="0">
              <a:solidFill>
                <a:srgbClr val="0F111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 планируем сделать в акселераторе:</a:t>
            </a:r>
            <a:b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Перейти с TRL 2 на TRL 3 — разработать техническое задание, найти инженерного партнёра и собрать первый действующий макет.</a:t>
            </a:r>
          </a:p>
          <a:p>
            <a:pPr algn="l"/>
            <a:endParaRPr lang="ru-RU" sz="28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Подтверждающие артефакты:</a:t>
            </a:r>
          </a:p>
          <a:p>
            <a:pPr algn="l">
              <a:buFont typeface="+mj-lt"/>
              <a:buAutoNum type="arabicPeriod"/>
            </a:pP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Дизайн-концепция наушников.</a:t>
            </a:r>
          </a:p>
          <a:p>
            <a:pPr algn="l">
              <a:buFont typeface="+mj-lt"/>
              <a:buAutoNum type="arabicPeriod"/>
            </a:pPr>
            <a:r>
              <a:rPr lang="ru-RU" sz="280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Блок-схема диагностики и коррекции.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14B95E-19FD-14BD-656F-12D7A5FE8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66" y="0"/>
            <a:ext cx="1710934" cy="2421188"/>
          </a:xfrm>
          <a:prstGeom prst="rect">
            <a:avLst/>
          </a:prstGeom>
        </p:spPr>
      </p:pic>
      <p:graphicFrame>
        <p:nvGraphicFramePr>
          <p:cNvPr id="31" name="Таблица 31">
            <a:extLst>
              <a:ext uri="{FF2B5EF4-FFF2-40B4-BE49-F238E27FC236}">
                <a16:creationId xmlns:a16="http://schemas.microsoft.com/office/drawing/2014/main" id="{4FF5FDC7-89D7-4CAD-AB94-2777C2B3F85D}"/>
              </a:ext>
            </a:extLst>
          </p:cNvPr>
          <p:cNvGraphicFramePr>
            <a:graphicFrameLocks noGrp="1"/>
          </p:cNvGraphicFramePr>
          <p:nvPr/>
        </p:nvGraphicFramePr>
        <p:xfrm>
          <a:off x="856013" y="4437865"/>
          <a:ext cx="1818763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2123">
                  <a:extLst>
                    <a:ext uri="{9D8B030D-6E8A-4147-A177-3AD203B41FA5}">
                      <a16:colId xmlns:a16="http://schemas.microsoft.com/office/drawing/2014/main" val="3703024769"/>
                    </a:ext>
                  </a:extLst>
                </a:gridCol>
                <a:gridCol w="8625514">
                  <a:extLst>
                    <a:ext uri="{9D8B030D-6E8A-4147-A177-3AD203B41FA5}">
                      <a16:colId xmlns:a16="http://schemas.microsoft.com/office/drawing/2014/main" val="943270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Что сделано: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Создан дизайн-макет наушников (внешний вид).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Описан принцип работы системы (блок-схема).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Чего пока нет: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Инженерного прототипа.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Работающего DSP-алгоритма в железе.</a:t>
                      </a:r>
                      <a:br>
                        <a:rPr lang="ru-RU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ru-RU" sz="2800" b="0" i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— Клинических испытаний.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47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7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503</Words>
  <Application>Microsoft Office PowerPoint</Application>
  <PresentationFormat>Произвольный</PresentationFormat>
  <Paragraphs>70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-apple-system</vt:lpstr>
      <vt:lpstr>Arial</vt:lpstr>
      <vt:lpstr>Calibri</vt:lpstr>
      <vt:lpstr>Microsoft Sans Serif</vt:lpstr>
      <vt:lpstr>quote-cjk-patch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Илона</dc:creator>
  <cp:lastModifiedBy>Илона Ильина</cp:lastModifiedBy>
  <cp:revision>33</cp:revision>
  <dcterms:created xsi:type="dcterms:W3CDTF">2026-02-16T12:08:47Z</dcterms:created>
  <dcterms:modified xsi:type="dcterms:W3CDTF">2026-04-11T19:04:34Z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