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3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62CA3A-0478-4B90-B826-5489ED0D9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B6DBDA-94E5-4B69-8DEB-E4BFF428B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2BF630-AECA-49E9-9EB3-F4D3564F7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20BC20-9EC1-4B9A-844F-107C919A2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179C0B-56A4-4768-9C0B-7109CD453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863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E98EF-FE89-4549-A1B4-AF0C65827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CA51DF-B984-4885-A2E1-130A762B4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C62841-B114-4652-8965-07A859934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139AE4-3C73-4CF8-9F1D-443B35EED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13BBCE-0193-4CDD-9B30-6DA9A6301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483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CE2A8F-2866-4D51-99E4-15FA255AF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ED906F-DA56-4FB4-979D-0A22AC0D1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5E04B1-B06C-4B2C-8AEA-9D36F5B03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46CBA6-C6E3-4574-88F7-E075D4C8D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0BFAED-1AEE-4B30-8B43-D0B22694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385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1061E-14A5-4285-A4E1-CFAF2E211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E41EFC-6CBE-4306-8EA5-BBAAD2D766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BD332C-3EEC-43B1-8B09-23729D2C19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3C8F49-4907-4773-8547-EA89F97A6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6058F2-7D06-42CF-B516-C9D4B9ED3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983F49-0D7E-481D-A4BF-F10525516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147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9BB59-2CF0-4276-BCDB-887329702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45A8C3-BC65-4368-BDDE-A1A0FC598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57B2E8-F671-4D33-8507-E03B63A1A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DB45B56-5D12-46EE-8D27-6F4C9CB7B0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284CF47-D155-4567-A096-69A420A7BC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6C4320C-72D5-40A2-911A-D7D2280F6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0D02600-DC13-4CE5-AC52-C9B9A3904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CF46C4-408C-4FB0-A31A-726FABF47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48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A3453-84A8-43C2-815E-6197880F9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3CAD706-BF26-445B-8348-81A9158AB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CB9871-B330-4186-9D18-CBA2C25F0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747502-3970-4AED-BF9B-C674DA3FA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854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B42FEBE-A2D8-45C8-87F3-2AB88DC70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6C086E5-7B23-44DC-B9E3-04C56E6C3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FCFDB2-B2E6-4F5C-B85B-BBCBF0208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978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17505-34B1-4B4A-A60B-93D7B88B5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96E90D-54A2-4A5B-8AE7-E98C52F4D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52686B-C07E-4CA4-9DD2-8B7F1253D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012C2A-45AA-438C-A5C8-7C6069DDE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C02FD6-7260-4AE0-A02B-DBA8EE66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246FA1-76C2-4C91-AA64-F53A5971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621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F22C92-D9FD-4211-8A02-3CE468D17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A99823-AF0F-4641-8B4C-8DDFD6C56A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15B191-4980-48A7-A24D-F3E7FF688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F293F4-EACB-4ACE-94A0-6372B8F6C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B385D2-6C94-46D6-BC23-ECF366A36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E96768-0419-490D-807F-CA69FCA7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006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FC28E-3078-49FF-A411-69A2B5D4C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24A6CB-6E82-4686-A7E7-1B61BBB9CF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9AB7DC-E1EA-4F76-AB2D-DD6A44677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346011-3F9D-4DF4-B316-14B4A0FE5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0A9953-E7AD-48FF-8AAA-DFF7C3615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08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D04F779-950D-43FE-B216-6FCFF870F9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C05FA9-DE84-4303-B7E8-8EE1008139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609A51-5B97-42AA-B6FD-315D827D4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412DF2-16C3-4386-B527-6A64144F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910528-A16C-4064-8503-22B5C118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70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2E32E-3B0C-47BE-8C54-29EC29A65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D1AB86-DC36-4417-A95E-8D215F111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2BC026-21FB-4B48-BF80-CDCE3BE102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D8FED-6413-4A91-9989-9BC70B9F0E34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5D36F6-67A0-4D67-9A25-A76AE238E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22AF2-9C2D-440D-BAF4-7EA65D13F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96E66-F785-493F-817D-4C3A43FB0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1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AD537E2-F1EF-4D69-8D0F-0325C6EFF5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67817"/>
              </p:ext>
            </p:extLst>
          </p:nvPr>
        </p:nvGraphicFramePr>
        <p:xfrm>
          <a:off x="674392" y="921876"/>
          <a:ext cx="10843215" cy="527094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262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0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0312">
                <a:tc>
                  <a:txBody>
                    <a:bodyPr/>
                    <a:lstStyle/>
                    <a:p>
                      <a:endParaRPr lang="ru-RU" sz="1600" b="1" dirty="0"/>
                    </a:p>
                    <a:p>
                      <a:endParaRPr lang="ru-RU" sz="1600" b="1" dirty="0"/>
                    </a:p>
                    <a:p>
                      <a:r>
                        <a:rPr lang="ru-RU" sz="1600" b="1" dirty="0"/>
                        <a:t>Описание проблемы</a:t>
                      </a:r>
                    </a:p>
                    <a:p>
                      <a:endParaRPr lang="ru-RU" sz="1600" b="1" dirty="0"/>
                    </a:p>
                    <a:p>
                      <a:endParaRPr lang="ru-RU" sz="1600" b="1" dirty="0"/>
                    </a:p>
                  </a:txBody>
                  <a:tcPr marL="68580" marR="6858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/>
                        <a:t>В настоящее время повсеместно идет усиленная цифровизация и автоматизация. Сложно найти сферу, которую бы не затронули эти процессы.</a:t>
                      </a:r>
                    </a:p>
                    <a:p>
                      <a:r>
                        <a:rPr lang="ru-RU" sz="1200" b="0" dirty="0"/>
                        <a:t>Ввиду довольно сложной специфики отрасли IT, недостаточной цифровой грамотности и большого разрозненного рынка(«</a:t>
                      </a:r>
                      <a:r>
                        <a:rPr lang="ru-RU" sz="1200" b="0"/>
                        <a:t>Цифровая смута»), </a:t>
                      </a:r>
                      <a:r>
                        <a:rPr lang="ru-RU" sz="1200" b="0" dirty="0"/>
                        <a:t>существует проблематика выбора оптимальных решений заказчиками (владельцами бизнеса и руководителями) для достижения их конечных целей. Нередко в процессе реализации проектов возникает трудность в общении между заказчиками и исполнителями из-за того, что они говорят на разных языках. В результате таких недопониманий проекты по цифровизации и автоматизации реализуются недостаточно оптимально, из-за чего бизнес может нести убытки и терять прибыль.</a:t>
                      </a: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553">
                <a:tc>
                  <a:txBody>
                    <a:bodyPr/>
                    <a:lstStyle/>
                    <a:p>
                      <a:r>
                        <a:rPr lang="ru-RU" sz="1600" b="1" dirty="0"/>
                        <a:t>Название проекта</a:t>
                      </a:r>
                    </a:p>
                  </a:txBody>
                  <a:tcPr marL="68580" marR="6858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Разработка инновационного продукта в рамках стратегии развития ИТ-компании Северо-Западного региона</a:t>
                      </a: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3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Цель проекта</a:t>
                      </a:r>
                    </a:p>
                  </a:txBody>
                  <a:tcPr marL="68580" marR="6858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Формирование и вывод на рынок услуг в области информационных технологий инновационного продукта, помогающего бизнесу более эффективно вести свою деятельность за счет сокращения издержек и увеличения прибыли.</a:t>
                      </a: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3020">
                <a:tc>
                  <a:txBody>
                    <a:bodyPr/>
                    <a:lstStyle/>
                    <a:p>
                      <a:endParaRPr lang="ru-RU" sz="1600" b="1" dirty="0"/>
                    </a:p>
                    <a:p>
                      <a:r>
                        <a:rPr lang="ru-RU" sz="1600" b="1" dirty="0"/>
                        <a:t>Ожидаемые результаты</a:t>
                      </a:r>
                    </a:p>
                    <a:p>
                      <a:endParaRPr lang="ru-RU" sz="1600" b="1" dirty="0"/>
                    </a:p>
                  </a:txBody>
                  <a:tcPr marL="68580" marR="6858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ru-RU" sz="1200" dirty="0"/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Устойчивая ИТ-компания, предоставляющая квалифицированные услуги в области системной интеграции и IT-консалтинга, помогающие бизнесу сокращать издержки и увеличивать прибыль.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Компания получает прибыль от своей деятельности, клиенты повышают маржинальность и сокращают издержки в результате оказанных им услуг и использования внедренных решений.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Формирование методологии обучения квалифицированных кадров, обладающих знаниями в областях информационных технологий, общего, финансового и стратегического менеджмента.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Формирование методологии повышения общей цифровой грамотности.</a:t>
                      </a:r>
                    </a:p>
                    <a:p>
                      <a:pPr marL="0" indent="0">
                        <a:buNone/>
                      </a:pPr>
                      <a:endParaRPr lang="ru-RU" sz="1200" dirty="0"/>
                    </a:p>
                    <a:p>
                      <a:pPr marL="0" indent="0">
                        <a:buNone/>
                      </a:pPr>
                      <a:r>
                        <a:rPr lang="ru-RU" sz="1200" dirty="0"/>
                        <a:t>Описанные выше результаты соответствуют целям национальных проектов: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200" dirty="0"/>
                        <a:t>- Малое и среднее предпринимательство и поддержка индивидуальной предпринимательской инициативы;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200" dirty="0"/>
                        <a:t>- Цифровая экономика;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200" dirty="0"/>
                        <a:t>- Наука и университеты.</a:t>
                      </a:r>
                    </a:p>
                    <a:p>
                      <a:pPr marL="0" indent="0">
                        <a:buNone/>
                      </a:pPr>
                      <a:endParaRPr lang="ru-RU" sz="120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B39AE7E-CC87-498D-9ACF-6DC42AFDCFAC}"/>
              </a:ext>
            </a:extLst>
          </p:cNvPr>
          <p:cNvSpPr txBox="1"/>
          <p:nvPr/>
        </p:nvSpPr>
        <p:spPr>
          <a:xfrm>
            <a:off x="2532923" y="323393"/>
            <a:ext cx="733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" panose="00000500000000000000" pitchFamily="2" charset="-52"/>
              </a:rPr>
              <a:t>АНКЕТА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9585917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250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</vt:lpstr>
      <vt:lpstr>Тема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Виталий</dc:creator>
  <cp:lastModifiedBy>C-S</cp:lastModifiedBy>
  <cp:revision>10</cp:revision>
  <dcterms:created xsi:type="dcterms:W3CDTF">2024-11-08T14:34:21Z</dcterms:created>
  <dcterms:modified xsi:type="dcterms:W3CDTF">2024-12-08T18:37:54Z</dcterms:modified>
</cp:coreProperties>
</file>