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2" r:id="rId7"/>
    <p:sldId id="275" r:id="rId8"/>
    <p:sldId id="278" r:id="rId9"/>
    <p:sldId id="263" r:id="rId10"/>
    <p:sldId id="260" r:id="rId11"/>
    <p:sldId id="268" r:id="rId12"/>
    <p:sldId id="271" r:id="rId13"/>
    <p:sldId id="269" r:id="rId14"/>
    <p:sldId id="272" r:id="rId15"/>
    <p:sldId id="270" r:id="rId16"/>
    <p:sldId id="274" r:id="rId17"/>
    <p:sldId id="276" r:id="rId18"/>
    <p:sldId id="264" r:id="rId19"/>
    <p:sldId id="273" r:id="rId20"/>
    <p:sldId id="280" r:id="rId21"/>
    <p:sldId id="266" r:id="rId22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Raleway" panose="020B0604020202020204" charset="0"/>
      <p:regular r:id="rId28"/>
      <p:bold r:id="rId29"/>
      <p:italic r:id="rId30"/>
      <p:boldItalic r:id="rId31"/>
    </p:embeddedFont>
    <p:embeddedFont>
      <p:font typeface="Raleway SemiBold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JORIQ/6bWchLDByz6dDoC9c77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E5EC"/>
    <a:srgbClr val="FFBA00"/>
    <a:srgbClr val="262626"/>
    <a:srgbClr val="171717"/>
    <a:srgbClr val="BBE5FF"/>
    <a:srgbClr val="C3D8EB"/>
    <a:srgbClr val="F2F2F2"/>
    <a:srgbClr val="FFFFFF"/>
    <a:srgbClr val="AD43F2"/>
    <a:srgbClr val="8A4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E6F86-2E25-4BCE-A915-44B5FA498953}">
  <a:tblStyle styleId="{00AE6F86-2E25-4BCE-A915-44B5FA49895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9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9" name="Google Shape;2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5782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2648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6" name="Google Shape;2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1" name="Google Shape;3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1960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7148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6372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7234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9766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37208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25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8" name="Google Shape;3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13489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4" name="Google Shape;3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19890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4" name="Google Shape;3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0" name="Google Shape;20;p16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16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1" name="Google Shape;31;p1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0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20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8" name="Google Shape;38;p2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4" name="Google Shape;44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0" name="Google Shape;50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8.png"/><Relationship Id="rId4" Type="http://schemas.openxmlformats.org/officeDocument/2006/relationships/image" Target="../media/image15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image" Target="../media/image10.png"/><Relationship Id="rId4" Type="http://schemas.openxmlformats.org/officeDocument/2006/relationships/image" Target="../media/image23.jp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4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9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6.png"/><Relationship Id="rId7" Type="http://schemas.openxmlformats.org/officeDocument/2006/relationships/image" Target="../media/image5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8.png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6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.png"/><Relationship Id="rId9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66.jp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>
            <a:spLocks noGrp="1"/>
          </p:cNvSpPr>
          <p:nvPr>
            <p:ph type="title"/>
          </p:nvPr>
        </p:nvSpPr>
        <p:spPr>
          <a:xfrm>
            <a:off x="453825" y="1588850"/>
            <a:ext cx="2678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200" dirty="0">
                <a:solidFill>
                  <a:schemeClr val="dk2"/>
                </a:solidFill>
              </a:rPr>
              <a:t>АРХИКОЖА</a:t>
            </a:r>
            <a:endParaRPr sz="3200" dirty="0">
              <a:solidFill>
                <a:schemeClr val="dk2"/>
              </a:solidFill>
            </a:endParaRPr>
          </a:p>
        </p:txBody>
      </p:sp>
      <p:pic>
        <p:nvPicPr>
          <p:cNvPr id="58" name="Google Shape;5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7280774" y="0"/>
            <a:ext cx="1863226" cy="1693200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>
                <a:latin typeface="+mn-lt"/>
              </a:rPr>
              <a:t>1</a:t>
            </a:fld>
            <a:endParaRPr dirty="0">
              <a:latin typeface="+mn-lt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"/>
          <p:cNvSpPr txBox="1"/>
          <p:nvPr/>
        </p:nvSpPr>
        <p:spPr>
          <a:xfrm>
            <a:off x="467024" y="2076751"/>
            <a:ext cx="2572155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sz="1600" b="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Кожевенное дело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A7FCE9-3DC2-836B-ECBA-DB90A38850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0182" y="914552"/>
            <a:ext cx="3186112" cy="3186112"/>
          </a:xfrm>
          <a:prstGeom prst="rect">
            <a:avLst/>
          </a:prstGeom>
        </p:spPr>
      </p:pic>
      <p:sp>
        <p:nvSpPr>
          <p:cNvPr id="10" name="Google Shape;156;p1">
            <a:extLst>
              <a:ext uri="{FF2B5EF4-FFF2-40B4-BE49-F238E27FC236}">
                <a16:creationId xmlns:a16="http://schemas.microsoft.com/office/drawing/2014/main" id="{AA053BD0-7EBD-6569-59F4-97FD11627891}"/>
              </a:ext>
            </a:extLst>
          </p:cNvPr>
          <p:cNvSpPr txBox="1"/>
          <p:nvPr/>
        </p:nvSpPr>
        <p:spPr>
          <a:xfrm>
            <a:off x="3425300" y="4112896"/>
            <a:ext cx="3186112" cy="615523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b="1" dirty="0">
                <a:solidFill>
                  <a:schemeClr val="bg1"/>
                </a:solidFill>
                <a:latin typeface="Raleway SemiBold" panose="020B0604020202020204" charset="0"/>
              </a:rPr>
              <a:t>АРХИКОЖА</a:t>
            </a:r>
            <a:r>
              <a:rPr lang="ru-RU" dirty="0">
                <a:solidFill>
                  <a:schemeClr val="bg1"/>
                </a:solidFill>
                <a:latin typeface="Raleway SemiBold" panose="020B0604020202020204" charset="0"/>
              </a:rPr>
              <a:t> </a:t>
            </a:r>
            <a:r>
              <a:rPr lang="ru-RU" i="1" dirty="0">
                <a:solidFill>
                  <a:schemeClr val="bg1"/>
                </a:solidFill>
                <a:latin typeface="Raleway SemiBold" panose="020B0604020202020204" charset="0"/>
              </a:rPr>
              <a:t>- мы про качество и самовыражение.</a:t>
            </a:r>
            <a:endParaRPr i="1" dirty="0">
              <a:solidFill>
                <a:schemeClr val="bg1"/>
              </a:solidFill>
              <a:latin typeface="Raleway SemiBold" panose="020B0604020202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оизводство кожаных сумки: фабричное и ручная работа">
            <a:extLst>
              <a:ext uri="{FF2B5EF4-FFF2-40B4-BE49-F238E27FC236}">
                <a16:creationId xmlns:a16="http://schemas.microsoft.com/office/drawing/2014/main" id="{1F057CD4-5A24-661D-36A1-4E815CDDC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53" y="1837481"/>
            <a:ext cx="3488269" cy="210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Google Shape;161;p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2"/>
                </a:solidFill>
              </a:rPr>
              <a:t>АКТУАЛЬНОСТЬ ИДЕИ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62" name="Google Shape;16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2</a:t>
            </a:fld>
            <a:endParaRPr sz="900" dirty="0">
              <a:latin typeface="+mn-lt"/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" descr="Лучшие идеи (900+) доски «Чертежи» в 2024 г | выкройки сумок, выкройки,  выкройка сумки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29226" y="1837480"/>
            <a:ext cx="3261926" cy="252057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/>
          <p:nvPr/>
        </p:nvSpPr>
        <p:spPr>
          <a:xfrm>
            <a:off x="7281495" y="2380322"/>
            <a:ext cx="1398508" cy="1253211"/>
          </a:xfrm>
          <a:prstGeom prst="roundRect">
            <a:avLst>
              <a:gd name="adj" fmla="val 12838"/>
            </a:avLst>
          </a:prstGeom>
          <a:solidFill>
            <a:srgbClr val="B8E5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" descr="Чертеж – Бесплатные иконки: здания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34805" y="2380323"/>
            <a:ext cx="1193480" cy="11934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"/>
          <p:cNvGrpSpPr/>
          <p:nvPr/>
        </p:nvGrpSpPr>
        <p:grpSpPr>
          <a:xfrm>
            <a:off x="716240" y="3727550"/>
            <a:ext cx="6565255" cy="685299"/>
            <a:chOff x="103754" y="2711889"/>
            <a:chExt cx="5170116" cy="878918"/>
          </a:xfrm>
          <a:solidFill>
            <a:srgbClr val="171717"/>
          </a:solidFill>
        </p:grpSpPr>
        <p:sp>
          <p:nvSpPr>
            <p:cNvPr id="174" name="Google Shape;174;p2"/>
            <p:cNvSpPr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75" name="Google Shape;175;p2"/>
            <p:cNvSpPr txBox="1"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0" i="0" u="none" strike="noStrike" cap="none" dirty="0">
                  <a:solidFill>
                    <a:schemeClr val="bg1"/>
                  </a:solidFill>
                  <a:latin typeface="Raleway SemiBold" panose="020B0604020202020204" charset="0"/>
                  <a:ea typeface="Raleway SemiBold"/>
                  <a:cs typeface="Raleway SemiBold"/>
                  <a:sym typeface="Raleway SemiBold"/>
                </a:rPr>
                <a:t>Заказ дизайна + Производство =</a:t>
              </a:r>
              <a:endParaRPr lang="ru-RU" sz="1600" dirty="0">
                <a:solidFill>
                  <a:schemeClr val="bg1"/>
                </a:solidFill>
                <a:latin typeface="Raleway SemiBold" panose="020B0604020202020204" charset="0"/>
                <a:ea typeface="Raleway SemiBold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i="1" dirty="0">
                  <a:solidFill>
                    <a:schemeClr val="bg1"/>
                  </a:solidFill>
                  <a:latin typeface="Raleway SemiBold" panose="020B0604020202020204" charset="0"/>
                  <a:ea typeface="Raleway SemiBold"/>
                  <a:cs typeface="Raleway SemiBold"/>
                  <a:sym typeface="Raleway SemiBold"/>
                </a:rPr>
                <a:t>несколько</a:t>
              </a:r>
              <a:r>
                <a:rPr lang="ru-RU" sz="1600" b="1" i="1" u="none" strike="noStrike" cap="none" dirty="0">
                  <a:solidFill>
                    <a:schemeClr val="bg1"/>
                  </a:solidFill>
                  <a:latin typeface="Raleway SemiBold" panose="020B0604020202020204" charset="0"/>
                  <a:ea typeface="Raleway SemiBold"/>
                  <a:cs typeface="Raleway SemiBold"/>
                  <a:sym typeface="Raleway SemiBold"/>
                </a:rPr>
                <a:t> дней </a:t>
              </a:r>
              <a:r>
                <a:rPr lang="ru-RU" sz="1600" b="1" i="1" dirty="0">
                  <a:solidFill>
                    <a:schemeClr val="bg1"/>
                  </a:solidFill>
                  <a:latin typeface="Raleway SemiBold" panose="020B0604020202020204" charset="-52"/>
                  <a:ea typeface="Raleway SemiBold"/>
                  <a:cs typeface="Raleway SemiBold"/>
                  <a:sym typeface="Raleway SemiBold"/>
                </a:rPr>
                <a:t>–</a:t>
              </a:r>
              <a:r>
                <a:rPr lang="ru-RU" sz="1600" b="1" i="1" u="none" strike="noStrike" cap="none" dirty="0">
                  <a:solidFill>
                    <a:schemeClr val="bg1"/>
                  </a:solidFill>
                  <a:latin typeface="Raleway SemiBold" panose="020B0604020202020204" charset="-52"/>
                  <a:ea typeface="Raleway SemiBold"/>
                  <a:cs typeface="Raleway SemiBold"/>
                  <a:sym typeface="Raleway SemiBold"/>
                </a:rPr>
                <a:t> </a:t>
              </a:r>
              <a:r>
                <a:rPr lang="ru-RU" sz="1600" b="1" i="1" u="none" strike="noStrike" cap="none" dirty="0">
                  <a:solidFill>
                    <a:schemeClr val="bg1"/>
                  </a:solidFill>
                  <a:latin typeface="Century Gothic" panose="020B0502020202020204" pitchFamily="34" charset="0"/>
                  <a:ea typeface="Raleway SemiBold"/>
                  <a:cs typeface="Raleway SemiBold"/>
                  <a:sym typeface="Raleway SemiBold"/>
                </a:rPr>
                <a:t>1</a:t>
              </a:r>
              <a:r>
                <a:rPr lang="ru-RU" sz="1600" b="1" i="1" u="none" strike="noStrike" cap="none" dirty="0">
                  <a:solidFill>
                    <a:schemeClr val="bg1"/>
                  </a:solidFill>
                  <a:latin typeface="Raleway SemiBold" panose="020B0604020202020204" charset="-52"/>
                  <a:ea typeface="Raleway SemiBold"/>
                  <a:cs typeface="Raleway SemiBold"/>
                  <a:sym typeface="Raleway SemiBold"/>
                </a:rPr>
                <a:t> месяц</a:t>
              </a:r>
              <a:endParaRPr sz="1600" dirty="0">
                <a:solidFill>
                  <a:schemeClr val="bg1"/>
                </a:solidFill>
                <a:latin typeface="Raleway SemiBold" panose="020B0604020202020204" charset="-5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2"/>
                </a:solidFill>
              </a:rPr>
              <a:t>ЦЕЛЕВАЯ АУДИТОРИЯ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82" name="Google Shape;182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3</a:t>
            </a:fld>
            <a:endParaRPr sz="900" dirty="0">
              <a:latin typeface="+mn-lt"/>
            </a:endParaRPr>
          </a:p>
        </p:txBody>
      </p:sp>
      <p:grpSp>
        <p:nvGrpSpPr>
          <p:cNvPr id="191" name="Google Shape;191;p3"/>
          <p:cNvGrpSpPr/>
          <p:nvPr/>
        </p:nvGrpSpPr>
        <p:grpSpPr>
          <a:xfrm>
            <a:off x="2888662" y="1459290"/>
            <a:ext cx="3289193" cy="3180176"/>
            <a:chOff x="4017144" y="2041567"/>
            <a:chExt cx="3900280" cy="3771008"/>
          </a:xfrm>
        </p:grpSpPr>
        <p:sp>
          <p:nvSpPr>
            <p:cNvPr id="192" name="Google Shape;192;p3"/>
            <p:cNvSpPr/>
            <p:nvPr/>
          </p:nvSpPr>
          <p:spPr>
            <a:xfrm>
              <a:off x="4017144" y="2041567"/>
              <a:ext cx="3900280" cy="37710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4074916" y="2098252"/>
              <a:ext cx="3784744" cy="3659302"/>
            </a:xfrm>
            <a:prstGeom prst="ellipse">
              <a:avLst/>
            </a:prstGeom>
            <a:solidFill>
              <a:srgbClr val="FDCE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4423346" y="2434303"/>
              <a:ext cx="3087884" cy="2985539"/>
            </a:xfrm>
            <a:prstGeom prst="ellipse">
              <a:avLst/>
            </a:prstGeom>
            <a:solidFill>
              <a:srgbClr val="FEDE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5144772" y="3142607"/>
              <a:ext cx="1645021" cy="1590497"/>
            </a:xfrm>
            <a:prstGeom prst="ellipse">
              <a:avLst/>
            </a:prstGeom>
            <a:solidFill>
              <a:srgbClr val="FFEF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5591287" y="3570614"/>
              <a:ext cx="751996" cy="72707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47725" y="1197764"/>
            <a:ext cx="8371065" cy="3139462"/>
            <a:chOff x="296639" y="1322285"/>
            <a:chExt cx="8371065" cy="3139462"/>
          </a:xfrm>
        </p:grpSpPr>
        <p:sp>
          <p:nvSpPr>
            <p:cNvPr id="197" name="Google Shape;197;p3"/>
            <p:cNvSpPr/>
            <p:nvPr/>
          </p:nvSpPr>
          <p:spPr>
            <a:xfrm>
              <a:off x="296639" y="2116269"/>
              <a:ext cx="2020790" cy="652798"/>
            </a:xfrm>
            <a:prstGeom prst="rect">
              <a:avLst/>
            </a:prstGeom>
            <a:solidFill>
              <a:srgbClr val="FDCE72"/>
            </a:solidFill>
            <a:ln w="28575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Мужчина/Женщина</a:t>
              </a:r>
              <a:endParaRPr b="1" dirty="0"/>
            </a:p>
          </p:txBody>
        </p:sp>
        <p:pic>
          <p:nvPicPr>
            <p:cNvPr id="198" name="Google Shape;198;p3" descr="Более 2 000 работ на тему «мужской туалет»: стоковые фото, картинки и  изображения royalty-free - iStock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7686" y="1322285"/>
              <a:ext cx="893690" cy="8936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3" descr="Возраст – Бесплатные иконки: разнообразный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15160" y="2933769"/>
              <a:ext cx="818741" cy="81874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" name="Группа 16"/>
            <p:cNvGrpSpPr/>
            <p:nvPr/>
          </p:nvGrpSpPr>
          <p:grpSpPr>
            <a:xfrm>
              <a:off x="303727" y="2933769"/>
              <a:ext cx="8363977" cy="1527978"/>
              <a:chOff x="303727" y="3260169"/>
              <a:chExt cx="8363977" cy="1527978"/>
            </a:xfrm>
          </p:grpSpPr>
          <p:pic>
            <p:nvPicPr>
              <p:cNvPr id="210" name="Google Shape;210;p3" descr="кошелек деньги - скачать Бесплатные иконки"/>
              <p:cNvPicPr preferRelativeResize="0"/>
              <p:nvPr/>
            </p:nvPicPr>
            <p:blipFill rotWithShape="1">
              <a:blip r:embed="rId5">
                <a:alphaModFix/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>
                <a:off x="7321170" y="3260169"/>
                <a:ext cx="818742" cy="8187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1" name="Google Shape;201;p3"/>
              <p:cNvSpPr/>
              <p:nvPr/>
            </p:nvSpPr>
            <p:spPr>
              <a:xfrm>
                <a:off x="6646914" y="4135347"/>
                <a:ext cx="2020790" cy="652800"/>
              </a:xfrm>
              <a:prstGeom prst="rect">
                <a:avLst/>
              </a:prstGeom>
              <a:solidFill>
                <a:srgbClr val="FDCE72"/>
              </a:solidFill>
              <a:ln w="28575" cap="flat" cmpd="sng">
                <a:solidFill>
                  <a:srgbClr val="CB880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400" b="1" i="0" u="none" strike="noStrike" cap="none" dirty="0">
                    <a:solidFill>
                      <a:schemeClr val="dk2"/>
                    </a:solidFill>
                    <a:latin typeface="Century Gothic" panose="020B0502020202020204" pitchFamily="34" charset="0"/>
                    <a:sym typeface="Arial"/>
                  </a:rPr>
                  <a:t>40</a:t>
                </a:r>
                <a:r>
                  <a:rPr lang="ru-RU" sz="1400" b="1" i="0" u="none" strike="noStrike" cap="none" dirty="0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ru-RU" sz="1400" b="1" i="0" u="none" strike="noStrike" cap="none" dirty="0">
                    <a:solidFill>
                      <a:schemeClr val="dk2"/>
                    </a:solidFill>
                    <a:latin typeface="Raleway SemiBold"/>
                    <a:ea typeface="Raleway SemiBold"/>
                    <a:cs typeface="Raleway SemiBold"/>
                    <a:sym typeface="Raleway SemiBold"/>
                  </a:rPr>
                  <a:t>тыс. руб. и выше</a:t>
                </a:r>
                <a:endParaRPr dirty="0"/>
              </a:p>
            </p:txBody>
          </p:sp>
          <p:cxnSp>
            <p:nvCxnSpPr>
              <p:cNvPr id="208" name="Google Shape;208;p3"/>
              <p:cNvCxnSpPr>
                <a:stCxn id="201" idx="1"/>
              </p:cNvCxnSpPr>
              <p:nvPr/>
            </p:nvCxnSpPr>
            <p:spPr>
              <a:xfrm flipH="1">
                <a:off x="6179032" y="4461747"/>
                <a:ext cx="467882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CB880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62" name="Google Shape;201;p3"/>
              <p:cNvSpPr/>
              <p:nvPr/>
            </p:nvSpPr>
            <p:spPr>
              <a:xfrm>
                <a:off x="303727" y="4135347"/>
                <a:ext cx="2033784" cy="652800"/>
              </a:xfrm>
              <a:prstGeom prst="rect">
                <a:avLst/>
              </a:prstGeom>
              <a:solidFill>
                <a:srgbClr val="FDCE72"/>
              </a:solidFill>
              <a:ln w="28575" cap="flat" cmpd="sng">
                <a:solidFill>
                  <a:srgbClr val="CB880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 dirty="0">
                    <a:solidFill>
                      <a:schemeClr val="dk2"/>
                    </a:solidFill>
                    <a:latin typeface="Century Gothic" panose="020B0502020202020204" pitchFamily="34" charset="0"/>
                    <a:sym typeface="Arial"/>
                  </a:rPr>
                  <a:t>25 </a:t>
                </a:r>
                <a:r>
                  <a:rPr lang="ru-RU" sz="1400" b="1" dirty="0">
                    <a:solidFill>
                      <a:schemeClr val="dk2"/>
                    </a:solidFill>
                    <a:latin typeface="Raleway SemiBold" panose="020B0604020202020204" charset="-52"/>
                    <a:ea typeface="Raleway SemiBold"/>
                    <a:cs typeface="Raleway SemiBold"/>
                    <a:sym typeface="Raleway SemiBold"/>
                  </a:rPr>
                  <a:t>–</a:t>
                </a:r>
                <a:r>
                  <a:rPr lang="en-US" sz="1400" b="1" i="0" u="none" strike="noStrike" cap="none" dirty="0">
                    <a:solidFill>
                      <a:schemeClr val="dk2"/>
                    </a:solidFill>
                    <a:latin typeface="Century Gothic" panose="020B0502020202020204" pitchFamily="34" charset="0"/>
                    <a:sym typeface="Arial"/>
                  </a:rPr>
                  <a:t> 45</a:t>
                </a:r>
                <a:r>
                  <a:rPr lang="ru-RU" sz="1400" b="1" i="0" u="none" strike="noStrike" cap="none" dirty="0">
                    <a:solidFill>
                      <a:schemeClr val="dk2"/>
                    </a:solidFill>
                    <a:latin typeface="Century Gothic" panose="020B0502020202020204" pitchFamily="34" charset="0"/>
                    <a:sym typeface="Arial"/>
                  </a:rPr>
                  <a:t> </a:t>
                </a:r>
                <a:r>
                  <a:rPr lang="ru-RU" sz="1400" b="1" i="0" u="none" strike="noStrike" cap="none" dirty="0">
                    <a:solidFill>
                      <a:schemeClr val="dk2"/>
                    </a:solidFill>
                    <a:latin typeface="Raleway SemiBold" panose="020B0604020202020204" charset="0"/>
                    <a:sym typeface="Arial"/>
                  </a:rPr>
                  <a:t>лет</a:t>
                </a:r>
                <a:endParaRPr dirty="0">
                  <a:latin typeface="Raleway SemiBold" panose="020B0604020202020204" charset="0"/>
                </a:endParaRPr>
              </a:p>
            </p:txBody>
          </p:sp>
          <p:cxnSp>
            <p:nvCxnSpPr>
              <p:cNvPr id="63" name="Google Shape;208;p3"/>
              <p:cNvCxnSpPr/>
              <p:nvPr/>
            </p:nvCxnSpPr>
            <p:spPr>
              <a:xfrm>
                <a:off x="2323874" y="4473452"/>
                <a:ext cx="467882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CB880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sp>
          <p:nvSpPr>
            <p:cNvPr id="189" name="Google Shape;189;p3"/>
            <p:cNvSpPr/>
            <p:nvPr/>
          </p:nvSpPr>
          <p:spPr>
            <a:xfrm>
              <a:off x="6639826" y="2110082"/>
              <a:ext cx="2020790" cy="652799"/>
            </a:xfrm>
            <a:prstGeom prst="rect">
              <a:avLst/>
            </a:prstGeom>
            <a:solidFill>
              <a:srgbClr val="FDCE72"/>
            </a:solidFill>
            <a:ln w="28575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latin typeface="Raleway SemiBold" panose="020B0604020202020204" charset="-52"/>
                </a:rPr>
                <a:t>Эмоциональные люди</a:t>
              </a:r>
            </a:p>
          </p:txBody>
        </p:sp>
        <p:cxnSp>
          <p:nvCxnSpPr>
            <p:cNvPr id="56" name="Google Shape;208;p3"/>
            <p:cNvCxnSpPr/>
            <p:nvPr/>
          </p:nvCxnSpPr>
          <p:spPr>
            <a:xfrm flipH="1">
              <a:off x="6171944" y="2442668"/>
              <a:ext cx="467882" cy="0"/>
            </a:xfrm>
            <a:prstGeom prst="straightConnector1">
              <a:avLst/>
            </a:prstGeom>
            <a:noFill/>
            <a:ln w="28575" cap="flat" cmpd="sng">
              <a:solidFill>
                <a:srgbClr val="CB880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61" name="Google Shape;208;p3"/>
            <p:cNvCxnSpPr/>
            <p:nvPr/>
          </p:nvCxnSpPr>
          <p:spPr>
            <a:xfrm>
              <a:off x="2330423" y="2436481"/>
              <a:ext cx="467882" cy="0"/>
            </a:xfrm>
            <a:prstGeom prst="straightConnector1">
              <a:avLst/>
            </a:prstGeom>
            <a:noFill/>
            <a:ln w="28575" cap="flat" cmpd="sng">
              <a:solidFill>
                <a:srgbClr val="CB880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grpSp>
          <p:nvGrpSpPr>
            <p:cNvPr id="8" name="Группа 7"/>
            <p:cNvGrpSpPr/>
            <p:nvPr/>
          </p:nvGrpSpPr>
          <p:grpSpPr>
            <a:xfrm>
              <a:off x="7069269" y="1420172"/>
              <a:ext cx="1174908" cy="669597"/>
              <a:chOff x="6780170" y="1411285"/>
              <a:chExt cx="1174908" cy="669597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33410" y="1411285"/>
                <a:ext cx="669597" cy="669597"/>
              </a:xfrm>
              <a:prstGeom prst="rect">
                <a:avLst/>
              </a:prstGeom>
            </p:spPr>
          </p:pic>
          <p:grpSp>
            <p:nvGrpSpPr>
              <p:cNvPr id="3" name="Группа 2"/>
              <p:cNvGrpSpPr/>
              <p:nvPr/>
            </p:nvGrpSpPr>
            <p:grpSpPr>
              <a:xfrm>
                <a:off x="6780170" y="1516986"/>
                <a:ext cx="1174908" cy="460066"/>
                <a:chOff x="6721468" y="1564160"/>
                <a:chExt cx="1174908" cy="460066"/>
              </a:xfrm>
            </p:grpSpPr>
            <p:pic>
              <p:nvPicPr>
                <p:cNvPr id="35" name="Google Shape;203;p3" descr="Значок пользователя PNG - Значок пользователя Профиль Аватар прозрачная  иллюстрация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769" r="16769"/>
                <a:stretch/>
              </p:blipFill>
              <p:spPr>
                <a:xfrm>
                  <a:off x="6721468" y="1583928"/>
                  <a:ext cx="506480" cy="4402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" name="Google Shape;204;p3" descr="Значок пользователя PNG - Значок пользователя Профиль Аватар прозрачная  иллюстрация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769" r="16769"/>
                <a:stretch/>
              </p:blipFill>
              <p:spPr>
                <a:xfrm>
                  <a:off x="7382740" y="1564160"/>
                  <a:ext cx="513636" cy="4465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4" name="Google Shape;164;p2">
            <a:extLst>
              <a:ext uri="{FF2B5EF4-FFF2-40B4-BE49-F238E27FC236}">
                <a16:creationId xmlns:a16="http://schemas.microsoft.com/office/drawing/2014/main" id="{A6119DDA-59F9-3EDB-BBA9-39C1FFCC7E81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750D6E5E-5F37-3F88-114A-6F0DF27EF403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66;p2">
            <a:extLst>
              <a:ext uri="{FF2B5EF4-FFF2-40B4-BE49-F238E27FC236}">
                <a16:creationId xmlns:a16="http://schemas.microsoft.com/office/drawing/2014/main" id="{48DC7C98-8280-9DB8-5ACD-87962E79C126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167;p2">
            <a:extLst>
              <a:ext uri="{FF2B5EF4-FFF2-40B4-BE49-F238E27FC236}">
                <a16:creationId xmlns:a16="http://schemas.microsoft.com/office/drawing/2014/main" id="{0F129DA0-336F-7475-A06A-7AFC2FF9E6EB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2">
            <a:extLst>
              <a:ext uri="{FF2B5EF4-FFF2-40B4-BE49-F238E27FC236}">
                <a16:creationId xmlns:a16="http://schemas.microsoft.com/office/drawing/2014/main" id="{D17FC58E-C630-BE4B-2E66-9D5882ED074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Target Market Icons - Free SVG &amp; PNG Target Market Images - Noun Project">
            <a:extLst>
              <a:ext uri="{FF2B5EF4-FFF2-40B4-BE49-F238E27FC236}">
                <a16:creationId xmlns:a16="http://schemas.microsoft.com/office/drawing/2014/main" id="{BBB440E5-625C-6032-81AD-3A7381374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903" y="2560024"/>
            <a:ext cx="978708" cy="97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oogle Shape;231;p4">
            <a:extLst>
              <a:ext uri="{FF2B5EF4-FFF2-40B4-BE49-F238E27FC236}">
                <a16:creationId xmlns:a16="http://schemas.microsoft.com/office/drawing/2014/main" id="{7A990FCE-016D-29DE-65F6-D9BECF5D43B1}"/>
              </a:ext>
            </a:extLst>
          </p:cNvPr>
          <p:cNvGrpSpPr/>
          <p:nvPr/>
        </p:nvGrpSpPr>
        <p:grpSpPr>
          <a:xfrm>
            <a:off x="386067" y="4682231"/>
            <a:ext cx="8371866" cy="302465"/>
            <a:chOff x="103754" y="2711889"/>
            <a:chExt cx="5170116" cy="878918"/>
          </a:xfrm>
          <a:solidFill>
            <a:srgbClr val="F1C3C1"/>
          </a:solidFill>
        </p:grpSpPr>
        <p:sp>
          <p:nvSpPr>
            <p:cNvPr id="12" name="Google Shape;232;p4">
              <a:extLst>
                <a:ext uri="{FF2B5EF4-FFF2-40B4-BE49-F238E27FC236}">
                  <a16:creationId xmlns:a16="http://schemas.microsoft.com/office/drawing/2014/main" id="{AAE03B84-4A40-AC22-27F5-A25D8D1E9D6D}"/>
                </a:ext>
              </a:extLst>
            </p:cNvPr>
            <p:cNvSpPr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3;p4">
              <a:extLst>
                <a:ext uri="{FF2B5EF4-FFF2-40B4-BE49-F238E27FC236}">
                  <a16:creationId xmlns:a16="http://schemas.microsoft.com/office/drawing/2014/main" id="{298259D1-95D8-3928-CBB9-B42C5AEB5930}"/>
                </a:ext>
              </a:extLst>
            </p:cNvPr>
            <p:cNvSpPr txBox="1"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b="1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Люди, ценящие ручную работу из натуральной кожи</a:t>
              </a:r>
              <a:endParaRPr sz="1400" b="1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4</a:t>
            </a:fld>
            <a:endParaRPr sz="900" dirty="0">
              <a:latin typeface="+mn-lt"/>
            </a:endParaRPr>
          </a:p>
        </p:txBody>
      </p:sp>
      <p:sp>
        <p:nvSpPr>
          <p:cNvPr id="223" name="Google Shape;223;p4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ПРОБЛЕМА</a:t>
            </a:r>
            <a:endParaRPr sz="3000" dirty="0">
              <a:solidFill>
                <a:schemeClr val="dk2"/>
              </a:solidFill>
            </a:endParaRPr>
          </a:p>
        </p:txBody>
      </p:sp>
      <p:grpSp>
        <p:nvGrpSpPr>
          <p:cNvPr id="224" name="Google Shape;224;p4"/>
          <p:cNvGrpSpPr/>
          <p:nvPr/>
        </p:nvGrpSpPr>
        <p:grpSpPr>
          <a:xfrm>
            <a:off x="1596544" y="1551575"/>
            <a:ext cx="1996698" cy="2106822"/>
            <a:chOff x="749486" y="3598785"/>
            <a:chExt cx="2301407" cy="2428337"/>
          </a:xfrm>
        </p:grpSpPr>
        <p:pic>
          <p:nvPicPr>
            <p:cNvPr id="225" name="Google Shape;225;p4"/>
            <p:cNvPicPr preferRelativeResize="0"/>
            <p:nvPr/>
          </p:nvPicPr>
          <p:blipFill rotWithShape="1">
            <a:blip r:embed="rId3">
              <a:alphaModFix/>
            </a:blip>
            <a:srcRect l="5227"/>
            <a:stretch/>
          </p:blipFill>
          <p:spPr>
            <a:xfrm>
              <a:off x="749486" y="3598785"/>
              <a:ext cx="2301407" cy="2428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p4"/>
            <p:cNvSpPr/>
            <p:nvPr/>
          </p:nvSpPr>
          <p:spPr>
            <a:xfrm>
              <a:off x="2707840" y="3767572"/>
              <a:ext cx="45719" cy="45719"/>
            </a:xfrm>
            <a:prstGeom prst="ellipse">
              <a:avLst/>
            </a:prstGeom>
            <a:solidFill>
              <a:srgbClr val="9A999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" name="Google Shape;228;p4"/>
          <p:cNvGrpSpPr/>
          <p:nvPr/>
        </p:nvGrpSpPr>
        <p:grpSpPr>
          <a:xfrm>
            <a:off x="4572000" y="3784161"/>
            <a:ext cx="3163341" cy="738788"/>
            <a:chOff x="103754" y="2711889"/>
            <a:chExt cx="5170116" cy="878918"/>
          </a:xfrm>
          <a:solidFill>
            <a:srgbClr val="171717"/>
          </a:solidFill>
        </p:grpSpPr>
        <p:sp>
          <p:nvSpPr>
            <p:cNvPr id="229" name="Google Shape;229;p4"/>
            <p:cNvSpPr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30" name="Google Shape;230;p4"/>
            <p:cNvSpPr txBox="1"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Выбор уникального подарка</a:t>
              </a:r>
              <a:endParaRPr sz="14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  <p:grpSp>
        <p:nvGrpSpPr>
          <p:cNvPr id="231" name="Google Shape;231;p4"/>
          <p:cNvGrpSpPr/>
          <p:nvPr/>
        </p:nvGrpSpPr>
        <p:grpSpPr>
          <a:xfrm>
            <a:off x="1012709" y="3784161"/>
            <a:ext cx="3163341" cy="738788"/>
            <a:chOff x="103754" y="2711889"/>
            <a:chExt cx="5170116" cy="878918"/>
          </a:xfrm>
          <a:solidFill>
            <a:srgbClr val="171717"/>
          </a:solidFill>
        </p:grpSpPr>
        <p:sp>
          <p:nvSpPr>
            <p:cNvPr id="232" name="Google Shape;232;p4"/>
            <p:cNvSpPr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33" name="Google Shape;233;p4"/>
            <p:cNvSpPr txBox="1"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Поиск способа самовыражения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b="1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(брендирования)</a:t>
              </a:r>
              <a:endParaRPr sz="14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  <p:sp>
        <p:nvSpPr>
          <p:cNvPr id="2" name="Google Shape;164;p2">
            <a:extLst>
              <a:ext uri="{FF2B5EF4-FFF2-40B4-BE49-F238E27FC236}">
                <a16:creationId xmlns:a16="http://schemas.microsoft.com/office/drawing/2014/main" id="{070EDDB5-D446-29FF-8840-23A70FBF0762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65;p2">
            <a:extLst>
              <a:ext uri="{FF2B5EF4-FFF2-40B4-BE49-F238E27FC236}">
                <a16:creationId xmlns:a16="http://schemas.microsoft.com/office/drawing/2014/main" id="{6A3A5434-1BD5-9087-DB22-B3FBB2FF76E3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66;p2">
            <a:extLst>
              <a:ext uri="{FF2B5EF4-FFF2-40B4-BE49-F238E27FC236}">
                <a16:creationId xmlns:a16="http://schemas.microsoft.com/office/drawing/2014/main" id="{3EC3151E-CF3A-D901-6992-749B41809494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67;p2">
            <a:extLst>
              <a:ext uri="{FF2B5EF4-FFF2-40B4-BE49-F238E27FC236}">
                <a16:creationId xmlns:a16="http://schemas.microsoft.com/office/drawing/2014/main" id="{5CD5AAB6-ED9C-DAE8-809E-CEF0E3D5DA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8;p2">
            <a:extLst>
              <a:ext uri="{FF2B5EF4-FFF2-40B4-BE49-F238E27FC236}">
                <a16:creationId xmlns:a16="http://schemas.microsoft.com/office/drawing/2014/main" id="{5035FF96-9D5E-BA7B-8993-886CA03B21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appy People At Birthday Party Stock Photo - Download Image Now - 20-29  Years, Adult, Adults Only - iStock">
            <a:extLst>
              <a:ext uri="{FF2B5EF4-FFF2-40B4-BE49-F238E27FC236}">
                <a16:creationId xmlns:a16="http://schemas.microsoft.com/office/drawing/2014/main" id="{DEE2CFF8-C2B1-34F8-3409-97DAA7658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551575"/>
            <a:ext cx="3163341" cy="210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5</a:t>
            </a:fld>
            <a:endParaRPr sz="900" dirty="0">
              <a:latin typeface="+mn-lt"/>
            </a:endParaRPr>
          </a:p>
        </p:txBody>
      </p:sp>
      <p:sp>
        <p:nvSpPr>
          <p:cNvPr id="258" name="Google Shape;258;p6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2"/>
                </a:solidFill>
              </a:rPr>
              <a:t>РЕШЕНИЕ</a:t>
            </a:r>
            <a:endParaRPr sz="3000">
              <a:solidFill>
                <a:schemeClr val="dk2"/>
              </a:solidFill>
            </a:endParaRPr>
          </a:p>
        </p:txBody>
      </p:sp>
      <p:pic>
        <p:nvPicPr>
          <p:cNvPr id="272" name="Google Shape;272;p6" descr="Консультация – Бесплатные иконки: коммуникаци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8154" y="2373135"/>
            <a:ext cx="1143515" cy="11435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210582" y="2346227"/>
            <a:ext cx="2320804" cy="2068139"/>
            <a:chOff x="203540" y="2343323"/>
            <a:chExt cx="2320804" cy="2068139"/>
          </a:xfrm>
        </p:grpSpPr>
        <p:grpSp>
          <p:nvGrpSpPr>
            <p:cNvPr id="264" name="Google Shape;264;p6"/>
            <p:cNvGrpSpPr/>
            <p:nvPr/>
          </p:nvGrpSpPr>
          <p:grpSpPr>
            <a:xfrm>
              <a:off x="203540" y="2343323"/>
              <a:ext cx="2320804" cy="2068139"/>
              <a:chOff x="906270" y="2313331"/>
              <a:chExt cx="3090438" cy="2753984"/>
            </a:xfrm>
          </p:grpSpPr>
          <p:pic>
            <p:nvPicPr>
              <p:cNvPr id="266" name="Google Shape;266;p6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989350" y="3059953"/>
                <a:ext cx="2007358" cy="200736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8" name="Google Shape;268;p6"/>
              <p:cNvPicPr preferRelativeResize="0"/>
              <p:nvPr/>
            </p:nvPicPr>
            <p:blipFill rotWithShape="1">
              <a:blip r:embed="rId5">
                <a:alphaModFix/>
              </a:blip>
              <a:srcRect l="59849" t="24418"/>
              <a:stretch/>
            </p:blipFill>
            <p:spPr>
              <a:xfrm>
                <a:off x="906270" y="2313331"/>
                <a:ext cx="1922615" cy="20576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73" name="Google Shape;273;p6" descr="Meshy | LinkedIn"/>
            <p:cNvSpPr/>
            <p:nvPr/>
          </p:nvSpPr>
          <p:spPr>
            <a:xfrm>
              <a:off x="1237885" y="2373135"/>
              <a:ext cx="388588" cy="388588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F64D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2127278" y="2928580"/>
              <a:ext cx="378956" cy="378955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l="-999" r="-999"/>
              </a:stretch>
            </a:blipFill>
            <a:ln w="12700" cap="flat" cmpd="sng">
              <a:solidFill>
                <a:srgbClr val="FDCF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31;p4"/>
          <p:cNvGrpSpPr/>
          <p:nvPr/>
        </p:nvGrpSpPr>
        <p:grpSpPr>
          <a:xfrm>
            <a:off x="386067" y="4682231"/>
            <a:ext cx="8371866" cy="308293"/>
            <a:chOff x="103754" y="2711889"/>
            <a:chExt cx="5170116" cy="895853"/>
          </a:xfrm>
          <a:solidFill>
            <a:srgbClr val="C00000"/>
          </a:solidFill>
        </p:grpSpPr>
        <p:sp>
          <p:nvSpPr>
            <p:cNvPr id="28" name="Google Shape;232;p4"/>
            <p:cNvSpPr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9" name="Google Shape;233;p4"/>
            <p:cNvSpPr txBox="1"/>
            <p:nvPr/>
          </p:nvSpPr>
          <p:spPr>
            <a:xfrm>
              <a:off x="103754" y="2711889"/>
              <a:ext cx="5170116" cy="89585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b="1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                                                                       </a:t>
              </a:r>
              <a:r>
                <a:rPr lang="ru-RU" b="1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Использование искусственного интеллекта</a:t>
              </a:r>
              <a:endParaRPr sz="14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01446" y="1504753"/>
            <a:ext cx="8425139" cy="737490"/>
            <a:chOff x="324068" y="1505239"/>
            <a:chExt cx="8425139" cy="737490"/>
          </a:xfrm>
        </p:grpSpPr>
        <p:sp>
          <p:nvSpPr>
            <p:cNvPr id="259" name="Google Shape;259;p6"/>
            <p:cNvSpPr txBox="1"/>
            <p:nvPr/>
          </p:nvSpPr>
          <p:spPr>
            <a:xfrm>
              <a:off x="324068" y="1505239"/>
              <a:ext cx="1939076" cy="718660"/>
            </a:xfrm>
            <a:prstGeom prst="rect">
              <a:avLst/>
            </a:prstGeom>
            <a:solidFill>
              <a:srgbClr val="9FF3BD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Создание дизайна с помощью ИИ</a:t>
              </a:r>
              <a:endParaRPr sz="1600" b="1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  <p:sp>
          <p:nvSpPr>
            <p:cNvPr id="262" name="Google Shape;262;p6"/>
            <p:cNvSpPr txBox="1"/>
            <p:nvPr/>
          </p:nvSpPr>
          <p:spPr>
            <a:xfrm>
              <a:off x="2368131" y="1505239"/>
              <a:ext cx="1939077" cy="718660"/>
            </a:xfrm>
            <a:prstGeom prst="rect">
              <a:avLst/>
            </a:prstGeom>
            <a:solidFill>
              <a:srgbClr val="9FF3BD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PR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Брендирование</a:t>
              </a:r>
              <a:endParaRPr dirty="0"/>
            </a:p>
          </p:txBody>
        </p:sp>
        <p:sp>
          <p:nvSpPr>
            <p:cNvPr id="271" name="Google Shape;271;p6"/>
            <p:cNvSpPr txBox="1"/>
            <p:nvPr/>
          </p:nvSpPr>
          <p:spPr>
            <a:xfrm>
              <a:off x="4410553" y="1505239"/>
              <a:ext cx="1939077" cy="737490"/>
            </a:xfrm>
            <a:prstGeom prst="rect">
              <a:avLst/>
            </a:prstGeom>
            <a:solidFill>
              <a:srgbClr val="9FF3BD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Консультации</a:t>
              </a:r>
              <a:endParaRPr dirty="0"/>
            </a:p>
          </p:txBody>
        </p:sp>
        <p:sp>
          <p:nvSpPr>
            <p:cNvPr id="32" name="Google Shape;271;p6"/>
            <p:cNvSpPr txBox="1"/>
            <p:nvPr/>
          </p:nvSpPr>
          <p:spPr>
            <a:xfrm>
              <a:off x="6457040" y="1505562"/>
              <a:ext cx="2292167" cy="439203"/>
            </a:xfrm>
            <a:prstGeom prst="rect">
              <a:avLst/>
            </a:prstGeom>
            <a:solidFill>
              <a:srgbClr val="BBE5F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Список товаров</a:t>
              </a:r>
              <a:endParaRPr dirty="0"/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033D3D1-2F29-B70C-1171-A61F538DEDE2}"/>
              </a:ext>
            </a:extLst>
          </p:cNvPr>
          <p:cNvGrpSpPr/>
          <p:nvPr/>
        </p:nvGrpSpPr>
        <p:grpSpPr>
          <a:xfrm>
            <a:off x="6534418" y="2346227"/>
            <a:ext cx="2292168" cy="2122096"/>
            <a:chOff x="6513411" y="2322510"/>
            <a:chExt cx="2335097" cy="2122096"/>
          </a:xfrm>
          <a:solidFill>
            <a:srgbClr val="BBE5FF"/>
          </a:solidFill>
        </p:grpSpPr>
        <p:sp>
          <p:nvSpPr>
            <p:cNvPr id="34" name="Google Shape;271;p6"/>
            <p:cNvSpPr txBox="1"/>
            <p:nvPr/>
          </p:nvSpPr>
          <p:spPr>
            <a:xfrm>
              <a:off x="6513412" y="2322510"/>
              <a:ext cx="2335096" cy="2122096"/>
            </a:xfrm>
            <a:prstGeom prst="rect">
              <a:avLst/>
            </a:prstGeom>
            <a:solidFill>
              <a:srgbClr val="BBE5FF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285750" marR="0" lvl="0" indent="-28575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 panose="020B0604020202020204" pitchFamily="34" charset="0"/>
                <a:buChar char="•"/>
              </a:pPr>
              <a:endParaRPr dirty="0">
                <a:latin typeface="Raleway SemiBold" panose="020B0604020202020204" charset="-5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513411" y="2499060"/>
              <a:ext cx="2335096" cy="125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90000"/>
                </a:lnSpc>
                <a:buSzPts val="1600"/>
                <a:buFont typeface="Arial" panose="020B0604020202020204" pitchFamily="34" charset="0"/>
                <a:buChar char="•"/>
              </a:pPr>
              <a:r>
                <a:rPr lang="ru-RU" dirty="0">
                  <a:latin typeface="Raleway SemiBold" panose="020B0604020202020204" charset="-52"/>
                </a:rPr>
                <a:t>Ремень</a:t>
              </a:r>
            </a:p>
            <a:p>
              <a:pPr marL="285750" lvl="0" indent="-285750">
                <a:lnSpc>
                  <a:spcPct val="90000"/>
                </a:lnSpc>
                <a:buSzPts val="1600"/>
                <a:buFont typeface="Arial" panose="020B0604020202020204" pitchFamily="34" charset="0"/>
                <a:buChar char="•"/>
              </a:pPr>
              <a:r>
                <a:rPr lang="ru-RU" dirty="0">
                  <a:latin typeface="Raleway SemiBold" panose="020B0604020202020204" charset="-52"/>
                </a:rPr>
                <a:t>Кошелек</a:t>
              </a:r>
            </a:p>
            <a:p>
              <a:pPr marL="285750" lvl="0" indent="-285750">
                <a:lnSpc>
                  <a:spcPct val="90000"/>
                </a:lnSpc>
                <a:buSzPts val="1600"/>
                <a:buFont typeface="Arial" panose="020B0604020202020204" pitchFamily="34" charset="0"/>
                <a:buChar char="•"/>
              </a:pPr>
              <a:r>
                <a:rPr lang="ru-RU" dirty="0">
                  <a:latin typeface="Raleway SemiBold" panose="020B0604020202020204" charset="-52"/>
                </a:rPr>
                <a:t>Кардхолдер</a:t>
              </a:r>
            </a:p>
            <a:p>
              <a:pPr marL="285750" indent="-285750">
                <a:lnSpc>
                  <a:spcPct val="90000"/>
                </a:lnSpc>
                <a:buSzPts val="1600"/>
                <a:buFont typeface="Arial" panose="020B0604020202020204" pitchFamily="34" charset="0"/>
                <a:buChar char="•"/>
              </a:pPr>
              <a:r>
                <a:rPr lang="ru-RU" dirty="0">
                  <a:latin typeface="Raleway SemiBold" panose="020B0604020202020204" charset="-52"/>
                </a:rPr>
                <a:t>Ремешок для часов</a:t>
              </a:r>
            </a:p>
            <a:p>
              <a:pPr marL="285750" lvl="0" indent="-285750">
                <a:lnSpc>
                  <a:spcPct val="90000"/>
                </a:lnSpc>
                <a:buSzPts val="1600"/>
                <a:buFont typeface="Arial" panose="020B0604020202020204" pitchFamily="34" charset="0"/>
                <a:buChar char="•"/>
              </a:pPr>
              <a:r>
                <a:rPr lang="ru-RU" dirty="0">
                  <a:latin typeface="Raleway SemiBold" panose="020B0604020202020204" charset="-52"/>
                </a:rPr>
                <a:t>Обложка на паспорт</a:t>
              </a:r>
            </a:p>
            <a:p>
              <a:pPr marL="285750" lvl="0" indent="-285750">
                <a:lnSpc>
                  <a:spcPct val="90000"/>
                </a:lnSpc>
                <a:buSzPts val="1600"/>
                <a:buFont typeface="Arial" panose="020B0604020202020204" pitchFamily="34" charset="0"/>
                <a:buChar char="•"/>
              </a:pPr>
              <a:r>
                <a:rPr lang="ru-RU" dirty="0">
                  <a:latin typeface="Raleway SemiBold" panose="020B0604020202020204" charset="-52"/>
                </a:rPr>
                <a:t>Другие товары</a:t>
              </a:r>
            </a:p>
          </p:txBody>
        </p:sp>
      </p:grpSp>
      <p:sp>
        <p:nvSpPr>
          <p:cNvPr id="6" name="Google Shape;164;p2">
            <a:extLst>
              <a:ext uri="{FF2B5EF4-FFF2-40B4-BE49-F238E27FC236}">
                <a16:creationId xmlns:a16="http://schemas.microsoft.com/office/drawing/2014/main" id="{15D4A2D4-422E-2EA1-565A-3721310AF1FF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5;p2">
            <a:extLst>
              <a:ext uri="{FF2B5EF4-FFF2-40B4-BE49-F238E27FC236}">
                <a16:creationId xmlns:a16="http://schemas.microsoft.com/office/drawing/2014/main" id="{7D036DBE-9EDC-F2E2-0BEC-B883CB397D91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66;p2">
            <a:extLst>
              <a:ext uri="{FF2B5EF4-FFF2-40B4-BE49-F238E27FC236}">
                <a16:creationId xmlns:a16="http://schemas.microsoft.com/office/drawing/2014/main" id="{C5083B4A-2FAF-FBCA-89F5-CE8AFC92315A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167;p2">
            <a:extLst>
              <a:ext uri="{FF2B5EF4-FFF2-40B4-BE49-F238E27FC236}">
                <a16:creationId xmlns:a16="http://schemas.microsoft.com/office/drawing/2014/main" id="{717F63E0-3010-6FE8-2537-4E110EF1987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8;p2">
            <a:extLst>
              <a:ext uri="{FF2B5EF4-FFF2-40B4-BE49-F238E27FC236}">
                <a16:creationId xmlns:a16="http://schemas.microsoft.com/office/drawing/2014/main" id="{35CE9975-82DE-C9E2-ED26-594634B6960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84C0783-CB32-EB13-E59B-58EA093EBF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14399" y="2452183"/>
            <a:ext cx="1276486" cy="1276486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A145965-6DB6-7DC3-9F08-6A73CCF0A3CE}"/>
              </a:ext>
            </a:extLst>
          </p:cNvPr>
          <p:cNvGrpSpPr/>
          <p:nvPr/>
        </p:nvGrpSpPr>
        <p:grpSpPr>
          <a:xfrm>
            <a:off x="3727110" y="3440474"/>
            <a:ext cx="585597" cy="630391"/>
            <a:chOff x="4235034" y="3740997"/>
            <a:chExt cx="521452" cy="561339"/>
          </a:xfrm>
        </p:grpSpPr>
        <p:sp>
          <p:nvSpPr>
            <p:cNvPr id="13" name="Google Shape;307;p8">
              <a:extLst>
                <a:ext uri="{FF2B5EF4-FFF2-40B4-BE49-F238E27FC236}">
                  <a16:creationId xmlns:a16="http://schemas.microsoft.com/office/drawing/2014/main" id="{86900C24-99F2-A455-8638-436F525B70D2}"/>
                </a:ext>
              </a:extLst>
            </p:cNvPr>
            <p:cNvSpPr/>
            <p:nvPr/>
          </p:nvSpPr>
          <p:spPr>
            <a:xfrm>
              <a:off x="4240174" y="3740997"/>
              <a:ext cx="511172" cy="509152"/>
            </a:xfrm>
            <a:prstGeom prst="ellipse">
              <a:avLst/>
            </a:prstGeom>
            <a:solidFill>
              <a:srgbClr val="FEDE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3" name="Google Shape;263;p6" descr="Изображение бренда – Бесплатные иконки: маркетинг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235034" y="3780884"/>
              <a:ext cx="521452" cy="5214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61C5CB8-8C7B-C49B-6113-6CE8D9573EB4}"/>
              </a:ext>
            </a:extLst>
          </p:cNvPr>
          <p:cNvSpPr/>
          <p:nvPr/>
        </p:nvSpPr>
        <p:spPr>
          <a:xfrm>
            <a:off x="386067" y="4687452"/>
            <a:ext cx="2885771" cy="303648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1E0F87-540F-67DA-161B-39702212C630}"/>
              </a:ext>
            </a:extLst>
          </p:cNvPr>
          <p:cNvSpPr txBox="1"/>
          <p:nvPr/>
        </p:nvSpPr>
        <p:spPr>
          <a:xfrm>
            <a:off x="386068" y="4682232"/>
            <a:ext cx="1599896" cy="306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aleway SemiBold" panose="020B0604020202020204" charset="0"/>
              </a:rPr>
              <a:t>TechNet</a:t>
            </a:r>
            <a:endParaRPr lang="ru-RU" b="1" dirty="0">
              <a:solidFill>
                <a:schemeClr val="bg1"/>
              </a:solidFill>
              <a:latin typeface="Raleway SemiBold" panose="020B060402020202020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B9FCB0-D1AF-838C-D371-6B1AB066D3DB}"/>
              </a:ext>
            </a:extLst>
          </p:cNvPr>
          <p:cNvSpPr txBox="1"/>
          <p:nvPr/>
        </p:nvSpPr>
        <p:spPr>
          <a:xfrm>
            <a:off x="1627304" y="4682231"/>
            <a:ext cx="1644533" cy="313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</a:t>
            </a:r>
            <a:r>
              <a:rPr lang="en-US" b="1" dirty="0">
                <a:solidFill>
                  <a:schemeClr val="bg1"/>
                </a:solidFill>
                <a:latin typeface="Raleway SemiBold" panose="020B0604020202020204" charset="0"/>
              </a:rPr>
              <a:t>earNet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6</a:t>
            </a:fld>
            <a:endParaRPr sz="900" dirty="0">
              <a:latin typeface="+mn-lt"/>
            </a:endParaRPr>
          </a:p>
        </p:txBody>
      </p:sp>
      <p:sp>
        <p:nvSpPr>
          <p:cNvPr id="286" name="Google Shape;286;p7"/>
          <p:cNvSpPr txBox="1">
            <a:spLocks noGrp="1"/>
          </p:cNvSpPr>
          <p:nvPr>
            <p:ph type="title"/>
          </p:nvPr>
        </p:nvSpPr>
        <p:spPr>
          <a:xfrm>
            <a:off x="456817" y="785441"/>
            <a:ext cx="6803087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ИСПОЛЬЗОВАНИЕ ИСКУССТВЕННОГО ИНТЕЛЛЕКТА</a:t>
            </a:r>
            <a:endParaRPr sz="3000" dirty="0">
              <a:solidFill>
                <a:schemeClr val="dk2"/>
              </a:solidFill>
            </a:endParaRPr>
          </a:p>
        </p:txBody>
      </p:sp>
      <p:sp>
        <p:nvSpPr>
          <p:cNvPr id="4" name="Google Shape;164;p2">
            <a:extLst>
              <a:ext uri="{FF2B5EF4-FFF2-40B4-BE49-F238E27FC236}">
                <a16:creationId xmlns:a16="http://schemas.microsoft.com/office/drawing/2014/main" id="{BF2CDC3D-E1E3-A85B-49FE-22B5634B7801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25EACA39-3BF5-5EA0-DCB6-7EC278A68165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66;p2">
            <a:extLst>
              <a:ext uri="{FF2B5EF4-FFF2-40B4-BE49-F238E27FC236}">
                <a16:creationId xmlns:a16="http://schemas.microsoft.com/office/drawing/2014/main" id="{E920D455-C579-F690-1B66-65DC3F59A998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167;p2">
            <a:extLst>
              <a:ext uri="{FF2B5EF4-FFF2-40B4-BE49-F238E27FC236}">
                <a16:creationId xmlns:a16="http://schemas.microsoft.com/office/drawing/2014/main" id="{04635184-7FC4-0ABA-9FE9-A926A0E1BA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8;p2">
            <a:extLst>
              <a:ext uri="{FF2B5EF4-FFF2-40B4-BE49-F238E27FC236}">
                <a16:creationId xmlns:a16="http://schemas.microsoft.com/office/drawing/2014/main" id="{216A098A-8B82-30C5-7E5C-E5EB82C4F68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E88D13-98CA-9DC0-2660-8CFA8EFE13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635" b="12635"/>
          <a:stretch/>
        </p:blipFill>
        <p:spPr>
          <a:xfrm>
            <a:off x="398867" y="1907817"/>
            <a:ext cx="3393281" cy="25357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AA8F47-C2BF-8AC5-462A-7EA9A32CF3B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635" b="12635"/>
          <a:stretch/>
        </p:blipFill>
        <p:spPr>
          <a:xfrm>
            <a:off x="5351853" y="1907817"/>
            <a:ext cx="3393280" cy="25357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1BFD29-5A8D-88BD-232F-9F045AA3E3B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729" t="8407" r="11974" b="6406"/>
          <a:stretch/>
        </p:blipFill>
        <p:spPr>
          <a:xfrm flipH="1">
            <a:off x="3378074" y="1907817"/>
            <a:ext cx="2152110" cy="2535786"/>
          </a:xfrm>
          <a:prstGeom prst="rect">
            <a:avLst/>
          </a:prstGeom>
        </p:spPr>
      </p:pic>
      <p:grpSp>
        <p:nvGrpSpPr>
          <p:cNvPr id="16" name="Google Shape;231;p4">
            <a:extLst>
              <a:ext uri="{FF2B5EF4-FFF2-40B4-BE49-F238E27FC236}">
                <a16:creationId xmlns:a16="http://schemas.microsoft.com/office/drawing/2014/main" id="{E34A6675-4C89-BE66-49A6-3F1431E965F5}"/>
              </a:ext>
            </a:extLst>
          </p:cNvPr>
          <p:cNvGrpSpPr/>
          <p:nvPr/>
        </p:nvGrpSpPr>
        <p:grpSpPr>
          <a:xfrm>
            <a:off x="386067" y="4682231"/>
            <a:ext cx="8371866" cy="302465"/>
            <a:chOff x="103754" y="2711889"/>
            <a:chExt cx="5170116" cy="878918"/>
          </a:xfrm>
          <a:solidFill>
            <a:srgbClr val="F1C3C1"/>
          </a:solidFill>
        </p:grpSpPr>
        <p:sp>
          <p:nvSpPr>
            <p:cNvPr id="17" name="Google Shape;232;p4">
              <a:extLst>
                <a:ext uri="{FF2B5EF4-FFF2-40B4-BE49-F238E27FC236}">
                  <a16:creationId xmlns:a16="http://schemas.microsoft.com/office/drawing/2014/main" id="{65A0CBD8-EAD8-8805-E2E6-88DDFC3E0A37}"/>
                </a:ext>
              </a:extLst>
            </p:cNvPr>
            <p:cNvSpPr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3;p4">
              <a:extLst>
                <a:ext uri="{FF2B5EF4-FFF2-40B4-BE49-F238E27FC236}">
                  <a16:creationId xmlns:a16="http://schemas.microsoft.com/office/drawing/2014/main" id="{E35C1C8A-13DA-9F99-C890-5DADB5A2EE75}"/>
                </a:ext>
              </a:extLst>
            </p:cNvPr>
            <p:cNvSpPr txBox="1"/>
            <p:nvPr/>
          </p:nvSpPr>
          <p:spPr>
            <a:xfrm>
              <a:off x="103754" y="2711889"/>
              <a:ext cx="5170116" cy="878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u="none" strike="noStrike" cap="none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#LeonardoAi</a:t>
              </a:r>
              <a:r>
                <a:rPr lang="ru-RU" b="1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	</a:t>
              </a:r>
              <a:r>
                <a:rPr lang="en-US" b="1" dirty="0">
                  <a:solidFill>
                    <a:schemeClr val="dk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#Artificialintelligence</a:t>
              </a:r>
              <a:endParaRPr sz="1400" b="1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7</a:t>
            </a:fld>
            <a:endParaRPr sz="900" dirty="0">
              <a:latin typeface="+mn-lt"/>
            </a:endParaRPr>
          </a:p>
        </p:txBody>
      </p:sp>
      <p:sp>
        <p:nvSpPr>
          <p:cNvPr id="286" name="Google Shape;286;p7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2"/>
                </a:solidFill>
              </a:rPr>
              <a:t>РЕШЕНИЕ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287" name="Google Shape;287;p7"/>
          <p:cNvSpPr txBox="1"/>
          <p:nvPr/>
        </p:nvSpPr>
        <p:spPr>
          <a:xfrm>
            <a:off x="456818" y="1365041"/>
            <a:ext cx="7106032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Оборудование и программное обеспечение для производства продукта: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Инструменты для обработки кожи, швейный набор, ножницы, карандаши (маркеры)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ИИ: </a:t>
            </a:r>
            <a:r>
              <a:rPr lang="ru-RU" sz="1600" b="1" dirty="0" err="1">
                <a:latin typeface="Raleway SemiBold"/>
                <a:ea typeface="Raleway SemiBold"/>
                <a:cs typeface="Raleway SemiBold"/>
                <a:sym typeface="Raleway SemiBold"/>
              </a:rPr>
              <a:t>Meshy</a:t>
            </a: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 (</a:t>
            </a:r>
            <a:r>
              <a:rPr lang="ru-RU" sz="1600" b="1" dirty="0">
                <a:latin typeface="Century Gothic" panose="020B0502020202020204" pitchFamily="34" charset="0"/>
              </a:rPr>
              <a:t>3</a:t>
            </a:r>
            <a:r>
              <a:rPr lang="ru-RU" sz="1600" b="1" dirty="0">
                <a:latin typeface="Raleway SemiBold"/>
                <a:ea typeface="Raleway SemiBold"/>
                <a:cs typeface="Raleway SemiBold"/>
                <a:sym typeface="Raleway SemiBold"/>
              </a:rPr>
              <a:t>D</a:t>
            </a: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 дизайн), </a:t>
            </a:r>
            <a:r>
              <a:rPr lang="ru-RU" sz="1600" b="1" dirty="0">
                <a:latin typeface="Raleway SemiBold"/>
                <a:ea typeface="Raleway SemiBold"/>
                <a:cs typeface="Raleway SemiBold"/>
                <a:sym typeface="Raleway SemiBold"/>
              </a:rPr>
              <a:t>Leonardo.AI</a:t>
            </a: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 (</a:t>
            </a:r>
            <a:r>
              <a:rPr lang="ru-RU" sz="1600" b="1" dirty="0">
                <a:latin typeface="Century Gothic" panose="020B0502020202020204" pitchFamily="34" charset="0"/>
              </a:rPr>
              <a:t>2</a:t>
            </a:r>
            <a:r>
              <a:rPr lang="ru-RU" sz="1600" b="1" dirty="0">
                <a:latin typeface="Raleway SemiBold"/>
                <a:ea typeface="Raleway SemiBold"/>
                <a:cs typeface="Raleway SemiBold"/>
                <a:sym typeface="Raleway SemiBold"/>
              </a:rPr>
              <a:t>D</a:t>
            </a: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)</a:t>
            </a:r>
            <a:endParaRPr lang="ru-RU"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" name="Picture 2" descr="Машинное оборудование – Бесплатные иконки: технолог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244" y="1494295"/>
            <a:ext cx="759666" cy="75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6818" y="2671848"/>
            <a:ext cx="66413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b="1" dirty="0">
                <a:latin typeface="Raleway SemiBold"/>
                <a:ea typeface="Raleway SemiBold"/>
                <a:cs typeface="Raleway SemiBold"/>
                <a:sym typeface="Raleway SemiBold"/>
              </a:rPr>
              <a:t>Материалы, расходники и другие ресурсы, требующиеся для производства </a:t>
            </a:r>
            <a:r>
              <a:rPr lang="ru-RU" sz="1600" b="1" dirty="0">
                <a:latin typeface="Century Gothic" panose="020B0502020202020204" pitchFamily="34" charset="0"/>
                <a:ea typeface="Raleway SemiBold"/>
                <a:cs typeface="Raleway SemiBold"/>
                <a:sym typeface="Raleway SemiBold"/>
              </a:rPr>
              <a:t>1</a:t>
            </a:r>
            <a:r>
              <a:rPr lang="ru-RU" sz="1600" b="1" dirty="0">
                <a:latin typeface="Raleway SemiBold"/>
                <a:ea typeface="Raleway SemiBold"/>
                <a:cs typeface="Raleway SemiBold"/>
                <a:sym typeface="Raleway SemiBold"/>
              </a:rPr>
              <a:t> шт. продукта:</a:t>
            </a:r>
            <a:endParaRPr lang="ru-RU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Натуральная кожа, нитки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6818" y="3453782"/>
            <a:ext cx="69834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b="1" dirty="0">
                <a:latin typeface="Raleway SemiBold"/>
                <a:ea typeface="Raleway SemiBold"/>
                <a:cs typeface="Raleway SemiBold"/>
                <a:sym typeface="Raleway SemiBold"/>
              </a:rPr>
              <a:t>Технологические операции и действия для производства </a:t>
            </a:r>
            <a:r>
              <a:rPr lang="ru-RU" sz="1600" b="1" dirty="0">
                <a:latin typeface="Century Gothic" panose="020B0502020202020204" pitchFamily="34" charset="0"/>
                <a:ea typeface="Raleway SemiBold"/>
                <a:cs typeface="Raleway SemiBold"/>
                <a:sym typeface="Raleway SemiBold"/>
              </a:rPr>
              <a:t>1</a:t>
            </a:r>
            <a:r>
              <a:rPr lang="ru-RU" sz="1600" b="1" dirty="0">
                <a:latin typeface="Raleway SemiBold"/>
                <a:ea typeface="Raleway SemiBold"/>
                <a:cs typeface="Raleway SemiBold"/>
                <a:sym typeface="Raleway SemiBold"/>
              </a:rPr>
              <a:t> шт. продукта:</a:t>
            </a:r>
            <a:endParaRPr lang="ru-RU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Разметка по чертежу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Вырезка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Первичная обработка кожи</a:t>
            </a:r>
            <a:endParaRPr lang="ru-RU" sz="1600" dirty="0"/>
          </a:p>
        </p:txBody>
      </p:sp>
      <p:pic>
        <p:nvPicPr>
          <p:cNvPr id="1032" name="Picture 8" descr="Материал – Бесплатные иконки: мод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05" y="2396746"/>
            <a:ext cx="1120343" cy="112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Ремонт бесплатно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918" y="3659874"/>
            <a:ext cx="960318" cy="96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64;p2">
            <a:extLst>
              <a:ext uri="{FF2B5EF4-FFF2-40B4-BE49-F238E27FC236}">
                <a16:creationId xmlns:a16="http://schemas.microsoft.com/office/drawing/2014/main" id="{BF2CDC3D-E1E3-A85B-49FE-22B5634B7801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25EACA39-3BF5-5EA0-DCB6-7EC278A68165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66;p2">
            <a:extLst>
              <a:ext uri="{FF2B5EF4-FFF2-40B4-BE49-F238E27FC236}">
                <a16:creationId xmlns:a16="http://schemas.microsoft.com/office/drawing/2014/main" id="{E920D455-C579-F690-1B66-65DC3F59A998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167;p2">
            <a:extLst>
              <a:ext uri="{FF2B5EF4-FFF2-40B4-BE49-F238E27FC236}">
                <a16:creationId xmlns:a16="http://schemas.microsoft.com/office/drawing/2014/main" id="{04635184-7FC4-0ABA-9FE9-A926A0E1BA6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8;p2">
            <a:extLst>
              <a:ext uri="{FF2B5EF4-FFF2-40B4-BE49-F238E27FC236}">
                <a16:creationId xmlns:a16="http://schemas.microsoft.com/office/drawing/2014/main" id="{216A098A-8B82-30C5-7E5C-E5EB82C4F68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4428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4339A55-AF7B-F932-6992-1786EAC035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795"/>
          <a:stretch/>
        </p:blipFill>
        <p:spPr>
          <a:xfrm>
            <a:off x="2828329" y="2356065"/>
            <a:ext cx="3154212" cy="2787436"/>
          </a:xfrm>
          <a:prstGeom prst="rect">
            <a:avLst/>
          </a:prstGeom>
        </p:spPr>
      </p:pic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C251B01F-478B-67FD-F843-D4F944311C98}"/>
              </a:ext>
            </a:extLst>
          </p:cNvPr>
          <p:cNvSpPr/>
          <p:nvPr/>
        </p:nvSpPr>
        <p:spPr>
          <a:xfrm rot="16200000">
            <a:off x="2971226" y="3010474"/>
            <a:ext cx="2899136" cy="1974059"/>
          </a:xfrm>
          <a:prstGeom prst="roundRect">
            <a:avLst>
              <a:gd name="adj" fmla="val 107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/>
          <p:cNvGrpSpPr/>
          <p:nvPr/>
        </p:nvGrpSpPr>
        <p:grpSpPr>
          <a:xfrm>
            <a:off x="3619774" y="3089847"/>
            <a:ext cx="1603211" cy="1558673"/>
            <a:chOff x="-2033717" y="3457173"/>
            <a:chExt cx="1628012" cy="1582788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-2033717" y="3457173"/>
              <a:ext cx="1628012" cy="1582788"/>
            </a:xfrm>
            <a:prstGeom prst="rect">
              <a:avLst/>
            </a:prstGeom>
            <a:solidFill>
              <a:srgbClr val="FFB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284C0783-CB32-EB13-E59B-58EA093EB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874145" y="3610325"/>
              <a:ext cx="1276486" cy="1276486"/>
            </a:xfrm>
            <a:prstGeom prst="rect">
              <a:avLst/>
            </a:prstGeom>
          </p:spPr>
        </p:pic>
      </p:grpSp>
      <p:sp>
        <p:nvSpPr>
          <p:cNvPr id="279" name="Google Shape;279;p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8</a:t>
            </a:fld>
            <a:endParaRPr sz="900" dirty="0">
              <a:latin typeface="+mn-lt"/>
            </a:endParaRPr>
          </a:p>
        </p:txBody>
      </p:sp>
      <p:sp>
        <p:nvSpPr>
          <p:cNvPr id="286" name="Google Shape;286;p7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РЕШЕНИЕ</a:t>
            </a:r>
            <a:endParaRPr sz="3000" dirty="0">
              <a:solidFill>
                <a:schemeClr val="dk2"/>
              </a:solidFill>
            </a:endParaRPr>
          </a:p>
        </p:txBody>
      </p:sp>
      <p:sp>
        <p:nvSpPr>
          <p:cNvPr id="287" name="Google Shape;287;p7"/>
          <p:cNvSpPr txBox="1"/>
          <p:nvPr/>
        </p:nvSpPr>
        <p:spPr>
          <a:xfrm>
            <a:off x="456818" y="1365041"/>
            <a:ext cx="710603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Обычный процесс</a:t>
            </a:r>
            <a:endParaRPr dirty="0"/>
          </a:p>
        </p:txBody>
      </p:sp>
      <p:sp>
        <p:nvSpPr>
          <p:cNvPr id="4" name="Google Shape;164;p2">
            <a:extLst>
              <a:ext uri="{FF2B5EF4-FFF2-40B4-BE49-F238E27FC236}">
                <a16:creationId xmlns:a16="http://schemas.microsoft.com/office/drawing/2014/main" id="{BF2CDC3D-E1E3-A85B-49FE-22B5634B7801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25EACA39-3BF5-5EA0-DCB6-7EC278A68165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66;p2">
            <a:extLst>
              <a:ext uri="{FF2B5EF4-FFF2-40B4-BE49-F238E27FC236}">
                <a16:creationId xmlns:a16="http://schemas.microsoft.com/office/drawing/2014/main" id="{E920D455-C579-F690-1B66-65DC3F59A998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167;p2">
            <a:extLst>
              <a:ext uri="{FF2B5EF4-FFF2-40B4-BE49-F238E27FC236}">
                <a16:creationId xmlns:a16="http://schemas.microsoft.com/office/drawing/2014/main" id="{04635184-7FC4-0ABA-9FE9-A926A0E1BA6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8;p2">
            <a:extLst>
              <a:ext uri="{FF2B5EF4-FFF2-40B4-BE49-F238E27FC236}">
                <a16:creationId xmlns:a16="http://schemas.microsoft.com/office/drawing/2014/main" id="{216A098A-8B82-30C5-7E5C-E5EB82C4F68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87;p7"/>
          <p:cNvSpPr txBox="1"/>
          <p:nvPr/>
        </p:nvSpPr>
        <p:spPr>
          <a:xfrm>
            <a:off x="456818" y="2356064"/>
            <a:ext cx="710603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Наше решение</a:t>
            </a:r>
            <a:endParaRPr b="1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2784668" y="1763678"/>
            <a:ext cx="158521" cy="331510"/>
            <a:chOff x="2517545" y="2083725"/>
            <a:chExt cx="231040" cy="483166"/>
          </a:xfrm>
        </p:grpSpPr>
        <p:sp>
          <p:nvSpPr>
            <p:cNvPr id="11" name="Овал 10"/>
            <p:cNvSpPr/>
            <p:nvPr/>
          </p:nvSpPr>
          <p:spPr>
            <a:xfrm>
              <a:off x="2542424" y="2083725"/>
              <a:ext cx="172087" cy="1635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2572124" y="2385373"/>
              <a:ext cx="61392" cy="181518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632607" y="2385373"/>
              <a:ext cx="61392" cy="181518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626222" y="2274698"/>
              <a:ext cx="122363" cy="11389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628468" y="2213926"/>
              <a:ext cx="3799" cy="174917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flipH="1">
              <a:off x="2517545" y="2275196"/>
              <a:ext cx="122363" cy="11389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Группа 38"/>
          <p:cNvGrpSpPr/>
          <p:nvPr/>
        </p:nvGrpSpPr>
        <p:grpSpPr>
          <a:xfrm>
            <a:off x="5876360" y="1763678"/>
            <a:ext cx="158521" cy="331510"/>
            <a:chOff x="2517545" y="2083725"/>
            <a:chExt cx="231040" cy="483166"/>
          </a:xfrm>
        </p:grpSpPr>
        <p:sp>
          <p:nvSpPr>
            <p:cNvPr id="40" name="Овал 39"/>
            <p:cNvSpPr/>
            <p:nvPr/>
          </p:nvSpPr>
          <p:spPr>
            <a:xfrm>
              <a:off x="2542424" y="2083725"/>
              <a:ext cx="172087" cy="1635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2570967" y="2385373"/>
              <a:ext cx="61392" cy="181518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636077" y="2385373"/>
              <a:ext cx="61392" cy="181518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626222" y="2274698"/>
              <a:ext cx="122363" cy="11389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628468" y="2213926"/>
              <a:ext cx="3799" cy="174917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2517545" y="2275196"/>
              <a:ext cx="122363" cy="11389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3605882" y="2003655"/>
            <a:ext cx="1644440" cy="276999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Raleway SemiBold" panose="020B0604020202020204" charset="0"/>
              </a:rPr>
              <a:t>Срок работы: </a:t>
            </a:r>
            <a:r>
              <a:rPr lang="ru-RU" sz="1200" dirty="0">
                <a:latin typeface="Century Gothic" panose="020B0502020202020204" pitchFamily="34" charset="0"/>
              </a:rPr>
              <a:t>1</a:t>
            </a:r>
            <a:r>
              <a:rPr lang="ru-RU" sz="1200" dirty="0">
                <a:latin typeface="Raleway SemiBold" panose="020B0604020202020204" charset="-52"/>
              </a:rPr>
              <a:t> мес.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38307" y="2097570"/>
            <a:ext cx="1025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Raleway SemiBold" panose="020B0604020202020204" charset="-52"/>
              </a:rPr>
              <a:t>Клиент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53377" y="2096033"/>
            <a:ext cx="1025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Raleway SemiBold" panose="020B0604020202020204" charset="-52"/>
              </a:rPr>
              <a:t>Мастер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76745" y="1765218"/>
            <a:ext cx="1376632" cy="330815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Raleway SemiBold" panose="020B0604020202020204" charset="-52"/>
              </a:rPr>
              <a:t>Референс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3617699" y="3089847"/>
            <a:ext cx="1603211" cy="1558673"/>
            <a:chOff x="3378613" y="2720168"/>
            <a:chExt cx="1943065" cy="2147419"/>
          </a:xfrm>
        </p:grpSpPr>
        <p:sp>
          <p:nvSpPr>
            <p:cNvPr id="52" name="Прямоугольник 51"/>
            <p:cNvSpPr/>
            <p:nvPr/>
          </p:nvSpPr>
          <p:spPr>
            <a:xfrm>
              <a:off x="3378613" y="2720168"/>
              <a:ext cx="1943065" cy="2147419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491163" y="2950349"/>
              <a:ext cx="1717964" cy="33859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>
                  <a:solidFill>
                    <a:schemeClr val="bg2"/>
                  </a:solidFill>
                  <a:latin typeface="Raleway SemiBold" panose="020B0604020202020204" charset="-52"/>
                </a:rPr>
                <a:t>Клиент</a:t>
              </a: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491163" y="3343603"/>
              <a:ext cx="1717964" cy="129766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bg2"/>
                  </a:solidFill>
                  <a:latin typeface="Raleway SemiBold" panose="020B0604020202020204" charset="-52"/>
                </a:rPr>
                <a:t>Стиль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bg2"/>
                  </a:solidFill>
                  <a:latin typeface="Raleway SemiBold" panose="020B0604020202020204" charset="-52"/>
                </a:rPr>
                <a:t>Уточнения в дизайне</a:t>
              </a:r>
              <a:r>
                <a:rPr lang="en-US" sz="1200" dirty="0">
                  <a:solidFill>
                    <a:schemeClr val="bg2"/>
                  </a:solidFill>
                  <a:latin typeface="Raleway SemiBold" panose="020B0604020202020204" charset="-52"/>
                </a:rPr>
                <a:t>/</a:t>
              </a:r>
              <a:endParaRPr lang="ru-RU" sz="1200" dirty="0">
                <a:solidFill>
                  <a:schemeClr val="bg2"/>
                </a:solidFill>
                <a:latin typeface="Raleway SemiBold" panose="020B0604020202020204" charset="-52"/>
              </a:endParaRPr>
            </a:p>
            <a:p>
              <a:r>
                <a:rPr lang="ru-RU" sz="1200" dirty="0">
                  <a:solidFill>
                    <a:schemeClr val="bg2"/>
                  </a:solidFill>
                  <a:latin typeface="Raleway SemiBold" panose="020B0604020202020204" charset="-52"/>
                </a:rPr>
                <a:t>    </a:t>
              </a:r>
              <a:r>
                <a:rPr lang="ru-RU" sz="600" dirty="0">
                  <a:solidFill>
                    <a:schemeClr val="bg2"/>
                  </a:solidFill>
                  <a:latin typeface="Raleway SemiBold" panose="020B0604020202020204" charset="-52"/>
                </a:rPr>
                <a:t> </a:t>
              </a:r>
              <a:r>
                <a:rPr lang="ru-RU" sz="1200" dirty="0">
                  <a:solidFill>
                    <a:schemeClr val="bg2"/>
                  </a:solidFill>
                  <a:latin typeface="Raleway SemiBold" panose="020B0604020202020204" charset="-52"/>
                </a:rPr>
                <a:t>работе</a:t>
              </a: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6462455" y="1763679"/>
            <a:ext cx="1376632" cy="330815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Raleway SemiBold" panose="020B0604020202020204" charset="-52"/>
              </a:rPr>
              <a:t>Продукт</a:t>
            </a:r>
          </a:p>
        </p:txBody>
      </p:sp>
      <p:cxnSp>
        <p:nvCxnSpPr>
          <p:cNvPr id="64" name="Прямая со стрелкой 63"/>
          <p:cNvCxnSpPr>
            <a:cxnSpLocks/>
          </p:cNvCxnSpPr>
          <p:nvPr/>
        </p:nvCxnSpPr>
        <p:spPr>
          <a:xfrm>
            <a:off x="3303827" y="1942829"/>
            <a:ext cx="2176130" cy="0"/>
          </a:xfrm>
          <a:prstGeom prst="straightConnector1">
            <a:avLst/>
          </a:prstGeom>
          <a:ln w="19050">
            <a:solidFill>
              <a:schemeClr val="bg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3703576" y="1261241"/>
            <a:ext cx="1376632" cy="27870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2"/>
                </a:solidFill>
                <a:latin typeface="Raleway SemiBold" panose="020B0604020202020204" charset="-52"/>
              </a:rPr>
              <a:t>Уточнения</a:t>
            </a:r>
            <a:endParaRPr lang="ru-RU" sz="1350" dirty="0">
              <a:solidFill>
                <a:schemeClr val="bg2"/>
              </a:solidFill>
              <a:latin typeface="Raleway SemiBold" panose="020B0604020202020204" charset="-52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224E884-1461-B4CB-154C-9351255EB809}"/>
              </a:ext>
            </a:extLst>
          </p:cNvPr>
          <p:cNvGrpSpPr/>
          <p:nvPr/>
        </p:nvGrpSpPr>
        <p:grpSpPr>
          <a:xfrm>
            <a:off x="3615626" y="3089847"/>
            <a:ext cx="1606457" cy="1558673"/>
            <a:chOff x="6460027" y="2891729"/>
            <a:chExt cx="1630915" cy="156204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B9C56BC-E7F9-5C9C-46A2-7F78269D90C3}"/>
                </a:ext>
              </a:extLst>
            </p:cNvPr>
            <p:cNvGrpSpPr/>
            <p:nvPr/>
          </p:nvGrpSpPr>
          <p:grpSpPr>
            <a:xfrm>
              <a:off x="6460027" y="2891729"/>
              <a:ext cx="1630915" cy="1562048"/>
              <a:chOff x="6460027" y="2891729"/>
              <a:chExt cx="1630915" cy="1562048"/>
            </a:xfrm>
          </p:grpSpPr>
          <p:sp>
            <p:nvSpPr>
              <p:cNvPr id="50" name="Прямоугольник 49"/>
              <p:cNvSpPr/>
              <p:nvPr/>
            </p:nvSpPr>
            <p:spPr>
              <a:xfrm>
                <a:off x="6460027" y="2891729"/>
                <a:ext cx="1630915" cy="156204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E6016186-C564-6B3C-FCD6-E491F6BB9AF0}"/>
                  </a:ext>
                </a:extLst>
              </p:cNvPr>
              <p:cNvSpPr/>
              <p:nvPr/>
            </p:nvSpPr>
            <p:spPr>
              <a:xfrm>
                <a:off x="6678791" y="3069152"/>
                <a:ext cx="1256563" cy="1220001"/>
              </a:xfrm>
              <a:prstGeom prst="rect">
                <a:avLst/>
              </a:prstGeom>
              <a:solidFill>
                <a:srgbClr val="AD43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1026" name="Picture 2" descr="🙋‍♂️ Leonardo AI 🐲 SUBSCRIBE TO YOUR ACCOUNT + FAST">
              <a:extLst>
                <a:ext uri="{FF2B5EF4-FFF2-40B4-BE49-F238E27FC236}">
                  <a16:creationId xmlns:a16="http://schemas.microsoft.com/office/drawing/2014/main" id="{B2C7CBE8-D9B1-27B1-A9CA-A7AA9D8D2F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64" r="21064"/>
            <a:stretch/>
          </p:blipFill>
          <p:spPr bwMode="auto">
            <a:xfrm>
              <a:off x="6706398" y="3102698"/>
              <a:ext cx="1187644" cy="1153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28D27AD-DED2-6068-E1C7-4D6ECDE8B8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8301" y="3300473"/>
            <a:ext cx="1169834" cy="1150189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F68518EB-9D75-B635-A4A3-0692569897FE}"/>
              </a:ext>
            </a:extLst>
          </p:cNvPr>
          <p:cNvGrpSpPr/>
          <p:nvPr/>
        </p:nvGrpSpPr>
        <p:grpSpPr>
          <a:xfrm>
            <a:off x="3615627" y="3089846"/>
            <a:ext cx="1603211" cy="1558673"/>
            <a:chOff x="3703576" y="3085621"/>
            <a:chExt cx="1412840" cy="1566857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B4FD0E1-4B08-99FE-77F8-7D8786B1B912}"/>
                </a:ext>
              </a:extLst>
            </p:cNvPr>
            <p:cNvGrpSpPr/>
            <p:nvPr/>
          </p:nvGrpSpPr>
          <p:grpSpPr>
            <a:xfrm>
              <a:off x="3703576" y="3085621"/>
              <a:ext cx="1412840" cy="1566857"/>
              <a:chOff x="3378613" y="2720168"/>
              <a:chExt cx="1943064" cy="2147419"/>
            </a:xfrm>
          </p:grpSpPr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DFCEC5C3-3B69-757A-F743-6FFE2FF5B408}"/>
                  </a:ext>
                </a:extLst>
              </p:cNvPr>
              <p:cNvSpPr/>
              <p:nvPr/>
            </p:nvSpPr>
            <p:spPr>
              <a:xfrm>
                <a:off x="3378613" y="2720168"/>
                <a:ext cx="1943064" cy="2147419"/>
              </a:xfrm>
              <a:prstGeom prst="rect">
                <a:avLst/>
              </a:prstGeom>
              <a:solidFill>
                <a:srgbClr val="17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C79EA816-FB82-BBBC-811F-5994A916D7D2}"/>
                  </a:ext>
                </a:extLst>
              </p:cNvPr>
              <p:cNvSpPr/>
              <p:nvPr/>
            </p:nvSpPr>
            <p:spPr>
              <a:xfrm>
                <a:off x="3491163" y="2950349"/>
                <a:ext cx="1717964" cy="338592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dirty="0">
                    <a:solidFill>
                      <a:schemeClr val="bg2"/>
                    </a:solidFill>
                    <a:latin typeface="Raleway SemiBold" panose="020B0604020202020204" charset="-52"/>
                  </a:rPr>
                  <a:t>Клиент</a:t>
                </a:r>
              </a:p>
            </p:txBody>
          </p:sp>
          <p:sp>
            <p:nvSpPr>
              <p:cNvPr id="26" name="Прямоугольник 25">
                <a:extLst>
                  <a:ext uri="{FF2B5EF4-FFF2-40B4-BE49-F238E27FC236}">
                    <a16:creationId xmlns:a16="http://schemas.microsoft.com/office/drawing/2014/main" id="{82D53B4C-8439-C2FA-3161-CBEBFEE07242}"/>
                  </a:ext>
                </a:extLst>
              </p:cNvPr>
              <p:cNvSpPr/>
              <p:nvPr/>
            </p:nvSpPr>
            <p:spPr>
              <a:xfrm>
                <a:off x="3491163" y="3343603"/>
                <a:ext cx="1717964" cy="129766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sz="1200" dirty="0">
                  <a:solidFill>
                    <a:schemeClr val="bg2"/>
                  </a:solidFill>
                  <a:latin typeface="Raleway SemiBold" panose="020B0604020202020204" charset="-52"/>
                </a:endParaRPr>
              </a:p>
            </p:txBody>
          </p:sp>
        </p:grp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46D322D4-CD4C-F63A-1B7F-5ED574C3F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29480" y="3585314"/>
              <a:ext cx="802083" cy="847493"/>
            </a:xfrm>
            <a:prstGeom prst="rect">
              <a:avLst/>
            </a:prstGeom>
            <a:ln w="3175">
              <a:solidFill>
                <a:srgbClr val="171717"/>
              </a:solidFill>
            </a:ln>
          </p:spPr>
        </p:pic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7DF5A5B-F700-28A0-347A-80E5921934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7014" r="92778">
                        <a14:foregroundMark x1="50972" y1="51111" x2="50972" y2="51111"/>
                        <a14:foregroundMark x1="31250" y1="48611" x2="31250" y2="48611"/>
                        <a14:foregroundMark x1="12153" y1="54167" x2="12153" y2="54167"/>
                        <a14:foregroundMark x1="87500" y1="55000" x2="87500" y2="55000"/>
                        <a14:foregroundMark x1="7014" y1="43333" x2="7014" y2="43333"/>
                        <a14:foregroundMark x1="67639" y1="53333" x2="67639" y2="53333"/>
                        <a14:foregroundMark x1="92778" y1="45000" x2="92778" y2="4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5671" y="4716037"/>
            <a:ext cx="1257410" cy="310584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1D17A7B8-8D89-00DF-6B89-7F63C0E2783E}"/>
              </a:ext>
            </a:extLst>
          </p:cNvPr>
          <p:cNvSpPr txBox="1"/>
          <p:nvPr/>
        </p:nvSpPr>
        <p:spPr>
          <a:xfrm>
            <a:off x="3612379" y="2738323"/>
            <a:ext cx="1606457" cy="307777"/>
          </a:xfrm>
          <a:prstGeom prst="rect">
            <a:avLst/>
          </a:prstGeom>
          <a:solidFill>
            <a:srgbClr val="171717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Raleway SemiBold" panose="020B0604020202020204" charset="0"/>
              </a:rPr>
              <a:t>АРХИКОЖА</a:t>
            </a:r>
            <a:endParaRPr lang="ru-RU" dirty="0"/>
          </a:p>
        </p:txBody>
      </p:sp>
      <p:sp>
        <p:nvSpPr>
          <p:cNvPr id="76" name="Стрелка: развернутая 75">
            <a:extLst>
              <a:ext uri="{FF2B5EF4-FFF2-40B4-BE49-F238E27FC236}">
                <a16:creationId xmlns:a16="http://schemas.microsoft.com/office/drawing/2014/main" id="{BE7459E9-9B1D-5037-F1D4-52391A307AEB}"/>
              </a:ext>
            </a:extLst>
          </p:cNvPr>
          <p:cNvSpPr/>
          <p:nvPr/>
        </p:nvSpPr>
        <p:spPr>
          <a:xfrm flipH="1">
            <a:off x="2778919" y="1195973"/>
            <a:ext cx="3186112" cy="497083"/>
          </a:xfrm>
          <a:prstGeom prst="uturnArrow">
            <a:avLst>
              <a:gd name="adj1" fmla="val 4436"/>
              <a:gd name="adj2" fmla="val 15914"/>
              <a:gd name="adj3" fmla="val 33527"/>
              <a:gd name="adj4" fmla="val 24306"/>
              <a:gd name="adj5" fmla="val 97077"/>
            </a:avLst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4712F74-5407-66B3-86DE-04767EB72A4E}"/>
              </a:ext>
            </a:extLst>
          </p:cNvPr>
          <p:cNvSpPr txBox="1"/>
          <p:nvPr/>
        </p:nvSpPr>
        <p:spPr>
          <a:xfrm>
            <a:off x="5718695" y="3741829"/>
            <a:ext cx="1483366" cy="461665"/>
          </a:xfrm>
          <a:prstGeom prst="rect">
            <a:avLst/>
          </a:prstGeom>
          <a:solidFill>
            <a:srgbClr val="FFBA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Raleway SemiBold" panose="020B0604020202020204" charset="0"/>
              </a:rPr>
              <a:t>Срок работы: </a:t>
            </a:r>
            <a:r>
              <a:rPr lang="ru-RU" sz="1200" dirty="0">
                <a:latin typeface="Century Gothic" panose="020B0502020202020204" pitchFamily="34" charset="0"/>
              </a:rPr>
              <a:t>несколько дней</a:t>
            </a:r>
            <a:endParaRPr lang="ru-RU" sz="1200" dirty="0">
              <a:latin typeface="Raleway Semi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475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9</a:t>
            </a:fld>
            <a:endParaRPr sz="900" dirty="0">
              <a:latin typeface="+mn-lt"/>
            </a:endParaRPr>
          </a:p>
        </p:txBody>
      </p:sp>
      <p:sp>
        <p:nvSpPr>
          <p:cNvPr id="299" name="Google Shape;299;p8"/>
          <p:cNvSpPr txBox="1">
            <a:spLocks noGrp="1"/>
          </p:cNvSpPr>
          <p:nvPr>
            <p:ph type="title"/>
          </p:nvPr>
        </p:nvSpPr>
        <p:spPr>
          <a:xfrm>
            <a:off x="456817" y="785441"/>
            <a:ext cx="5578063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sz="3000" dirty="0">
                <a:solidFill>
                  <a:schemeClr val="dk2"/>
                </a:solidFill>
              </a:rPr>
              <a:t>КАКУЮ </a:t>
            </a:r>
            <a:r>
              <a:rPr lang="ru-RU" sz="3000" b="1" dirty="0">
                <a:solidFill>
                  <a:schemeClr val="dk2"/>
                </a:solidFill>
              </a:rPr>
              <a:t>ПОЛЬЗУ</a:t>
            </a:r>
            <a:r>
              <a:rPr lang="ru-RU" sz="3000" dirty="0">
                <a:solidFill>
                  <a:schemeClr val="dk2"/>
                </a:solidFill>
              </a:rPr>
              <a:t> И </a:t>
            </a:r>
            <a:r>
              <a:rPr lang="ru-RU" sz="3000" b="1" dirty="0">
                <a:solidFill>
                  <a:schemeClr val="dk2"/>
                </a:solidFill>
              </a:rPr>
              <a:t>ВЫГОДУ</a:t>
            </a:r>
            <a:r>
              <a:rPr lang="ru-RU" sz="3000" dirty="0">
                <a:solidFill>
                  <a:schemeClr val="dk2"/>
                </a:solidFill>
              </a:rPr>
              <a:t> ПОЛУЧАЕТ КЛИЕНТ?</a:t>
            </a:r>
            <a:endParaRPr sz="3000" b="1" dirty="0">
              <a:solidFill>
                <a:schemeClr val="dk2"/>
              </a:solidFill>
            </a:endParaRPr>
          </a:p>
        </p:txBody>
      </p:sp>
      <p:grpSp>
        <p:nvGrpSpPr>
          <p:cNvPr id="300" name="Google Shape;300;p8"/>
          <p:cNvGrpSpPr/>
          <p:nvPr/>
        </p:nvGrpSpPr>
        <p:grpSpPr>
          <a:xfrm>
            <a:off x="5256935" y="1746236"/>
            <a:ext cx="1819735" cy="3247184"/>
            <a:chOff x="7094176" y="1750185"/>
            <a:chExt cx="2440392" cy="4354703"/>
          </a:xfrm>
        </p:grpSpPr>
        <p:grpSp>
          <p:nvGrpSpPr>
            <p:cNvPr id="301" name="Google Shape;301;p8"/>
            <p:cNvGrpSpPr/>
            <p:nvPr/>
          </p:nvGrpSpPr>
          <p:grpSpPr>
            <a:xfrm>
              <a:off x="7094176" y="1750185"/>
              <a:ext cx="2440391" cy="2344669"/>
              <a:chOff x="7094176" y="1750185"/>
              <a:chExt cx="2440391" cy="2344669"/>
            </a:xfrm>
          </p:grpSpPr>
          <p:sp>
            <p:nvSpPr>
              <p:cNvPr id="302" name="Google Shape;302;p8"/>
              <p:cNvSpPr/>
              <p:nvPr/>
            </p:nvSpPr>
            <p:spPr>
              <a:xfrm>
                <a:off x="8203704" y="1750185"/>
                <a:ext cx="1330863" cy="1325606"/>
              </a:xfrm>
              <a:prstGeom prst="ellipse">
                <a:avLst/>
              </a:prstGeom>
              <a:solidFill>
                <a:srgbClr val="893BC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7094176" y="2769247"/>
                <a:ext cx="1330863" cy="1325607"/>
              </a:xfrm>
              <a:prstGeom prst="ellipse">
                <a:avLst/>
              </a:prstGeom>
              <a:solidFill>
                <a:srgbClr val="00C4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04" name="Google Shape;304;p8" descr="Индивидуальный – Бесплатные иконки: люди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263720" y="1781743"/>
              <a:ext cx="1165289" cy="11652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8" descr="Надежность – Бесплатные иконки: безопасность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158631" y="2818291"/>
              <a:ext cx="1252378" cy="125237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6" name="Google Shape;306;p8"/>
            <p:cNvGrpSpPr/>
            <p:nvPr/>
          </p:nvGrpSpPr>
          <p:grpSpPr>
            <a:xfrm>
              <a:off x="7094176" y="3766161"/>
              <a:ext cx="2440392" cy="2338727"/>
              <a:chOff x="7094176" y="1928508"/>
              <a:chExt cx="2440392" cy="2338727"/>
            </a:xfrm>
          </p:grpSpPr>
          <p:sp>
            <p:nvSpPr>
              <p:cNvPr id="307" name="Google Shape;307;p8"/>
              <p:cNvSpPr/>
              <p:nvPr/>
            </p:nvSpPr>
            <p:spPr>
              <a:xfrm>
                <a:off x="8203705" y="1928508"/>
                <a:ext cx="1330863" cy="13256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>
                <a:off x="7094176" y="2941628"/>
                <a:ext cx="1330863" cy="1325607"/>
              </a:xfrm>
              <a:prstGeom prst="ellipse">
                <a:avLst/>
              </a:prstGeom>
              <a:solidFill>
                <a:srgbClr val="3F45C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09" name="Google Shape;309;p8" descr="Подарок – Бесплатные иконки: рождество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85180" y="3951495"/>
              <a:ext cx="971147" cy="971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8" descr="Восхищение – Бесплатные иконки: стрелы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18727" y="4903038"/>
              <a:ext cx="1132184" cy="11321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1" name="Google Shape;311;p8"/>
          <p:cNvGrpSpPr/>
          <p:nvPr/>
        </p:nvGrpSpPr>
        <p:grpSpPr>
          <a:xfrm>
            <a:off x="456817" y="1910746"/>
            <a:ext cx="611724" cy="2896210"/>
            <a:chOff x="740779" y="2262119"/>
            <a:chExt cx="743874" cy="3521875"/>
          </a:xfrm>
        </p:grpSpPr>
        <p:pic>
          <p:nvPicPr>
            <p:cNvPr id="312" name="Google Shape;312;p8" descr="Number one 1 - Sign &amp; Symbol Icons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40779" y="2262119"/>
              <a:ext cx="703890" cy="703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p8" descr="Number two - Sign &amp; Symbol Icons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97547" y="3192259"/>
              <a:ext cx="687106" cy="7038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8" descr="number, three, 3 Icon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80762" y="4138879"/>
              <a:ext cx="703891" cy="7038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8" descr="Four number 4 - Sign &amp; Symbol Icons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80762" y="5084527"/>
              <a:ext cx="699467" cy="6994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259;p6">
            <a:extLst>
              <a:ext uri="{FF2B5EF4-FFF2-40B4-BE49-F238E27FC236}">
                <a16:creationId xmlns:a16="http://schemas.microsoft.com/office/drawing/2014/main" id="{716F6E18-D4A8-BFF0-3110-E3972B15221B}"/>
              </a:ext>
            </a:extLst>
          </p:cNvPr>
          <p:cNvSpPr txBox="1"/>
          <p:nvPr/>
        </p:nvSpPr>
        <p:spPr>
          <a:xfrm>
            <a:off x="1035660" y="4242682"/>
            <a:ext cx="3919666" cy="553342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Эстетическое наслаждение</a:t>
            </a:r>
            <a:endParaRPr sz="1600" b="1" i="0" u="none" strike="noStrike" cap="none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" name="Google Shape;259;p6">
            <a:extLst>
              <a:ext uri="{FF2B5EF4-FFF2-40B4-BE49-F238E27FC236}">
                <a16:creationId xmlns:a16="http://schemas.microsoft.com/office/drawing/2014/main" id="{124074F0-12C9-ADC4-9222-CA6D85100832}"/>
              </a:ext>
            </a:extLst>
          </p:cNvPr>
          <p:cNvSpPr txBox="1"/>
          <p:nvPr/>
        </p:nvSpPr>
        <p:spPr>
          <a:xfrm>
            <a:off x="1035660" y="3466849"/>
            <a:ext cx="3919666" cy="553342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Запоминающийся подарок</a:t>
            </a:r>
            <a:endParaRPr sz="1600" b="1" i="0" u="none" strike="noStrike" cap="none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" name="Google Shape;259;p6">
            <a:extLst>
              <a:ext uri="{FF2B5EF4-FFF2-40B4-BE49-F238E27FC236}">
                <a16:creationId xmlns:a16="http://schemas.microsoft.com/office/drawing/2014/main" id="{5F88EC4C-2917-4715-A0B3-BA3632F02322}"/>
              </a:ext>
            </a:extLst>
          </p:cNvPr>
          <p:cNvSpPr txBox="1"/>
          <p:nvPr/>
        </p:nvSpPr>
        <p:spPr>
          <a:xfrm>
            <a:off x="1035660" y="2688397"/>
            <a:ext cx="3919666" cy="553342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Надёжное качество</a:t>
            </a:r>
            <a:endParaRPr sz="1600" b="1" i="0" u="none" strike="noStrike" cap="none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" name="Google Shape;259;p6">
            <a:extLst>
              <a:ext uri="{FF2B5EF4-FFF2-40B4-BE49-F238E27FC236}">
                <a16:creationId xmlns:a16="http://schemas.microsoft.com/office/drawing/2014/main" id="{F6D3A290-077B-CB07-0F06-D1A96C7103EE}"/>
              </a:ext>
            </a:extLst>
          </p:cNvPr>
          <p:cNvSpPr txBox="1"/>
          <p:nvPr/>
        </p:nvSpPr>
        <p:spPr>
          <a:xfrm>
            <a:off x="1035660" y="1922696"/>
            <a:ext cx="3919666" cy="553342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Подчёркивание индивидуальности</a:t>
            </a:r>
            <a:endParaRPr sz="1600" b="1" i="0" u="none" strike="noStrike" cap="none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" name="Google Shape;164;p2">
            <a:extLst>
              <a:ext uri="{FF2B5EF4-FFF2-40B4-BE49-F238E27FC236}">
                <a16:creationId xmlns:a16="http://schemas.microsoft.com/office/drawing/2014/main" id="{527BCBD1-FC1B-C699-3986-987BB149391F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5;p2">
            <a:extLst>
              <a:ext uri="{FF2B5EF4-FFF2-40B4-BE49-F238E27FC236}">
                <a16:creationId xmlns:a16="http://schemas.microsoft.com/office/drawing/2014/main" id="{12F6BF96-6E66-C84A-D1B6-8E82BAA37337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66;p2">
            <a:extLst>
              <a:ext uri="{FF2B5EF4-FFF2-40B4-BE49-F238E27FC236}">
                <a16:creationId xmlns:a16="http://schemas.microsoft.com/office/drawing/2014/main" id="{CDB45FCE-1BFF-3F85-5092-A2C28DBAAB2F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167;p2">
            <a:extLst>
              <a:ext uri="{FF2B5EF4-FFF2-40B4-BE49-F238E27FC236}">
                <a16:creationId xmlns:a16="http://schemas.microsoft.com/office/drawing/2014/main" id="{D4EE7468-BDA7-011E-E044-F964325B972E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8;p2">
            <a:extLst>
              <a:ext uri="{FF2B5EF4-FFF2-40B4-BE49-F238E27FC236}">
                <a16:creationId xmlns:a16="http://schemas.microsoft.com/office/drawing/2014/main" id="{3B361D93-79C4-244F-78E6-C36738326A6B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10</a:t>
            </a:fld>
            <a:endParaRPr sz="900" dirty="0">
              <a:latin typeface="+mn-lt"/>
            </a:endParaRPr>
          </a:p>
        </p:txBody>
      </p:sp>
      <p:sp>
        <p:nvSpPr>
          <p:cNvPr id="245" name="Google Shape;245;p5"/>
          <p:cNvSpPr txBox="1">
            <a:spLocks noGrp="1"/>
          </p:cNvSpPr>
          <p:nvPr>
            <p:ph type="title"/>
          </p:nvPr>
        </p:nvSpPr>
        <p:spPr>
          <a:xfrm>
            <a:off x="456820" y="800928"/>
            <a:ext cx="7683080" cy="548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sz="2800" dirty="0">
                <a:solidFill>
                  <a:schemeClr val="dk2"/>
                </a:solidFill>
              </a:rPr>
              <a:t>ЦЕННОСТЬ, ЦЕННОСТНОЕ ПРЕДЛОЖЕНИЕ</a:t>
            </a:r>
            <a:endParaRPr dirty="0"/>
          </a:p>
        </p:txBody>
      </p:sp>
      <p:graphicFrame>
        <p:nvGraphicFramePr>
          <p:cNvPr id="246" name="Google Shape;246;p5"/>
          <p:cNvGraphicFramePr/>
          <p:nvPr>
            <p:extLst>
              <p:ext uri="{D42A27DB-BD31-4B8C-83A1-F6EECF244321}">
                <p14:modId xmlns:p14="http://schemas.microsoft.com/office/powerpoint/2010/main" val="3582107679"/>
              </p:ext>
            </p:extLst>
          </p:nvPr>
        </p:nvGraphicFramePr>
        <p:xfrm>
          <a:off x="548448" y="1427654"/>
          <a:ext cx="7499825" cy="3504680"/>
        </p:xfrm>
        <a:graphic>
          <a:graphicData uri="http://schemas.openxmlformats.org/drawingml/2006/table">
            <a:tbl>
              <a:tblPr>
                <a:noFill/>
                <a:tableStyleId>{00AE6F86-2E25-4BCE-A915-44B5FA498953}</a:tableStyleId>
              </a:tblPr>
              <a:tblGrid>
                <a:gridCol w="193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МЫ, СТАРТАП 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FE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АРХИКОЖА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ПОМОГАЕМ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FE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Клиентам, желающим </a:t>
                      </a:r>
                      <a:r>
                        <a:rPr lang="ru-RU" sz="1600" b="0" u="sng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быть индивидуальным</a:t>
                      </a:r>
                      <a:r>
                        <a:rPr lang="en-US" sz="1600" b="0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/</a:t>
                      </a:r>
                      <a:r>
                        <a:rPr lang="ru-RU" sz="1600" b="0" u="sng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брендирование</a:t>
                      </a:r>
                      <a:endParaRPr sz="1600" b="0" i="0" u="sng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В СИТУАЦИИ 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FE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выбора кожаных изделий для различных целей</a:t>
                      </a:r>
                      <a:endParaRPr sz="1600" b="0" i="0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РЕШАТЬ ПРОБЛЕМУ 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FE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затрат времени на создание дизайна и нахождения собственного стиля</a:t>
                      </a:r>
                      <a:endParaRPr sz="1600" b="0" i="0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С ПОМОЩЬЮ 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FE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1" i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технологий искусственного интеллекта</a:t>
                      </a:r>
                      <a:endParaRPr sz="1600" b="1" i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7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И ПОЛУЧАТЬ ЦЕННОСТЬ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>
                    <a:solidFill>
                      <a:srgbClr val="FFE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1" i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эмоционального характера</a:t>
                      </a:r>
                      <a:endParaRPr dirty="0">
                        <a:latin typeface="Raleway SemiBold" panose="020B060402020202020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1" i="1" u="none" strike="noStrike" cap="none" dirty="0">
                          <a:solidFill>
                            <a:schemeClr val="dk2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(восхищение, самовыражение, брендирование)</a:t>
                      </a:r>
                      <a:endParaRPr sz="1600" b="1" i="1" u="none" strike="noStrike" cap="none" dirty="0">
                        <a:solidFill>
                          <a:schemeClr val="dk2"/>
                        </a:solidFill>
                        <a:latin typeface="Raleway SemiBold" panose="020B0604020202020204" charset="0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80025" marR="80025" marT="80025" marB="800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Google Shape;164;p2">
            <a:extLst>
              <a:ext uri="{FF2B5EF4-FFF2-40B4-BE49-F238E27FC236}">
                <a16:creationId xmlns:a16="http://schemas.microsoft.com/office/drawing/2014/main" id="{EEE4FCE8-CB62-9018-84C2-2E4039944C1F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65;p2">
            <a:extLst>
              <a:ext uri="{FF2B5EF4-FFF2-40B4-BE49-F238E27FC236}">
                <a16:creationId xmlns:a16="http://schemas.microsoft.com/office/drawing/2014/main" id="{D1209EF0-984A-A733-679C-4F57AD6E5FDB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66;p2">
            <a:extLst>
              <a:ext uri="{FF2B5EF4-FFF2-40B4-BE49-F238E27FC236}">
                <a16:creationId xmlns:a16="http://schemas.microsoft.com/office/drawing/2014/main" id="{697DFA3D-2277-17F8-5AEA-AACACB50ECB6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67;p2">
            <a:extLst>
              <a:ext uri="{FF2B5EF4-FFF2-40B4-BE49-F238E27FC236}">
                <a16:creationId xmlns:a16="http://schemas.microsoft.com/office/drawing/2014/main" id="{2526D13F-F6D8-D1EA-A882-0DEC749A83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8;p2">
            <a:extLst>
              <a:ext uri="{FF2B5EF4-FFF2-40B4-BE49-F238E27FC236}">
                <a16:creationId xmlns:a16="http://schemas.microsoft.com/office/drawing/2014/main" id="{B67EF62E-FC4F-750D-EBDC-38CDD408A8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11</a:t>
            </a:fld>
            <a:endParaRPr sz="900" dirty="0">
              <a:latin typeface="+mn-lt"/>
            </a:endParaRPr>
          </a:p>
        </p:txBody>
      </p:sp>
      <p:sp>
        <p:nvSpPr>
          <p:cNvPr id="340" name="Google Shape;340;p10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РЫНОК</a:t>
            </a:r>
            <a:endParaRPr sz="3000" dirty="0">
              <a:solidFill>
                <a:schemeClr val="dk2"/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6C79576-E771-79BD-AEEE-6F445C0E0365}"/>
              </a:ext>
            </a:extLst>
          </p:cNvPr>
          <p:cNvGrpSpPr/>
          <p:nvPr/>
        </p:nvGrpSpPr>
        <p:grpSpPr>
          <a:xfrm>
            <a:off x="1171890" y="1413068"/>
            <a:ext cx="6800219" cy="3524912"/>
            <a:chOff x="1089660" y="1365041"/>
            <a:chExt cx="6892872" cy="3572939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161468" y="1365041"/>
              <a:ext cx="6821064" cy="3572939"/>
              <a:chOff x="1161468" y="1338462"/>
              <a:chExt cx="6821064" cy="3572939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115000"/>
                        </a14:imgEffect>
                        <a14:imgEffect>
                          <a14:brightnessContrast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161468" y="1338463"/>
                <a:ext cx="6821064" cy="3572938"/>
              </a:xfrm>
              <a:prstGeom prst="rect">
                <a:avLst/>
              </a:prstGeom>
            </p:spPr>
          </p:pic>
          <p:sp>
            <p:nvSpPr>
              <p:cNvPr id="3" name="Прямоугольник 2"/>
              <p:cNvSpPr/>
              <p:nvPr/>
            </p:nvSpPr>
            <p:spPr>
              <a:xfrm>
                <a:off x="4004930" y="1338463"/>
                <a:ext cx="262270" cy="35729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7027344" y="1338462"/>
                <a:ext cx="955188" cy="427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004930" y="4749851"/>
                <a:ext cx="3977601" cy="1615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BBDEB62-BC80-1A42-8889-FC76983D7E1E}"/>
                </a:ext>
              </a:extLst>
            </p:cNvPr>
            <p:cNvSpPr/>
            <p:nvPr/>
          </p:nvSpPr>
          <p:spPr>
            <a:xfrm>
              <a:off x="1089660" y="4734232"/>
              <a:ext cx="702742" cy="1879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Raleway SemiBold" panose="020B0604020202020204" charset="0"/>
                </a:rPr>
                <a:t>источник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998434" y="1365040"/>
            <a:ext cx="71471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Raleway SemiBold" panose="020B0604020202020204" charset="-52"/>
              </a:rPr>
              <a:t>В</a:t>
            </a:r>
            <a:r>
              <a:rPr lang="ru-RU" b="1" dirty="0"/>
              <a:t> </a:t>
            </a:r>
            <a:r>
              <a:rPr lang="ru-RU" b="1" dirty="0">
                <a:latin typeface="Century Gothic" panose="020B0502020202020204" pitchFamily="34" charset="0"/>
              </a:rPr>
              <a:t>2024</a:t>
            </a:r>
            <a:r>
              <a:rPr lang="ru-RU" b="1" dirty="0"/>
              <a:t> </a:t>
            </a:r>
            <a:r>
              <a:rPr lang="ru-RU" b="1" dirty="0">
                <a:latin typeface="Raleway SemiBold" panose="020B0604020202020204" charset="-52"/>
              </a:rPr>
              <a:t>году </a:t>
            </a:r>
            <a:r>
              <a:rPr lang="ru-RU" dirty="0">
                <a:latin typeface="Raleway SemiBold" panose="020B0604020202020204" charset="-52"/>
              </a:rPr>
              <a:t>на </a:t>
            </a:r>
            <a:r>
              <a:rPr lang="ru-RU" b="1" dirty="0">
                <a:latin typeface="Raleway SemiBold" panose="020B0604020202020204" charset="-52"/>
              </a:rPr>
              <a:t>Европу</a:t>
            </a:r>
            <a:r>
              <a:rPr lang="ru-RU" dirty="0">
                <a:latin typeface="Raleway SemiBold" panose="020B0604020202020204" charset="-52"/>
              </a:rPr>
              <a:t> приходится </a:t>
            </a:r>
            <a:r>
              <a:rPr lang="ru-RU" b="1" dirty="0">
                <a:latin typeface="Raleway SemiBold" panose="020B0604020202020204" charset="-52"/>
              </a:rPr>
              <a:t>наибольшая доля рынка изделий из кожи.</a:t>
            </a:r>
          </a:p>
        </p:txBody>
      </p:sp>
      <p:sp>
        <p:nvSpPr>
          <p:cNvPr id="8" name="Google Shape;164;p2">
            <a:extLst>
              <a:ext uri="{FF2B5EF4-FFF2-40B4-BE49-F238E27FC236}">
                <a16:creationId xmlns:a16="http://schemas.microsoft.com/office/drawing/2014/main" id="{714576BE-EF5B-8921-E508-984C3E2AFEB7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65;p2">
            <a:extLst>
              <a:ext uri="{FF2B5EF4-FFF2-40B4-BE49-F238E27FC236}">
                <a16:creationId xmlns:a16="http://schemas.microsoft.com/office/drawing/2014/main" id="{22A63548-AF91-B9BD-EC30-70740D45030A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66;p2">
            <a:extLst>
              <a:ext uri="{FF2B5EF4-FFF2-40B4-BE49-F238E27FC236}">
                <a16:creationId xmlns:a16="http://schemas.microsoft.com/office/drawing/2014/main" id="{C18A7C93-9701-D49B-5A41-A2CAD98FF2AA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67;p2">
            <a:extLst>
              <a:ext uri="{FF2B5EF4-FFF2-40B4-BE49-F238E27FC236}">
                <a16:creationId xmlns:a16="http://schemas.microsoft.com/office/drawing/2014/main" id="{9252D2E6-A09D-FBC5-3BE8-E85B6565B5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8;p2">
            <a:extLst>
              <a:ext uri="{FF2B5EF4-FFF2-40B4-BE49-F238E27FC236}">
                <a16:creationId xmlns:a16="http://schemas.microsoft.com/office/drawing/2014/main" id="{5D131F51-FAAE-3A43-4918-77A11060F34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22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12</a:t>
            </a:fld>
            <a:endParaRPr sz="900" dirty="0">
              <a:latin typeface="+mn-lt"/>
            </a:endParaRPr>
          </a:p>
        </p:txBody>
      </p:sp>
      <p:sp>
        <p:nvSpPr>
          <p:cNvPr id="376" name="Google Shape;376;p1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716822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КОНКУРЕНТЫ</a:t>
            </a:r>
            <a:endParaRPr sz="3000" dirty="0">
              <a:solidFill>
                <a:schemeClr val="dk2"/>
              </a:solidFill>
            </a:endParaRPr>
          </a:p>
        </p:txBody>
      </p:sp>
      <p:graphicFrame>
        <p:nvGraphicFramePr>
          <p:cNvPr id="15" name="Google Shape;246;p5">
            <a:extLst>
              <a:ext uri="{FF2B5EF4-FFF2-40B4-BE49-F238E27FC236}">
                <a16:creationId xmlns:a16="http://schemas.microsoft.com/office/drawing/2014/main" id="{EC115A2C-2CCC-C631-91D3-FE858BAD5A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4890915"/>
              </p:ext>
            </p:extLst>
          </p:nvPr>
        </p:nvGraphicFramePr>
        <p:xfrm>
          <a:off x="242887" y="1378326"/>
          <a:ext cx="8658226" cy="2827015"/>
        </p:xfrm>
        <a:graphic>
          <a:graphicData uri="http://schemas.openxmlformats.org/drawingml/2006/table">
            <a:tbl>
              <a:tblPr>
                <a:noFill/>
                <a:tableStyleId>{00AE6F86-2E25-4BCE-A915-44B5FA498953}</a:tableStyleId>
              </a:tblPr>
              <a:tblGrid>
                <a:gridCol w="1443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0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861">
                  <a:extLst>
                    <a:ext uri="{9D8B030D-6E8A-4147-A177-3AD203B41FA5}">
                      <a16:colId xmlns:a16="http://schemas.microsoft.com/office/drawing/2014/main" val="1353551591"/>
                    </a:ext>
                  </a:extLst>
                </a:gridCol>
                <a:gridCol w="2235995">
                  <a:extLst>
                    <a:ext uri="{9D8B030D-6E8A-4147-A177-3AD203B41FA5}">
                      <a16:colId xmlns:a16="http://schemas.microsoft.com/office/drawing/2014/main" val="3899662647"/>
                    </a:ext>
                  </a:extLst>
                </a:gridCol>
              </a:tblGrid>
              <a:tr h="64691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Кожевенная мастерская</a:t>
                      </a:r>
                      <a:endParaRPr sz="1400" b="1" u="none" strike="noStrike" cap="none" dirty="0">
                        <a:solidFill>
                          <a:schemeClr val="bg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АРХИКОЖА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</a:t>
                      </a:r>
                      <a:r>
                        <a:rPr lang="en-US" sz="1600" b="1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KRUPON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Авито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Raleway SemiBold" panose="020B0604020202020204" charset="0"/>
                          <a:ea typeface="Raleway SemiBold"/>
                          <a:cs typeface="Raleway SemiBold"/>
                          <a:sym typeface="Raleway SemiBold"/>
                        </a:rPr>
                        <a:t>Ярмарка мастеров</a:t>
                      </a:r>
                    </a:p>
                  </a:txBody>
                  <a:tcPr marL="74018" marR="74018" marT="74018" marB="74018" anchor="ctr">
                    <a:solidFill>
                      <a:srgbClr val="1717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37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Стиль</a:t>
                      </a:r>
                      <a:endParaRPr sz="1400" b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1C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Классика, Техас, </a:t>
                      </a: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Lifestyle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Классика, </a:t>
                      </a: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Lifestyle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Классика, </a:t>
                      </a: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Lifestyle</a:t>
                      </a: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 др.</a:t>
                      </a:r>
                      <a:endParaRPr lang="en-US"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91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Каналы сбыта</a:t>
                      </a:r>
                      <a:endParaRPr sz="1400" b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1C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Онлайн, возможно Дистрибьюторы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Онлайн, Оффлайн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Онлайн, Оффлайн</a:t>
                      </a: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54103"/>
                  </a:ext>
                </a:extLst>
              </a:tr>
              <a:tr h="44262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Уровень цен</a:t>
                      </a:r>
                      <a:endParaRPr sz="1400" b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1C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Средний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Средний и чуть выше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Средний, Премиум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089407"/>
                  </a:ext>
                </a:extLst>
              </a:tr>
              <a:tr h="179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Инновации</a:t>
                      </a:r>
                      <a:endParaRPr sz="1400" b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rgbClr val="FEDE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Внедрение ИИ для создания дизайна;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Клиентоориентированность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dirty="0">
                          <a:solidFill>
                            <a:schemeClr val="dk2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–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dirty="0">
                          <a:solidFill>
                            <a:schemeClr val="dk2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–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018" marR="74018" marT="74018" marB="7401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076924"/>
                  </a:ext>
                </a:extLst>
              </a:tr>
            </a:tbl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7A12ACD-AA00-6129-2893-0AFF2FD7DA2B}"/>
              </a:ext>
            </a:extLst>
          </p:cNvPr>
          <p:cNvGrpSpPr/>
          <p:nvPr/>
        </p:nvGrpSpPr>
        <p:grpSpPr>
          <a:xfrm>
            <a:off x="5924307" y="1392823"/>
            <a:ext cx="617903" cy="613170"/>
            <a:chOff x="3310231" y="1853852"/>
            <a:chExt cx="2523538" cy="250420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9F25AD0D-A2AD-80CA-DC5F-FCA0FF195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5781" y="1943099"/>
              <a:ext cx="2332433" cy="2314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ый треугольник 3">
              <a:extLst>
                <a:ext uri="{FF2B5EF4-FFF2-40B4-BE49-F238E27FC236}">
                  <a16:creationId xmlns:a16="http://schemas.microsoft.com/office/drawing/2014/main" id="{F5ED52F3-7952-D645-7EB3-6F4FF57C2CF9}"/>
                </a:ext>
              </a:extLst>
            </p:cNvPr>
            <p:cNvSpPr/>
            <p:nvPr/>
          </p:nvSpPr>
          <p:spPr>
            <a:xfrm>
              <a:off x="3310231" y="3466781"/>
              <a:ext cx="871734" cy="790897"/>
            </a:xfrm>
            <a:prstGeom prst="rtTriangle">
              <a:avLst/>
            </a:prstGeom>
            <a:solidFill>
              <a:srgbClr val="1717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ый треугольник 4">
              <a:extLst>
                <a:ext uri="{FF2B5EF4-FFF2-40B4-BE49-F238E27FC236}">
                  <a16:creationId xmlns:a16="http://schemas.microsoft.com/office/drawing/2014/main" id="{470B98B4-7D13-CA22-EE79-299F34A96C84}"/>
                </a:ext>
              </a:extLst>
            </p:cNvPr>
            <p:cNvSpPr/>
            <p:nvPr/>
          </p:nvSpPr>
          <p:spPr>
            <a:xfrm rot="16200000">
              <a:off x="4998881" y="3429929"/>
              <a:ext cx="798037" cy="871738"/>
            </a:xfrm>
            <a:prstGeom prst="rtTriangle">
              <a:avLst/>
            </a:prstGeom>
            <a:solidFill>
              <a:srgbClr val="1717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ый треугольник 5">
              <a:extLst>
                <a:ext uri="{FF2B5EF4-FFF2-40B4-BE49-F238E27FC236}">
                  <a16:creationId xmlns:a16="http://schemas.microsoft.com/office/drawing/2014/main" id="{1F4AF878-8DDE-EDC9-6540-9FB5E0AB5879}"/>
                </a:ext>
              </a:extLst>
            </p:cNvPr>
            <p:cNvSpPr/>
            <p:nvPr/>
          </p:nvSpPr>
          <p:spPr>
            <a:xfrm flipH="1" flipV="1">
              <a:off x="4962033" y="1943098"/>
              <a:ext cx="776182" cy="692944"/>
            </a:xfrm>
            <a:prstGeom prst="rtTriangle">
              <a:avLst/>
            </a:prstGeom>
            <a:solidFill>
              <a:srgbClr val="1717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ый треугольник 7">
              <a:extLst>
                <a:ext uri="{FF2B5EF4-FFF2-40B4-BE49-F238E27FC236}">
                  <a16:creationId xmlns:a16="http://schemas.microsoft.com/office/drawing/2014/main" id="{E5ED2B68-75C4-A182-FEA4-195449BB6A36}"/>
                </a:ext>
              </a:extLst>
            </p:cNvPr>
            <p:cNvSpPr/>
            <p:nvPr/>
          </p:nvSpPr>
          <p:spPr>
            <a:xfrm rot="16200000" flipH="1" flipV="1">
              <a:off x="3447388" y="1901477"/>
              <a:ext cx="692947" cy="776187"/>
            </a:xfrm>
            <a:prstGeom prst="rtTriangle">
              <a:avLst/>
            </a:prstGeom>
            <a:solidFill>
              <a:srgbClr val="1717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Круг: прозрачная заливка 2">
              <a:extLst>
                <a:ext uri="{FF2B5EF4-FFF2-40B4-BE49-F238E27FC236}">
                  <a16:creationId xmlns:a16="http://schemas.microsoft.com/office/drawing/2014/main" id="{00E68920-E7C4-982C-2FDA-10D967DF7CDF}"/>
                </a:ext>
              </a:extLst>
            </p:cNvPr>
            <p:cNvSpPr/>
            <p:nvPr/>
          </p:nvSpPr>
          <p:spPr>
            <a:xfrm>
              <a:off x="3310235" y="1853852"/>
              <a:ext cx="2523529" cy="2504207"/>
            </a:xfrm>
            <a:prstGeom prst="donut">
              <a:avLst>
                <a:gd name="adj" fmla="val 57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BFFEE3-D8EA-A3D3-3064-8E84D96AF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755" y="1392823"/>
            <a:ext cx="617900" cy="617900"/>
          </a:xfrm>
          <a:prstGeom prst="rect">
            <a:avLst/>
          </a:prstGeom>
        </p:spPr>
      </p:pic>
      <p:sp>
        <p:nvSpPr>
          <p:cNvPr id="19" name="Google Shape;164;p2">
            <a:extLst>
              <a:ext uri="{FF2B5EF4-FFF2-40B4-BE49-F238E27FC236}">
                <a16:creationId xmlns:a16="http://schemas.microsoft.com/office/drawing/2014/main" id="{A86FEB01-ECA9-218B-CF06-9B784AB85F66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65;p2">
            <a:extLst>
              <a:ext uri="{FF2B5EF4-FFF2-40B4-BE49-F238E27FC236}">
                <a16:creationId xmlns:a16="http://schemas.microsoft.com/office/drawing/2014/main" id="{B57FE227-994D-9C6E-55EB-A67C034CBA74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66;p2">
            <a:extLst>
              <a:ext uri="{FF2B5EF4-FFF2-40B4-BE49-F238E27FC236}">
                <a16:creationId xmlns:a16="http://schemas.microsoft.com/office/drawing/2014/main" id="{E4BE089E-E3FA-D61D-795E-53E4DAEAD423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167;p2">
            <a:extLst>
              <a:ext uri="{FF2B5EF4-FFF2-40B4-BE49-F238E27FC236}">
                <a16:creationId xmlns:a16="http://schemas.microsoft.com/office/drawing/2014/main" id="{5F20950B-B8E1-CEC7-37BF-6E768D3177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8;p2">
            <a:extLst>
              <a:ext uri="{FF2B5EF4-FFF2-40B4-BE49-F238E27FC236}">
                <a16:creationId xmlns:a16="http://schemas.microsoft.com/office/drawing/2014/main" id="{DBF5B6F5-BA0A-262F-16F8-6737806166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255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13</a:t>
            </a:fld>
            <a:endParaRPr sz="900" dirty="0">
              <a:latin typeface="+mn-lt"/>
            </a:endParaRPr>
          </a:p>
        </p:txBody>
      </p:sp>
      <p:sp>
        <p:nvSpPr>
          <p:cNvPr id="376" name="Google Shape;376;p1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716822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БИЗНЕС-МОДЕЛЬ</a:t>
            </a:r>
            <a:endParaRPr sz="3000" dirty="0">
              <a:solidFill>
                <a:schemeClr val="dk2"/>
              </a:solidFill>
            </a:endParaRPr>
          </a:p>
        </p:txBody>
      </p:sp>
      <p:sp>
        <p:nvSpPr>
          <p:cNvPr id="2" name="Google Shape;271;p6">
            <a:extLst>
              <a:ext uri="{FF2B5EF4-FFF2-40B4-BE49-F238E27FC236}">
                <a16:creationId xmlns:a16="http://schemas.microsoft.com/office/drawing/2014/main" id="{EE1B206A-2595-299C-3035-2DD89FA5D679}"/>
              </a:ext>
            </a:extLst>
          </p:cNvPr>
          <p:cNvSpPr txBox="1"/>
          <p:nvPr/>
        </p:nvSpPr>
        <p:spPr>
          <a:xfrm>
            <a:off x="456818" y="2569325"/>
            <a:ext cx="1914309" cy="932072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Клиент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Google Shape;271;p6">
            <a:extLst>
              <a:ext uri="{FF2B5EF4-FFF2-40B4-BE49-F238E27FC236}">
                <a16:creationId xmlns:a16="http://schemas.microsoft.com/office/drawing/2014/main" id="{D4983F4E-DE38-A762-5681-7A0794A6F58A}"/>
              </a:ext>
            </a:extLst>
          </p:cNvPr>
          <p:cNvSpPr txBox="1"/>
          <p:nvPr/>
        </p:nvSpPr>
        <p:spPr>
          <a:xfrm>
            <a:off x="3619240" y="2569325"/>
            <a:ext cx="1914308" cy="932072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Производство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Google Shape;271;p6">
            <a:extLst>
              <a:ext uri="{FF2B5EF4-FFF2-40B4-BE49-F238E27FC236}">
                <a16:creationId xmlns:a16="http://schemas.microsoft.com/office/drawing/2014/main" id="{19A2EB26-1049-A7AA-2E9F-FB2B0BAFAFF5}"/>
              </a:ext>
            </a:extLst>
          </p:cNvPr>
          <p:cNvSpPr txBox="1"/>
          <p:nvPr/>
        </p:nvSpPr>
        <p:spPr>
          <a:xfrm>
            <a:off x="6781661" y="2569325"/>
            <a:ext cx="1914308" cy="932072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Продукт</a:t>
            </a:r>
            <a:endParaRPr dirty="0">
              <a:solidFill>
                <a:schemeClr val="bg1"/>
              </a:solidFill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57E7D79F-FBDE-52CD-D19E-40668BB5AC8B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>
            <a:off x="2371127" y="3035361"/>
            <a:ext cx="124811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00C2AB06-D65A-66C2-FAFB-E7442B029F03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5533548" y="3035361"/>
            <a:ext cx="124811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8A2647A-E547-C200-24B4-A1982BE9BA91}"/>
              </a:ext>
            </a:extLst>
          </p:cNvPr>
          <p:cNvSpPr txBox="1"/>
          <p:nvPr/>
        </p:nvSpPr>
        <p:spPr>
          <a:xfrm>
            <a:off x="377460" y="3596090"/>
            <a:ext cx="2073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aleway SemiBold" panose="020B0604020202020204" charset="0"/>
              </a:rPr>
              <a:t>Консультирование по поводу продукта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5D35A9-0EB4-939D-567E-34BEC57104F1}"/>
              </a:ext>
            </a:extLst>
          </p:cNvPr>
          <p:cNvSpPr txBox="1"/>
          <p:nvPr/>
        </p:nvSpPr>
        <p:spPr>
          <a:xfrm>
            <a:off x="6781661" y="3596090"/>
            <a:ext cx="193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aleway SemiBold" panose="020B0604020202020204" charset="0"/>
              </a:rPr>
              <a:t>Результат деятельности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070BD0-E933-30FB-A2CE-F63956CC31A4}"/>
              </a:ext>
            </a:extLst>
          </p:cNvPr>
          <p:cNvSpPr txBox="1"/>
          <p:nvPr/>
        </p:nvSpPr>
        <p:spPr>
          <a:xfrm>
            <a:off x="3585671" y="3703811"/>
            <a:ext cx="1914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aleway SemiBold" panose="020B0604020202020204" charset="0"/>
              </a:rPr>
              <a:t>Реализация идеи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E4116106-47C0-16EE-B715-90E8EEF0F697}"/>
              </a:ext>
            </a:extLst>
          </p:cNvPr>
          <p:cNvGrpSpPr/>
          <p:nvPr/>
        </p:nvGrpSpPr>
        <p:grpSpPr>
          <a:xfrm>
            <a:off x="1034820" y="1529871"/>
            <a:ext cx="7206502" cy="975456"/>
            <a:chOff x="1034820" y="1393123"/>
            <a:chExt cx="7206502" cy="975456"/>
          </a:xfrm>
        </p:grpSpPr>
        <p:pic>
          <p:nvPicPr>
            <p:cNvPr id="2050" name="Picture 2" descr="Продукт – Бесплатные иконки: отгрузка и доставка">
              <a:extLst>
                <a:ext uri="{FF2B5EF4-FFF2-40B4-BE49-F238E27FC236}">
                  <a16:creationId xmlns:a16="http://schemas.microsoft.com/office/drawing/2014/main" id="{28104EE6-B73A-F231-591E-0C0831305E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86" t="6286" r="6286" b="8857"/>
            <a:stretch/>
          </p:blipFill>
          <p:spPr bwMode="auto">
            <a:xfrm>
              <a:off x="7236307" y="1393123"/>
              <a:ext cx="1005015" cy="975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 descr="Ремонт бесплатно иконка">
              <a:extLst>
                <a:ext uri="{FF2B5EF4-FFF2-40B4-BE49-F238E27FC236}">
                  <a16:creationId xmlns:a16="http://schemas.microsoft.com/office/drawing/2014/main" id="{6A7EB656-B479-149C-FEDB-FE95BC5AD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9331" y="1462222"/>
              <a:ext cx="905337" cy="905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7B5412E2-413C-6DC3-6AF4-69ABAFC6E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820" y="1609255"/>
              <a:ext cx="758304" cy="758304"/>
            </a:xfrm>
            <a:prstGeom prst="rect">
              <a:avLst/>
            </a:prstGeom>
          </p:spPr>
        </p:pic>
      </p:grpSp>
      <p:sp>
        <p:nvSpPr>
          <p:cNvPr id="5" name="Google Shape;164;p2">
            <a:extLst>
              <a:ext uri="{FF2B5EF4-FFF2-40B4-BE49-F238E27FC236}">
                <a16:creationId xmlns:a16="http://schemas.microsoft.com/office/drawing/2014/main" id="{501F2538-3028-8FB3-7CC4-6269C6673DCF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65;p2">
            <a:extLst>
              <a:ext uri="{FF2B5EF4-FFF2-40B4-BE49-F238E27FC236}">
                <a16:creationId xmlns:a16="http://schemas.microsoft.com/office/drawing/2014/main" id="{E73DDFA8-D62A-D566-0FFB-E51C575D8BDB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66;p2">
            <a:extLst>
              <a:ext uri="{FF2B5EF4-FFF2-40B4-BE49-F238E27FC236}">
                <a16:creationId xmlns:a16="http://schemas.microsoft.com/office/drawing/2014/main" id="{A4A22E57-797D-ACEB-5232-005A553DBEDB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67;p2">
            <a:extLst>
              <a:ext uri="{FF2B5EF4-FFF2-40B4-BE49-F238E27FC236}">
                <a16:creationId xmlns:a16="http://schemas.microsoft.com/office/drawing/2014/main" id="{2B316823-C804-B590-C930-4ABE4D60893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;p2">
            <a:extLst>
              <a:ext uri="{FF2B5EF4-FFF2-40B4-BE49-F238E27FC236}">
                <a16:creationId xmlns:a16="http://schemas.microsoft.com/office/drawing/2014/main" id="{33900CB7-EB42-3334-024E-D26FF5996AB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686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ADD7F5-6DD4-AD6A-89BF-F146B14FB5AD}"/>
              </a:ext>
            </a:extLst>
          </p:cNvPr>
          <p:cNvSpPr/>
          <p:nvPr/>
        </p:nvSpPr>
        <p:spPr>
          <a:xfrm>
            <a:off x="350044" y="4349740"/>
            <a:ext cx="550069" cy="319823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23F09E0-6E33-A1AF-D577-D204F0948946}"/>
              </a:ext>
            </a:extLst>
          </p:cNvPr>
          <p:cNvSpPr/>
          <p:nvPr/>
        </p:nvSpPr>
        <p:spPr>
          <a:xfrm>
            <a:off x="900113" y="4349739"/>
            <a:ext cx="1185862" cy="31982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9" name="Google Shape;369;p1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14</a:t>
            </a:fld>
            <a:endParaRPr sz="900" dirty="0">
              <a:latin typeface="+mn-lt"/>
            </a:endParaRPr>
          </a:p>
        </p:txBody>
      </p:sp>
      <p:sp>
        <p:nvSpPr>
          <p:cNvPr id="376" name="Google Shape;376;p1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716822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БИЗНЕС-МОДЕЛЬ</a:t>
            </a:r>
            <a:endParaRPr sz="3000" dirty="0">
              <a:solidFill>
                <a:schemeClr val="dk2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BF3CDDC-32C1-8CBD-8CD1-A339A30BD5C5}"/>
              </a:ext>
            </a:extLst>
          </p:cNvPr>
          <p:cNvGrpSpPr/>
          <p:nvPr/>
        </p:nvGrpSpPr>
        <p:grpSpPr>
          <a:xfrm>
            <a:off x="309655" y="1886843"/>
            <a:ext cx="7462553" cy="2782720"/>
            <a:chOff x="234883" y="2468297"/>
            <a:chExt cx="7462553" cy="2782720"/>
          </a:xfrm>
        </p:grpSpPr>
        <p:sp>
          <p:nvSpPr>
            <p:cNvPr id="2" name="Google Shape;271;p6">
              <a:extLst>
                <a:ext uri="{FF2B5EF4-FFF2-40B4-BE49-F238E27FC236}">
                  <a16:creationId xmlns:a16="http://schemas.microsoft.com/office/drawing/2014/main" id="{EE1B206A-2595-299C-3035-2DD89FA5D679}"/>
                </a:ext>
              </a:extLst>
            </p:cNvPr>
            <p:cNvSpPr txBox="1"/>
            <p:nvPr/>
          </p:nvSpPr>
          <p:spPr>
            <a:xfrm>
              <a:off x="384427" y="2468297"/>
              <a:ext cx="2229232" cy="932072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Подготовка к изготовлению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3" name="Google Shape;271;p6">
              <a:extLst>
                <a:ext uri="{FF2B5EF4-FFF2-40B4-BE49-F238E27FC236}">
                  <a16:creationId xmlns:a16="http://schemas.microsoft.com/office/drawing/2014/main" id="{D4983F4E-DE38-A762-5681-7A0794A6F58A}"/>
                </a:ext>
              </a:extLst>
            </p:cNvPr>
            <p:cNvSpPr txBox="1"/>
            <p:nvPr/>
          </p:nvSpPr>
          <p:spPr>
            <a:xfrm>
              <a:off x="2926315" y="2468297"/>
              <a:ext cx="2229232" cy="932072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Производство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4" name="Google Shape;271;p6">
              <a:extLst>
                <a:ext uri="{FF2B5EF4-FFF2-40B4-BE49-F238E27FC236}">
                  <a16:creationId xmlns:a16="http://schemas.microsoft.com/office/drawing/2014/main" id="{19A2EB26-1049-A7AA-2E9F-FB2B0BAFAFF5}"/>
                </a:ext>
              </a:extLst>
            </p:cNvPr>
            <p:cNvSpPr txBox="1"/>
            <p:nvPr/>
          </p:nvSpPr>
          <p:spPr>
            <a:xfrm>
              <a:off x="5468204" y="2468297"/>
              <a:ext cx="2229232" cy="932072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bg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Продукт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A2647A-E547-C200-24B4-A1982BE9BA91}"/>
                </a:ext>
              </a:extLst>
            </p:cNvPr>
            <p:cNvSpPr txBox="1"/>
            <p:nvPr/>
          </p:nvSpPr>
          <p:spPr>
            <a:xfrm>
              <a:off x="234883" y="3521313"/>
              <a:ext cx="2528319" cy="1729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Raleway SemiBold" panose="020B0604020202020204" charset="0"/>
                </a:rPr>
                <a:t>Инструменты, оборудование: </a:t>
              </a:r>
              <a:r>
                <a:rPr lang="ru-RU" dirty="0">
                  <a:latin typeface="Century Gothic" panose="020B0502020202020204" pitchFamily="34" charset="0"/>
                </a:rPr>
                <a:t>35</a:t>
              </a:r>
              <a:r>
                <a:rPr lang="ru-RU" dirty="0">
                  <a:latin typeface="Raleway SemiBold" panose="020B0604020202020204" charset="0"/>
                </a:rPr>
                <a:t> тыс. руб.</a:t>
              </a:r>
            </a:p>
            <a:p>
              <a:pPr>
                <a:lnSpc>
                  <a:spcPct val="20000"/>
                </a:lnSpc>
              </a:pPr>
              <a:endParaRPr lang="ru-RU" b="1" dirty="0">
                <a:latin typeface="Raleway SemiBold" panose="020B0604020202020204" charset="0"/>
              </a:endParaRPr>
            </a:p>
            <a:p>
              <a:r>
                <a:rPr lang="ru-RU" b="1" dirty="0">
                  <a:latin typeface="Raleway SemiBold" panose="020B0604020202020204" charset="0"/>
                </a:rPr>
                <a:t>Кожа: </a:t>
              </a:r>
              <a:r>
                <a:rPr lang="ru-RU" dirty="0">
                  <a:latin typeface="Century Gothic" panose="020B0502020202020204" pitchFamily="34" charset="0"/>
                </a:rPr>
                <a:t>25</a:t>
              </a:r>
              <a:r>
                <a:rPr lang="ru-RU" dirty="0">
                  <a:latin typeface="Raleway SemiBold" panose="020B0604020202020204" charset="0"/>
                </a:rPr>
                <a:t> руб.</a:t>
              </a:r>
              <a:r>
                <a:rPr lang="en-US" dirty="0">
                  <a:latin typeface="Raleway SemiBold" panose="020B0604020202020204" charset="0"/>
                </a:rPr>
                <a:t>/</a:t>
              </a:r>
              <a:r>
                <a:rPr lang="ru-RU" dirty="0">
                  <a:latin typeface="Raleway SemiBold" panose="020B0604020202020204" charset="0"/>
                </a:rPr>
                <a:t>дм</a:t>
              </a:r>
            </a:p>
            <a:p>
              <a:pPr>
                <a:lnSpc>
                  <a:spcPct val="20000"/>
                </a:lnSpc>
              </a:pPr>
              <a:endParaRPr lang="ru-RU" b="1" dirty="0">
                <a:latin typeface="Raleway SemiBold" panose="020B0604020202020204" charset="0"/>
              </a:endParaRPr>
            </a:p>
            <a:p>
              <a:r>
                <a:rPr lang="ru-RU" b="1" dirty="0">
                  <a:latin typeface="Raleway SemiBold" panose="020B0604020202020204" charset="0"/>
                </a:rPr>
                <a:t>Хим. вещества: </a:t>
              </a:r>
              <a:r>
                <a:rPr lang="ru-RU" dirty="0">
                  <a:latin typeface="Century Gothic" panose="020B0502020202020204" pitchFamily="34" charset="0"/>
                </a:rPr>
                <a:t>2</a:t>
              </a:r>
              <a:r>
                <a:rPr lang="ru-RU" dirty="0">
                  <a:latin typeface="Raleway SemiBold" panose="020B0604020202020204" charset="0"/>
                </a:rPr>
                <a:t> тыс. руб.</a:t>
              </a:r>
            </a:p>
            <a:p>
              <a:pPr>
                <a:lnSpc>
                  <a:spcPct val="20000"/>
                </a:lnSpc>
              </a:pPr>
              <a:endParaRPr lang="ru-RU" b="1" dirty="0">
                <a:latin typeface="Raleway SemiBold" panose="020B0604020202020204" charset="0"/>
              </a:endParaRPr>
            </a:p>
            <a:p>
              <a:r>
                <a:rPr lang="ru-RU" b="1" dirty="0">
                  <a:latin typeface="Raleway SemiBold" panose="020B0604020202020204" charset="0"/>
                </a:rPr>
                <a:t>Нитки вощеные: </a:t>
              </a:r>
              <a:r>
                <a:rPr lang="ru-RU" dirty="0">
                  <a:latin typeface="Century Gothic" panose="020B0502020202020204" pitchFamily="34" charset="0"/>
                </a:rPr>
                <a:t>45</a:t>
              </a:r>
              <a:r>
                <a:rPr lang="ru-RU" dirty="0">
                  <a:latin typeface="Raleway SemiBold" panose="020B0604020202020204" charset="0"/>
                </a:rPr>
                <a:t> руб.</a:t>
              </a:r>
              <a:r>
                <a:rPr lang="en-US" dirty="0">
                  <a:latin typeface="Raleway SemiBold" panose="020B0604020202020204" charset="0"/>
                </a:rPr>
                <a:t>/</a:t>
              </a:r>
              <a:r>
                <a:rPr lang="ru-RU" dirty="0">
                  <a:latin typeface="Raleway SemiBold" panose="020B0604020202020204" charset="0"/>
                </a:rPr>
                <a:t>м</a:t>
              </a:r>
            </a:p>
            <a:p>
              <a:pPr algn="ctr"/>
              <a:endParaRPr lang="ru-RU" dirty="0">
                <a:latin typeface="Raleway SemiBold" panose="020B0604020202020204" charset="0"/>
              </a:endParaRPr>
            </a:p>
            <a:p>
              <a:r>
                <a:rPr lang="ru-RU" b="1" dirty="0">
                  <a:latin typeface="Raleway SemiBold" panose="020B0604020202020204" charset="0"/>
                </a:rPr>
                <a:t>Итог: </a:t>
              </a:r>
              <a:r>
                <a:rPr lang="ru-RU" sz="900" b="1" dirty="0">
                  <a:latin typeface="Raleway SemiBold" panose="020B0604020202020204" charset="0"/>
                </a:rPr>
                <a:t> </a:t>
              </a:r>
              <a:r>
                <a:rPr lang="ru-RU" b="1" dirty="0">
                  <a:latin typeface="Raleway SemiBold" panose="020B0604020202020204" charset="0"/>
                </a:rPr>
                <a:t>~ </a:t>
              </a:r>
              <a:r>
                <a:rPr lang="ru-RU" dirty="0">
                  <a:latin typeface="Century Gothic" panose="020B0502020202020204" pitchFamily="34" charset="0"/>
                </a:rPr>
                <a:t>50</a:t>
              </a:r>
              <a:r>
                <a:rPr lang="ru-RU" dirty="0">
                  <a:latin typeface="Raleway SemiBold" panose="020B0604020202020204" charset="0"/>
                </a:rPr>
                <a:t> тыс. руб.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5D35A9-0EB4-939D-567E-34BEC57104F1}"/>
                </a:ext>
              </a:extLst>
            </p:cNvPr>
            <p:cNvSpPr txBox="1"/>
            <p:nvPr/>
          </p:nvSpPr>
          <p:spPr>
            <a:xfrm>
              <a:off x="5553120" y="3521313"/>
              <a:ext cx="2050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atin typeface="Raleway SemiBold" panose="020B0604020202020204" charset="0"/>
                </a:rPr>
                <a:t>Средняя стоимость продукта: </a:t>
              </a:r>
              <a:r>
                <a:rPr lang="ru-RU" dirty="0">
                  <a:latin typeface="Century Gothic" panose="020B0502020202020204" pitchFamily="34" charset="0"/>
                </a:rPr>
                <a:t>2750</a:t>
              </a:r>
              <a:r>
                <a:rPr lang="ru-RU" dirty="0">
                  <a:latin typeface="Raleway SemiBold" panose="020B0604020202020204" charset="0"/>
                </a:rPr>
                <a:t> руб.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070BD0-E933-30FB-A2CE-F63956CC31A4}"/>
                </a:ext>
              </a:extLst>
            </p:cNvPr>
            <p:cNvSpPr txBox="1"/>
            <p:nvPr/>
          </p:nvSpPr>
          <p:spPr>
            <a:xfrm>
              <a:off x="2843244" y="3521313"/>
              <a:ext cx="23953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atin typeface="Raleway SemiBold" panose="020B0604020202020204" charset="0"/>
                </a:rPr>
                <a:t>Ориентировочное время изготовления:</a:t>
              </a:r>
              <a:r>
                <a:rPr lang="ru-RU" dirty="0">
                  <a:latin typeface="Raleway SemiBold" panose="020B0604020202020204" charset="0"/>
                </a:rPr>
                <a:t> </a:t>
              </a:r>
              <a:r>
                <a:rPr lang="ru-RU" dirty="0">
                  <a:latin typeface="Century Gothic" panose="020B0502020202020204" pitchFamily="34" charset="0"/>
                </a:rPr>
                <a:t>12</a:t>
              </a:r>
              <a:r>
                <a:rPr lang="ru-RU" dirty="0">
                  <a:latin typeface="Raleway SemiBold" panose="020B0604020202020204" charset="0"/>
                </a:rPr>
                <a:t> часов</a:t>
              </a:r>
            </a:p>
          </p:txBody>
        </p:sp>
      </p:grpSp>
      <p:sp>
        <p:nvSpPr>
          <p:cNvPr id="9" name="Google Shape;164;p2">
            <a:extLst>
              <a:ext uri="{FF2B5EF4-FFF2-40B4-BE49-F238E27FC236}">
                <a16:creationId xmlns:a16="http://schemas.microsoft.com/office/drawing/2014/main" id="{8755F39A-8E54-E6E3-F6C1-FCFCA9B67514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65;p2">
            <a:extLst>
              <a:ext uri="{FF2B5EF4-FFF2-40B4-BE49-F238E27FC236}">
                <a16:creationId xmlns:a16="http://schemas.microsoft.com/office/drawing/2014/main" id="{D3159FDA-F714-816F-D424-F6B6D1AFD3ED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66;p2">
            <a:extLst>
              <a:ext uri="{FF2B5EF4-FFF2-40B4-BE49-F238E27FC236}">
                <a16:creationId xmlns:a16="http://schemas.microsoft.com/office/drawing/2014/main" id="{DBF09E4D-FA7F-FCBA-AA7E-2C8563A7D04E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67;p2">
            <a:extLst>
              <a:ext uri="{FF2B5EF4-FFF2-40B4-BE49-F238E27FC236}">
                <a16:creationId xmlns:a16="http://schemas.microsoft.com/office/drawing/2014/main" id="{9BE164BD-6226-5C2A-55C0-A673DD8133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;p2">
            <a:extLst>
              <a:ext uri="{FF2B5EF4-FFF2-40B4-BE49-F238E27FC236}">
                <a16:creationId xmlns:a16="http://schemas.microsoft.com/office/drawing/2014/main" id="{046E54DE-99C2-76D1-4F73-67E15A9301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750F128F-3A55-4D99-B354-2EAA402C634E}"/>
              </a:ext>
            </a:extLst>
          </p:cNvPr>
          <p:cNvGrpSpPr/>
          <p:nvPr/>
        </p:nvGrpSpPr>
        <p:grpSpPr>
          <a:xfrm>
            <a:off x="4854716" y="3949630"/>
            <a:ext cx="2917492" cy="800221"/>
            <a:chOff x="4854716" y="3949630"/>
            <a:chExt cx="2917492" cy="800221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5DAA4DBC-FB65-1ABB-A3AE-84B1D3723407}"/>
                </a:ext>
              </a:extLst>
            </p:cNvPr>
            <p:cNvGrpSpPr/>
            <p:nvPr/>
          </p:nvGrpSpPr>
          <p:grpSpPr>
            <a:xfrm>
              <a:off x="4854716" y="3949631"/>
              <a:ext cx="2917492" cy="800220"/>
              <a:chOff x="4854716" y="3949631"/>
              <a:chExt cx="2917492" cy="800220"/>
            </a:xfrm>
          </p:grpSpPr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CEF0D724-A904-2A9C-B36D-ED69106D1308}"/>
                  </a:ext>
                </a:extLst>
              </p:cNvPr>
              <p:cNvSpPr/>
              <p:nvPr/>
            </p:nvSpPr>
            <p:spPr>
              <a:xfrm>
                <a:off x="4854716" y="3949631"/>
                <a:ext cx="786208" cy="400110"/>
              </a:xfrm>
              <a:prstGeom prst="rect">
                <a:avLst/>
              </a:prstGeom>
              <a:solidFill>
                <a:srgbClr val="FFB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09001D8C-09FB-B87B-1B4E-B78A7E2A4765}"/>
                  </a:ext>
                </a:extLst>
              </p:cNvPr>
              <p:cNvSpPr/>
              <p:nvPr/>
            </p:nvSpPr>
            <p:spPr>
              <a:xfrm>
                <a:off x="5640924" y="4349741"/>
                <a:ext cx="2131284" cy="40011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F04862EA-6F33-5AB5-797F-21B6E9FE33CD}"/>
                  </a:ext>
                </a:extLst>
              </p:cNvPr>
              <p:cNvSpPr/>
              <p:nvPr/>
            </p:nvSpPr>
            <p:spPr>
              <a:xfrm>
                <a:off x="4854716" y="4349741"/>
                <a:ext cx="786208" cy="400110"/>
              </a:xfrm>
              <a:prstGeom prst="rect">
                <a:avLst/>
              </a:prstGeom>
              <a:solidFill>
                <a:srgbClr val="FEDE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DB812A40-F28F-FFCD-CEB6-51C8024B0D0A}"/>
                  </a:ext>
                </a:extLst>
              </p:cNvPr>
              <p:cNvSpPr/>
              <p:nvPr/>
            </p:nvSpPr>
            <p:spPr>
              <a:xfrm>
                <a:off x="5640924" y="3949631"/>
                <a:ext cx="2131284" cy="40011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C573D287-8304-9113-554D-C741F6846575}"/>
                </a:ext>
              </a:extLst>
            </p:cNvPr>
            <p:cNvGrpSpPr/>
            <p:nvPr/>
          </p:nvGrpSpPr>
          <p:grpSpPr>
            <a:xfrm>
              <a:off x="4854716" y="3949630"/>
              <a:ext cx="2917492" cy="800220"/>
              <a:chOff x="2169408" y="3872427"/>
              <a:chExt cx="2917492" cy="80022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50EBB13-9684-5C1D-FC1E-6549ABADBFB6}"/>
                  </a:ext>
                </a:extLst>
              </p:cNvPr>
              <p:cNvSpPr txBox="1"/>
              <p:nvPr/>
            </p:nvSpPr>
            <p:spPr>
              <a:xfrm>
                <a:off x="2169409" y="3872427"/>
                <a:ext cx="29174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latin typeface="Raleway SemiBold" panose="020B0604020202020204" charset="0"/>
                  </a:rPr>
                  <a:t>TAM</a:t>
                </a:r>
                <a:r>
                  <a:rPr lang="ru-RU" sz="2000" b="1" dirty="0">
                    <a:latin typeface="Raleway SemiBold" panose="020B0604020202020204" charset="0"/>
                  </a:rPr>
                  <a:t>:</a:t>
                </a:r>
                <a:r>
                  <a:rPr lang="ru-RU" sz="1600" dirty="0">
                    <a:latin typeface="Raleway SemiBold" panose="020B0604020202020204" charset="0"/>
                  </a:rPr>
                  <a:t>  ~ </a:t>
                </a:r>
                <a:r>
                  <a:rPr lang="ru-RU" sz="1600" dirty="0">
                    <a:latin typeface="Century Gothic" panose="020B0502020202020204" pitchFamily="34" charset="0"/>
                  </a:rPr>
                  <a:t>3,3</a:t>
                </a:r>
                <a:r>
                  <a:rPr lang="ru-RU" sz="1600" dirty="0">
                    <a:latin typeface="Raleway SemiBold" panose="020B0604020202020204" charset="0"/>
                  </a:rPr>
                  <a:t> миллиона руб.</a:t>
                </a:r>
                <a:endParaRPr lang="ru-RU" sz="2000" dirty="0">
                  <a:latin typeface="Raleway SemiBold" panose="020B060402020202020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DE4E51-241F-6F91-BDA0-6EA61EDBBEA8}"/>
                  </a:ext>
                </a:extLst>
              </p:cNvPr>
              <p:cNvSpPr txBox="1"/>
              <p:nvPr/>
            </p:nvSpPr>
            <p:spPr>
              <a:xfrm>
                <a:off x="2169408" y="4272537"/>
                <a:ext cx="29174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latin typeface="Raleway SemiBold" panose="020B0604020202020204" charset="0"/>
                  </a:rPr>
                  <a:t>SAM</a:t>
                </a:r>
                <a:r>
                  <a:rPr lang="ru-RU" sz="2000" b="1" dirty="0">
                    <a:latin typeface="Raleway SemiBold" panose="020B0604020202020204" charset="0"/>
                  </a:rPr>
                  <a:t>:</a:t>
                </a:r>
                <a:r>
                  <a:rPr lang="ru-RU" sz="1600" dirty="0">
                    <a:latin typeface="Raleway SemiBold" panose="020B0604020202020204" charset="0"/>
                  </a:rPr>
                  <a:t>  ~ </a:t>
                </a:r>
                <a:r>
                  <a:rPr lang="ru-RU" sz="1600" dirty="0">
                    <a:latin typeface="Century Gothic" panose="020B0502020202020204" pitchFamily="34" charset="0"/>
                  </a:rPr>
                  <a:t>825</a:t>
                </a:r>
                <a:r>
                  <a:rPr lang="ru-RU" sz="1600" dirty="0">
                    <a:latin typeface="Raleway SemiBold" panose="020B0604020202020204" charset="0"/>
                  </a:rPr>
                  <a:t> тыс. руб.</a:t>
                </a:r>
              </a:p>
            </p:txBody>
          </p:sp>
        </p:grp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F81C7E9-A5D6-84CA-D111-646403E16553}"/>
              </a:ext>
            </a:extLst>
          </p:cNvPr>
          <p:cNvSpPr/>
          <p:nvPr/>
        </p:nvSpPr>
        <p:spPr>
          <a:xfrm>
            <a:off x="456818" y="1358324"/>
            <a:ext cx="902082" cy="40011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Raleway SemiBold" panose="020B0604020202020204" charset="0"/>
              </a:rPr>
              <a:t>Рынок: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01A17E-846A-362B-6E3A-919CCFEA5C18}"/>
              </a:ext>
            </a:extLst>
          </p:cNvPr>
          <p:cNvSpPr txBox="1"/>
          <p:nvPr/>
        </p:nvSpPr>
        <p:spPr>
          <a:xfrm>
            <a:off x="1358900" y="1358324"/>
            <a:ext cx="1329531" cy="400110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ru-RU" sz="20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</a:t>
            </a:r>
            <a:r>
              <a:rPr lang="ru-RU" sz="2000" b="1" i="0" u="none" strike="noStrike" cap="none" dirty="0">
                <a:solidFill>
                  <a:schemeClr val="bg2"/>
                </a:solidFill>
                <a:latin typeface="Century Gothic" panose="020B0502020202020204" pitchFamily="34" charset="0"/>
                <a:sym typeface="Arial"/>
              </a:rPr>
              <a:t>2</a:t>
            </a:r>
            <a:r>
              <a:rPr lang="ru-RU" sz="2000" b="1" i="0" u="none" strike="noStrike" cap="none" dirty="0">
                <a:solidFill>
                  <a:schemeClr val="bg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C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DE69C5C-A18C-D229-66A3-D025D466F8D2}"/>
              </a:ext>
            </a:extLst>
          </p:cNvPr>
          <p:cNvSpPr/>
          <p:nvPr/>
        </p:nvSpPr>
        <p:spPr>
          <a:xfrm>
            <a:off x="3903169" y="1358322"/>
            <a:ext cx="3869039" cy="40062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DFD1CE9-D1BB-5907-5C4A-027BB38F2AAF}"/>
              </a:ext>
            </a:extLst>
          </p:cNvPr>
          <p:cNvSpPr/>
          <p:nvPr/>
        </p:nvSpPr>
        <p:spPr>
          <a:xfrm>
            <a:off x="3001087" y="1358324"/>
            <a:ext cx="902082" cy="40011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Raleway SemiBold" panose="020B0604020202020204" charset="0"/>
              </a:rPr>
              <a:t>ЦА: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E854BE2-971E-7E6D-A132-031499E7F2B9}"/>
              </a:ext>
            </a:extLst>
          </p:cNvPr>
          <p:cNvSpPr txBox="1"/>
          <p:nvPr/>
        </p:nvSpPr>
        <p:spPr>
          <a:xfrm>
            <a:off x="3903441" y="1392362"/>
            <a:ext cx="3868767" cy="338554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ru-RU" sz="1600" b="1" i="0" u="none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Raleway SemiBold"/>
                <a:cs typeface="Raleway SemiBold"/>
                <a:sym typeface="Raleway SemiBold"/>
              </a:rPr>
              <a:t>1200 чел. на 100 тыс.</a:t>
            </a:r>
            <a:endParaRPr lang="ru-RU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812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15</a:t>
            </a:fld>
            <a:endParaRPr sz="900" dirty="0">
              <a:latin typeface="+mn-lt"/>
            </a:endParaRPr>
          </a:p>
        </p:txBody>
      </p:sp>
      <p:sp>
        <p:nvSpPr>
          <p:cNvPr id="376" name="Google Shape;376;p1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716822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ТЕКУЩИЕ РЕЗУЛЬТАТЫ</a:t>
            </a:r>
            <a:endParaRPr sz="3000" dirty="0">
              <a:solidFill>
                <a:schemeClr val="dk2"/>
              </a:solidFill>
            </a:endParaRPr>
          </a:p>
        </p:txBody>
      </p:sp>
      <p:sp>
        <p:nvSpPr>
          <p:cNvPr id="2" name="Google Shape;377;p12">
            <a:extLst>
              <a:ext uri="{FF2B5EF4-FFF2-40B4-BE49-F238E27FC236}">
                <a16:creationId xmlns:a16="http://schemas.microsoft.com/office/drawing/2014/main" id="{C1FBC270-1CD7-1BF5-2258-FE434B0D0CF7}"/>
              </a:ext>
            </a:extLst>
          </p:cNvPr>
          <p:cNvSpPr txBox="1"/>
          <p:nvPr/>
        </p:nvSpPr>
        <p:spPr>
          <a:xfrm>
            <a:off x="2999190" y="3423723"/>
            <a:ext cx="2576217" cy="9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>
              <a:buClr>
                <a:srgbClr val="8F00FF"/>
              </a:buClr>
              <a:buSzPts val="2800"/>
            </a:pPr>
            <a:r>
              <a:rPr lang="ru-RU" b="1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Сделаны:</a:t>
            </a:r>
            <a:r>
              <a:rPr lang="en-US" b="1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 </a:t>
            </a:r>
            <a:endParaRPr lang="ru-RU" b="1" dirty="0">
              <a:solidFill>
                <a:schemeClr val="dk2"/>
              </a:solidFill>
              <a:latin typeface="Raleway SemiBold" panose="020B0604020202020204" charset="0"/>
              <a:ea typeface="Raleway SemiBold"/>
              <a:cs typeface="Raleway SemiBold"/>
              <a:sym typeface="Raleway SemiBold"/>
            </a:endParaRPr>
          </a:p>
          <a:p>
            <a:pPr lvl="0">
              <a:buClr>
                <a:srgbClr val="8F00FF"/>
              </a:buClr>
              <a:buSzPts val="2800"/>
            </a:pPr>
            <a:r>
              <a:rPr lang="ru-RU" dirty="0">
                <a:solidFill>
                  <a:schemeClr val="dk2"/>
                </a:solidFill>
                <a:latin typeface="Century Gothic" panose="020B0502020202020204" pitchFamily="34" charset="0"/>
                <a:ea typeface="Raleway SemiBold"/>
                <a:cs typeface="Raleway SemiBold"/>
                <a:sym typeface="Raleway SemiBold"/>
              </a:rPr>
              <a:t>2</a:t>
            </a:r>
            <a:r>
              <a:rPr lang="ru-RU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 кошелька, </a:t>
            </a:r>
            <a:r>
              <a:rPr lang="ru-RU" dirty="0">
                <a:solidFill>
                  <a:schemeClr val="dk2"/>
                </a:solidFill>
                <a:latin typeface="Century Gothic" panose="020B0502020202020204" pitchFamily="34" charset="0"/>
                <a:ea typeface="Raleway SemiBold"/>
                <a:cs typeface="Raleway SemiBold"/>
                <a:sym typeface="Raleway SemiBold"/>
              </a:rPr>
              <a:t>2</a:t>
            </a:r>
            <a:r>
              <a:rPr lang="ru-RU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 </a:t>
            </a:r>
            <a:r>
              <a:rPr lang="ru-RU" dirty="0" err="1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кардхолдера</a:t>
            </a:r>
            <a:r>
              <a:rPr lang="ru-RU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, обложка на паспорт и пенал для хранения электродов.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47DD57-FF77-C4DD-AA62-FE8616279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0"/>
          <a:stretch/>
        </p:blipFill>
        <p:spPr bwMode="auto">
          <a:xfrm>
            <a:off x="456818" y="1364845"/>
            <a:ext cx="2482202" cy="299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5642D13-813A-D1EC-D567-E63DAC3DB2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2" t="14677" r="15209" b="9534"/>
          <a:stretch/>
        </p:blipFill>
        <p:spPr bwMode="auto">
          <a:xfrm>
            <a:off x="3000854" y="1364844"/>
            <a:ext cx="2576218" cy="198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93455C-2ACC-DA30-E722-9E88CA3F3BBC}"/>
              </a:ext>
            </a:extLst>
          </p:cNvPr>
          <p:cNvSpPr txBox="1"/>
          <p:nvPr/>
        </p:nvSpPr>
        <p:spPr>
          <a:xfrm>
            <a:off x="456818" y="4649791"/>
            <a:ext cx="62716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*товары можно найти в группе ВКонтакте («</a:t>
            </a:r>
            <a:r>
              <a:rPr lang="ru-RU" sz="1100" dirty="0">
                <a:latin typeface="Raleway SemiBold" panose="020B0604020202020204" charset="0"/>
              </a:rPr>
              <a:t>АРХИКОЖА»</a:t>
            </a:r>
            <a:r>
              <a:rPr lang="ru-RU" sz="1100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) и Авито. </a:t>
            </a:r>
            <a:endParaRPr lang="ru-RU" sz="1100" dirty="0">
              <a:latin typeface="Raleway SemiBold" panose="020B0604020202020204" charset="0"/>
            </a:endParaRPr>
          </a:p>
        </p:txBody>
      </p:sp>
      <p:sp>
        <p:nvSpPr>
          <p:cNvPr id="6" name="Google Shape;377;p12">
            <a:extLst>
              <a:ext uri="{FF2B5EF4-FFF2-40B4-BE49-F238E27FC236}">
                <a16:creationId xmlns:a16="http://schemas.microsoft.com/office/drawing/2014/main" id="{5C77E047-7DA3-486C-8AE1-C7F59BF84A2E}"/>
              </a:ext>
            </a:extLst>
          </p:cNvPr>
          <p:cNvSpPr txBox="1"/>
          <p:nvPr/>
        </p:nvSpPr>
        <p:spPr>
          <a:xfrm>
            <a:off x="5638906" y="3423723"/>
            <a:ext cx="2670599" cy="9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>
              <a:buClr>
                <a:srgbClr val="8F00FF"/>
              </a:buClr>
              <a:buSzPts val="2800"/>
            </a:pPr>
            <a:r>
              <a:rPr lang="ru-RU" b="1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Апробирована возможность </a:t>
            </a:r>
            <a:r>
              <a:rPr lang="ru-RU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использования ИИ для создания дизайна кожаных изделий.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7DFA6AD-80B9-6155-E377-D5CDAC240257}"/>
              </a:ext>
            </a:extLst>
          </p:cNvPr>
          <p:cNvGrpSpPr/>
          <p:nvPr/>
        </p:nvGrpSpPr>
        <p:grpSpPr>
          <a:xfrm>
            <a:off x="5638906" y="1364843"/>
            <a:ext cx="2833903" cy="1976427"/>
            <a:chOff x="5744567" y="1364844"/>
            <a:chExt cx="3041954" cy="2121526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6D535EC-2254-EEA2-2EA7-AC3C1D59BF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4584" r="2928" b="6334"/>
            <a:stretch/>
          </p:blipFill>
          <p:spPr>
            <a:xfrm>
              <a:off x="5744567" y="1364844"/>
              <a:ext cx="2501469" cy="2037884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EA8B3596-37FC-111E-2CE1-068E4FF840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5729" t="8407" r="11974" b="6406"/>
            <a:stretch/>
          </p:blipFill>
          <p:spPr>
            <a:xfrm flipH="1">
              <a:off x="7410577" y="1865124"/>
              <a:ext cx="1375944" cy="1621246"/>
            </a:xfrm>
            <a:prstGeom prst="rect">
              <a:avLst/>
            </a:prstGeom>
          </p:spPr>
        </p:pic>
      </p:grpSp>
      <p:sp>
        <p:nvSpPr>
          <p:cNvPr id="3" name="Google Shape;164;p2">
            <a:extLst>
              <a:ext uri="{FF2B5EF4-FFF2-40B4-BE49-F238E27FC236}">
                <a16:creationId xmlns:a16="http://schemas.microsoft.com/office/drawing/2014/main" id="{C8B425F6-4028-9310-12D0-BBD4FFA68E43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D4CB9CCF-4F80-7807-E1FC-8DF137640244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6;p2">
            <a:extLst>
              <a:ext uri="{FF2B5EF4-FFF2-40B4-BE49-F238E27FC236}">
                <a16:creationId xmlns:a16="http://schemas.microsoft.com/office/drawing/2014/main" id="{BF618444-5507-68C5-8A7C-426495A95758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67;p2">
            <a:extLst>
              <a:ext uri="{FF2B5EF4-FFF2-40B4-BE49-F238E27FC236}">
                <a16:creationId xmlns:a16="http://schemas.microsoft.com/office/drawing/2014/main" id="{B4C23BDC-F0D4-A168-C78B-C9470E30E81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2">
            <a:extLst>
              <a:ext uri="{FF2B5EF4-FFF2-40B4-BE49-F238E27FC236}">
                <a16:creationId xmlns:a16="http://schemas.microsoft.com/office/drawing/2014/main" id="{2274E26C-B61E-9F38-E915-34F9FC03BCF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98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16</a:t>
            </a:fld>
            <a:endParaRPr sz="900" dirty="0">
              <a:latin typeface="+mn-lt"/>
            </a:endParaRPr>
          </a:p>
        </p:txBody>
      </p:sp>
      <p:sp>
        <p:nvSpPr>
          <p:cNvPr id="376" name="Google Shape;376;p1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716822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ТЕКУЩИЕ РЕЗУЛЬТАТЫ</a:t>
            </a:r>
            <a:endParaRPr sz="3000" dirty="0">
              <a:solidFill>
                <a:schemeClr val="dk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93455C-2ACC-DA30-E722-9E88CA3F3BBC}"/>
              </a:ext>
            </a:extLst>
          </p:cNvPr>
          <p:cNvSpPr txBox="1"/>
          <p:nvPr/>
        </p:nvSpPr>
        <p:spPr>
          <a:xfrm>
            <a:off x="456818" y="4649791"/>
            <a:ext cx="62716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*товары можно найти в группе ВКонтакте («</a:t>
            </a:r>
            <a:r>
              <a:rPr lang="ru-RU" sz="1100" dirty="0">
                <a:latin typeface="Raleway SemiBold" panose="020B0604020202020204" charset="0"/>
              </a:rPr>
              <a:t>АРХИКОЖА»</a:t>
            </a:r>
            <a:r>
              <a:rPr lang="ru-RU" sz="1100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) и Авито. </a:t>
            </a:r>
            <a:endParaRPr lang="ru-RU" sz="1100" dirty="0">
              <a:latin typeface="Raleway SemiBold" panose="020B0604020202020204" charset="0"/>
            </a:endParaRPr>
          </a:p>
        </p:txBody>
      </p:sp>
      <p:sp>
        <p:nvSpPr>
          <p:cNvPr id="3" name="Google Shape;164;p2">
            <a:extLst>
              <a:ext uri="{FF2B5EF4-FFF2-40B4-BE49-F238E27FC236}">
                <a16:creationId xmlns:a16="http://schemas.microsoft.com/office/drawing/2014/main" id="{C8B425F6-4028-9310-12D0-BBD4FFA68E43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D4CB9CCF-4F80-7807-E1FC-8DF137640244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6;p2">
            <a:extLst>
              <a:ext uri="{FF2B5EF4-FFF2-40B4-BE49-F238E27FC236}">
                <a16:creationId xmlns:a16="http://schemas.microsoft.com/office/drawing/2014/main" id="{BF618444-5507-68C5-8A7C-426495A95758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67;p2">
            <a:extLst>
              <a:ext uri="{FF2B5EF4-FFF2-40B4-BE49-F238E27FC236}">
                <a16:creationId xmlns:a16="http://schemas.microsoft.com/office/drawing/2014/main" id="{B4C23BDC-F0D4-A168-C78B-C9470E30E8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2">
            <a:extLst>
              <a:ext uri="{FF2B5EF4-FFF2-40B4-BE49-F238E27FC236}">
                <a16:creationId xmlns:a16="http://schemas.microsoft.com/office/drawing/2014/main" id="{2274E26C-B61E-9F38-E915-34F9FC03BC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77;p12">
            <a:extLst>
              <a:ext uri="{FF2B5EF4-FFF2-40B4-BE49-F238E27FC236}">
                <a16:creationId xmlns:a16="http://schemas.microsoft.com/office/drawing/2014/main" id="{2A0BD314-8E5D-66BA-B3B4-049522361D92}"/>
              </a:ext>
            </a:extLst>
          </p:cNvPr>
          <p:cNvSpPr txBox="1"/>
          <p:nvPr/>
        </p:nvSpPr>
        <p:spPr>
          <a:xfrm>
            <a:off x="456666" y="1364845"/>
            <a:ext cx="8230515" cy="333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>
              <a:buClr>
                <a:srgbClr val="8F00FF"/>
              </a:buClr>
              <a:buSzPts val="2800"/>
            </a:pPr>
            <a:r>
              <a:rPr lang="ru-RU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Созданы группа в </a:t>
            </a:r>
            <a:r>
              <a:rPr lang="ru-RU" b="1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ВКонтакте</a:t>
            </a:r>
            <a:r>
              <a:rPr lang="ru-RU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 и профиль на </a:t>
            </a:r>
            <a:r>
              <a:rPr lang="ru-RU" b="1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Авито:</a:t>
            </a:r>
            <a:endParaRPr lang="ru-RU" dirty="0">
              <a:solidFill>
                <a:schemeClr val="dk2"/>
              </a:solidFill>
              <a:latin typeface="Raleway SemiBold" panose="020B0604020202020204" charset="0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1C49F1BF-08C7-C55F-CAD2-BF08E9BE0313}"/>
              </a:ext>
            </a:extLst>
          </p:cNvPr>
          <p:cNvGrpSpPr/>
          <p:nvPr/>
        </p:nvGrpSpPr>
        <p:grpSpPr>
          <a:xfrm>
            <a:off x="798133" y="1757413"/>
            <a:ext cx="7046557" cy="2892378"/>
            <a:chOff x="848139" y="1751525"/>
            <a:chExt cx="7046557" cy="2892378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374F7F2E-6FED-B2B9-5DCD-BB29654F757A}"/>
                </a:ext>
              </a:extLst>
            </p:cNvPr>
            <p:cNvGrpSpPr/>
            <p:nvPr/>
          </p:nvGrpSpPr>
          <p:grpSpPr>
            <a:xfrm>
              <a:off x="4453173" y="2385465"/>
              <a:ext cx="3441523" cy="2254270"/>
              <a:chOff x="4217429" y="1947285"/>
              <a:chExt cx="3286125" cy="2152481"/>
            </a:xfrm>
          </p:grpSpPr>
          <p:pic>
            <p:nvPicPr>
              <p:cNvPr id="16" name="Picture 2" descr="Card Holder - Tan Smooth Leather – Ateliers Auguste">
                <a:extLst>
                  <a:ext uri="{FF2B5EF4-FFF2-40B4-BE49-F238E27FC236}">
                    <a16:creationId xmlns:a16="http://schemas.microsoft.com/office/drawing/2014/main" id="{B4DEF37F-08EB-0027-EA13-16F826B7AB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31" t="26765" r="17023" b="26765"/>
              <a:stretch/>
            </p:blipFill>
            <p:spPr bwMode="auto">
              <a:xfrm>
                <a:off x="4217429" y="1947285"/>
                <a:ext cx="3286125" cy="21524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>
                <a:extLst>
                  <a:ext uri="{FF2B5EF4-FFF2-40B4-BE49-F238E27FC236}">
                    <a16:creationId xmlns:a16="http://schemas.microsoft.com/office/drawing/2014/main" id="{63FF73FF-C519-E7C6-D850-B4834F5E0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97" t="3481" r="2597" b="3481"/>
              <a:stretch/>
            </p:blipFill>
            <p:spPr bwMode="auto">
              <a:xfrm>
                <a:off x="5272605" y="2212067"/>
                <a:ext cx="1524551" cy="14961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0E54904E-AD8C-B04A-9937-C5BB7D811419}"/>
                </a:ext>
              </a:extLst>
            </p:cNvPr>
            <p:cNvGrpSpPr/>
            <p:nvPr/>
          </p:nvGrpSpPr>
          <p:grpSpPr>
            <a:xfrm>
              <a:off x="848139" y="2385465"/>
              <a:ext cx="3447887" cy="2258438"/>
              <a:chOff x="678656" y="2076136"/>
              <a:chExt cx="2843212" cy="1862364"/>
            </a:xfrm>
          </p:grpSpPr>
          <p:pic>
            <p:nvPicPr>
              <p:cNvPr id="2050" name="Picture 2" descr="Card Holder - Tan Smooth Leather – Ateliers Auguste">
                <a:extLst>
                  <a:ext uri="{FF2B5EF4-FFF2-40B4-BE49-F238E27FC236}">
                    <a16:creationId xmlns:a16="http://schemas.microsoft.com/office/drawing/2014/main" id="{B9C3F48E-7242-2A7B-3AF9-7C04756504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31" t="26765" r="17023" b="26765"/>
              <a:stretch/>
            </p:blipFill>
            <p:spPr bwMode="auto">
              <a:xfrm>
                <a:off x="678656" y="2076136"/>
                <a:ext cx="2843212" cy="18623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ED854868-FD31-EB60-EF31-BA449E07B6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27" t="7314" r="6927" b="7314"/>
              <a:stretch/>
            </p:blipFill>
            <p:spPr bwMode="auto">
              <a:xfrm>
                <a:off x="1593608" y="2305230"/>
                <a:ext cx="1306201" cy="12944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832F88C1-A8BA-C489-D40E-730262724737}"/>
                </a:ext>
              </a:extLst>
            </p:cNvPr>
            <p:cNvGrpSpPr/>
            <p:nvPr/>
          </p:nvGrpSpPr>
          <p:grpSpPr>
            <a:xfrm>
              <a:off x="1646209" y="1753945"/>
              <a:ext cx="2281119" cy="648177"/>
              <a:chOff x="1646209" y="1753945"/>
              <a:chExt cx="2281119" cy="648177"/>
            </a:xfrm>
          </p:grpSpPr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B93A126D-E908-F508-C95C-4480B449C197}"/>
                  </a:ext>
                </a:extLst>
              </p:cNvPr>
              <p:cNvSpPr/>
              <p:nvPr/>
            </p:nvSpPr>
            <p:spPr>
              <a:xfrm>
                <a:off x="1646209" y="1753945"/>
                <a:ext cx="2281119" cy="648177"/>
              </a:xfrm>
              <a:prstGeom prst="rect">
                <a:avLst/>
              </a:prstGeom>
              <a:solidFill>
                <a:srgbClr val="0076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A95E8B-5006-F852-E5CE-8DEAE7F82289}"/>
                  </a:ext>
                </a:extLst>
              </p:cNvPr>
              <p:cNvSpPr txBox="1"/>
              <p:nvPr/>
            </p:nvSpPr>
            <p:spPr>
              <a:xfrm>
                <a:off x="1936722" y="1916332"/>
                <a:ext cx="12707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latin typeface="Raleway SemiBold" panose="020B0604020202020204" charset="0"/>
                  </a:rPr>
                  <a:t>ВКонтакте</a:t>
                </a:r>
                <a:r>
                  <a:rPr lang="ru-RU" sz="1600" b="1" dirty="0">
                    <a:solidFill>
                      <a:schemeClr val="bg1"/>
                    </a:solidFill>
                    <a:latin typeface="Raleway SemiBold" panose="020B0604020202020204" charset="0"/>
                  </a:rPr>
                  <a:t> </a:t>
                </a:r>
              </a:p>
            </p:txBody>
          </p:sp>
          <p:pic>
            <p:nvPicPr>
              <p:cNvPr id="2060" name="Picture 12" descr="Логотип VK (ВК) / Интернет / TopLogos.ru">
                <a:extLst>
                  <a:ext uri="{FF2B5EF4-FFF2-40B4-BE49-F238E27FC236}">
                    <a16:creationId xmlns:a16="http://schemas.microsoft.com/office/drawing/2014/main" id="{F5F6F0BC-1E90-EA94-92B0-B74ED160E4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0893" y="1804810"/>
                <a:ext cx="544808" cy="5448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BCF6421A-EBF0-11C8-E8FC-06E891C092BB}"/>
                </a:ext>
              </a:extLst>
            </p:cNvPr>
            <p:cNvGrpSpPr/>
            <p:nvPr/>
          </p:nvGrpSpPr>
          <p:grpSpPr>
            <a:xfrm>
              <a:off x="5215808" y="1751525"/>
              <a:ext cx="2281119" cy="648177"/>
              <a:chOff x="5215808" y="1751525"/>
              <a:chExt cx="2281119" cy="648177"/>
            </a:xfrm>
          </p:grpSpPr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1B65B87F-AA8E-923B-4505-08A178CDE292}"/>
                  </a:ext>
                </a:extLst>
              </p:cNvPr>
              <p:cNvSpPr/>
              <p:nvPr/>
            </p:nvSpPr>
            <p:spPr>
              <a:xfrm>
                <a:off x="5215808" y="1751525"/>
                <a:ext cx="2281119" cy="648177"/>
              </a:xfrm>
              <a:prstGeom prst="rect">
                <a:avLst/>
              </a:prstGeom>
              <a:solidFill>
                <a:srgbClr val="8A4C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056" name="Picture 8" descr="Пнг Иконка авито 28 фото">
                <a:extLst>
                  <a:ext uri="{FF2B5EF4-FFF2-40B4-BE49-F238E27FC236}">
                    <a16:creationId xmlns:a16="http://schemas.microsoft.com/office/drawing/2014/main" id="{CBAE051A-3405-1CB8-A109-81C72F2CF4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3566" y="1797215"/>
                <a:ext cx="544808" cy="5448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98C8394-F440-044A-4545-597C73A6AC2B}"/>
                  </a:ext>
                </a:extLst>
              </p:cNvPr>
              <p:cNvSpPr txBox="1"/>
              <p:nvPr/>
            </p:nvSpPr>
            <p:spPr>
              <a:xfrm>
                <a:off x="5648705" y="1917435"/>
                <a:ext cx="12085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latin typeface="Raleway SemiBold" panose="020B0604020202020204" charset="0"/>
                  </a:rPr>
                  <a:t>Авито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0495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17</a:t>
            </a:fld>
            <a:endParaRPr sz="900" dirty="0">
              <a:latin typeface="+mn-lt"/>
            </a:endParaRPr>
          </a:p>
        </p:txBody>
      </p:sp>
      <p:sp>
        <p:nvSpPr>
          <p:cNvPr id="376" name="Google Shape;376;p1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716822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ТЕКУЩИЕ РЕЗУЛЬТАТЫ</a:t>
            </a:r>
            <a:endParaRPr sz="3000" dirty="0">
              <a:solidFill>
                <a:schemeClr val="dk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93455C-2ACC-DA30-E722-9E88CA3F3BBC}"/>
              </a:ext>
            </a:extLst>
          </p:cNvPr>
          <p:cNvSpPr txBox="1"/>
          <p:nvPr/>
        </p:nvSpPr>
        <p:spPr>
          <a:xfrm>
            <a:off x="456818" y="4649791"/>
            <a:ext cx="62716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*товары можно найти в группе ВКонтакте («</a:t>
            </a:r>
            <a:r>
              <a:rPr lang="ru-RU" sz="1100" dirty="0">
                <a:latin typeface="Raleway SemiBold" panose="020B0604020202020204" charset="0"/>
              </a:rPr>
              <a:t>АРХИКОЖА»</a:t>
            </a:r>
            <a:r>
              <a:rPr lang="ru-RU" sz="1100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) и Авито. </a:t>
            </a:r>
            <a:endParaRPr lang="ru-RU" sz="1100" dirty="0">
              <a:latin typeface="Raleway SemiBold" panose="020B0604020202020204" charset="0"/>
            </a:endParaRPr>
          </a:p>
        </p:txBody>
      </p:sp>
      <p:sp>
        <p:nvSpPr>
          <p:cNvPr id="3" name="Google Shape;164;p2">
            <a:extLst>
              <a:ext uri="{FF2B5EF4-FFF2-40B4-BE49-F238E27FC236}">
                <a16:creationId xmlns:a16="http://schemas.microsoft.com/office/drawing/2014/main" id="{C8B425F6-4028-9310-12D0-BBD4FFA68E43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D4CB9CCF-4F80-7807-E1FC-8DF137640244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6;p2">
            <a:extLst>
              <a:ext uri="{FF2B5EF4-FFF2-40B4-BE49-F238E27FC236}">
                <a16:creationId xmlns:a16="http://schemas.microsoft.com/office/drawing/2014/main" id="{BF618444-5507-68C5-8A7C-426495A95758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67;p2">
            <a:extLst>
              <a:ext uri="{FF2B5EF4-FFF2-40B4-BE49-F238E27FC236}">
                <a16:creationId xmlns:a16="http://schemas.microsoft.com/office/drawing/2014/main" id="{B4C23BDC-F0D4-A168-C78B-C9470E30E8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2">
            <a:extLst>
              <a:ext uri="{FF2B5EF4-FFF2-40B4-BE49-F238E27FC236}">
                <a16:creationId xmlns:a16="http://schemas.microsoft.com/office/drawing/2014/main" id="{2274E26C-B61E-9F38-E915-34F9FC03BC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77;p12">
            <a:extLst>
              <a:ext uri="{FF2B5EF4-FFF2-40B4-BE49-F238E27FC236}">
                <a16:creationId xmlns:a16="http://schemas.microsoft.com/office/drawing/2014/main" id="{2A0BD314-8E5D-66BA-B3B4-049522361D92}"/>
              </a:ext>
            </a:extLst>
          </p:cNvPr>
          <p:cNvSpPr txBox="1"/>
          <p:nvPr/>
        </p:nvSpPr>
        <p:spPr>
          <a:xfrm>
            <a:off x="456666" y="1364845"/>
            <a:ext cx="8230515" cy="333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>
              <a:buClr>
                <a:srgbClr val="8F00FF"/>
              </a:buClr>
              <a:buSzPts val="2800"/>
            </a:pPr>
            <a:r>
              <a:rPr lang="ru-RU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Отзыв первого клиента на </a:t>
            </a:r>
            <a:r>
              <a:rPr lang="ru-RU" b="1" dirty="0">
                <a:solidFill>
                  <a:schemeClr val="dk2"/>
                </a:solidFill>
                <a:latin typeface="Raleway SemiBold" panose="020B0604020202020204" charset="0"/>
                <a:ea typeface="Raleway SemiBold"/>
                <a:cs typeface="Raleway SemiBold"/>
                <a:sym typeface="Raleway SemiBold"/>
              </a:rPr>
              <a:t>Авито:</a:t>
            </a:r>
            <a:endParaRPr lang="ru-RU" dirty="0">
              <a:solidFill>
                <a:schemeClr val="dk2"/>
              </a:solidFill>
              <a:latin typeface="Raleway SemiBold" panose="020B0604020202020204" charset="0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88BFD9-6443-6F7B-0894-5161B7D3A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666" y="1807673"/>
            <a:ext cx="3908165" cy="2623536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31DC122-A9AD-FF19-88C5-AC47CD0D2286}"/>
              </a:ext>
            </a:extLst>
          </p:cNvPr>
          <p:cNvGrpSpPr/>
          <p:nvPr/>
        </p:nvGrpSpPr>
        <p:grpSpPr>
          <a:xfrm>
            <a:off x="6896981" y="1046203"/>
            <a:ext cx="1757147" cy="3385006"/>
            <a:chOff x="4914663" y="1255687"/>
            <a:chExt cx="1813811" cy="3494164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C7A43E8-37A3-069C-628B-F41D5DB5A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5278" r="17272" b="1389"/>
            <a:stretch/>
          </p:blipFill>
          <p:spPr>
            <a:xfrm>
              <a:off x="4914663" y="1255687"/>
              <a:ext cx="1813811" cy="3494164"/>
            </a:xfrm>
            <a:prstGeom prst="rect">
              <a:avLst/>
            </a:prstGeom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E70938E-0712-7398-C9B3-FAEBF8A29F7E}"/>
                </a:ext>
              </a:extLst>
            </p:cNvPr>
            <p:cNvSpPr/>
            <p:nvPr/>
          </p:nvSpPr>
          <p:spPr>
            <a:xfrm>
              <a:off x="6636544" y="1255687"/>
              <a:ext cx="91930" cy="21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60879DB-14C4-16DA-6AEE-64B678225A83}"/>
              </a:ext>
            </a:extLst>
          </p:cNvPr>
          <p:cNvSpPr txBox="1"/>
          <p:nvPr/>
        </p:nvSpPr>
        <p:spPr>
          <a:xfrm>
            <a:off x="4779170" y="2157303"/>
            <a:ext cx="22292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Raleway SemiBold" panose="020B0604020202020204" charset="0"/>
              </a:rPr>
              <a:t>Пенал для хранения вольфрамовых электродов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5D78BA-2BFF-B346-0074-90089C79C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1205" r="12500" b="42362"/>
          <a:stretch/>
        </p:blipFill>
        <p:spPr bwMode="auto">
          <a:xfrm>
            <a:off x="4779170" y="3205304"/>
            <a:ext cx="3037047" cy="122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Google Shape;271;p6">
            <a:extLst>
              <a:ext uri="{FF2B5EF4-FFF2-40B4-BE49-F238E27FC236}">
                <a16:creationId xmlns:a16="http://schemas.microsoft.com/office/drawing/2014/main" id="{D1237B45-787F-EC6B-1789-752582B1A2C3}"/>
              </a:ext>
            </a:extLst>
          </p:cNvPr>
          <p:cNvSpPr txBox="1"/>
          <p:nvPr/>
        </p:nvSpPr>
        <p:spPr>
          <a:xfrm>
            <a:off x="4779171" y="1812553"/>
            <a:ext cx="2229232" cy="328430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200" b="1" dirty="0">
                <a:solidFill>
                  <a:schemeClr val="bg1"/>
                </a:solidFill>
                <a:latin typeface="Raleway SemiBold"/>
                <a:sym typeface="Raleway SemiBold"/>
              </a:rPr>
              <a:t>Кожаные изделия на заказ</a:t>
            </a:r>
            <a:endParaRPr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04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18</a:t>
            </a:fld>
            <a:endParaRPr sz="900" dirty="0">
              <a:latin typeface="+mn-lt"/>
            </a:endParaRPr>
          </a:p>
        </p:txBody>
      </p:sp>
      <p:sp>
        <p:nvSpPr>
          <p:cNvPr id="327" name="Google Shape;327;p9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46557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2"/>
                </a:solidFill>
              </a:rPr>
              <a:t>КОМАНДА СТАРТАПА</a:t>
            </a:r>
            <a:endParaRPr sz="3000">
              <a:solidFill>
                <a:schemeClr val="dk2"/>
              </a:solidFill>
            </a:endParaRPr>
          </a:p>
        </p:txBody>
      </p:sp>
      <p:graphicFrame>
        <p:nvGraphicFramePr>
          <p:cNvPr id="328" name="Google Shape;328;p9"/>
          <p:cNvGraphicFramePr/>
          <p:nvPr>
            <p:extLst>
              <p:ext uri="{D42A27DB-BD31-4B8C-83A1-F6EECF244321}">
                <p14:modId xmlns:p14="http://schemas.microsoft.com/office/powerpoint/2010/main" val="44336746"/>
              </p:ext>
            </p:extLst>
          </p:nvPr>
        </p:nvGraphicFramePr>
        <p:xfrm>
          <a:off x="343059" y="1577899"/>
          <a:ext cx="8457900" cy="3148450"/>
        </p:xfrm>
        <a:graphic>
          <a:graphicData uri="http://schemas.openxmlformats.org/drawingml/2006/table">
            <a:tbl>
              <a:tblPr>
                <a:noFill/>
                <a:tableStyleId>{00AE6F86-2E25-4BCE-A915-44B5FA498953}</a:tableStyleId>
              </a:tblPr>
              <a:tblGrid>
                <a:gridCol w="178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600" b="0" i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>
                    <a:solidFill>
                      <a:srgbClr val="F1C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Задачи</a:t>
                      </a:r>
                      <a:endParaRPr sz="1600" b="0" i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>
                    <a:solidFill>
                      <a:srgbClr val="F1C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4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Бровкин Владислав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>
                    <a:solidFill>
                      <a:srgbClr val="FEDE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6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 создание кожаных изделий ручной работы;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 планирование, управление сроками и бюджетом;</a:t>
                      </a:r>
                      <a:endParaRPr sz="1600" b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 создание будущего дизайна продукта</a:t>
                      </a:r>
                      <a:endParaRPr sz="16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6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Гончаров Алексей</a:t>
                      </a:r>
                      <a:endParaRPr sz="1600" b="1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>
                    <a:solidFill>
                      <a:srgbClr val="FEDE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Администратор</a:t>
                      </a:r>
                      <a:endParaRPr sz="1600" b="0" i="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74125" marR="74125" marT="74125" marB="741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 стратегическое планирование: развитие бизнес-направлений компании, анализ рынка и конкурентов, оптимизация процессов консультирования;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 организация встреч и отчетных собраний</a:t>
                      </a:r>
                      <a:endParaRPr dirty="0"/>
                    </a:p>
                  </a:txBody>
                  <a:tcPr marL="74125" marR="74125" marT="74125" marB="741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Google Shape;164;p2">
            <a:extLst>
              <a:ext uri="{FF2B5EF4-FFF2-40B4-BE49-F238E27FC236}">
                <a16:creationId xmlns:a16="http://schemas.microsoft.com/office/drawing/2014/main" id="{531F36A3-7629-37F9-33E6-AA4AD919DF7D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65;p2">
            <a:extLst>
              <a:ext uri="{FF2B5EF4-FFF2-40B4-BE49-F238E27FC236}">
                <a16:creationId xmlns:a16="http://schemas.microsoft.com/office/drawing/2014/main" id="{1E797D69-0484-AB24-97BF-114C4C939326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66;p2">
            <a:extLst>
              <a:ext uri="{FF2B5EF4-FFF2-40B4-BE49-F238E27FC236}">
                <a16:creationId xmlns:a16="http://schemas.microsoft.com/office/drawing/2014/main" id="{54C514DC-4D29-E6AF-0FEB-D8216C74CD3E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67;p2">
            <a:extLst>
              <a:ext uri="{FF2B5EF4-FFF2-40B4-BE49-F238E27FC236}">
                <a16:creationId xmlns:a16="http://schemas.microsoft.com/office/drawing/2014/main" id="{54378D71-C19F-B605-B44F-1B88F21C46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8;p2">
            <a:extLst>
              <a:ext uri="{FF2B5EF4-FFF2-40B4-BE49-F238E27FC236}">
                <a16:creationId xmlns:a16="http://schemas.microsoft.com/office/drawing/2014/main" id="{45431E3D-F56D-9DF4-8F27-8F18E48C9E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9A19532-2400-2A47-08E4-DBD37A3BA265}"/>
              </a:ext>
            </a:extLst>
          </p:cNvPr>
          <p:cNvGrpSpPr/>
          <p:nvPr/>
        </p:nvGrpSpPr>
        <p:grpSpPr>
          <a:xfrm>
            <a:off x="1256918" y="1406641"/>
            <a:ext cx="4565238" cy="2831077"/>
            <a:chOff x="-6029730" y="32432"/>
            <a:chExt cx="4565238" cy="2831077"/>
          </a:xfrm>
        </p:grpSpPr>
        <p:sp>
          <p:nvSpPr>
            <p:cNvPr id="6" name="Google Shape;164;p2">
              <a:extLst>
                <a:ext uri="{FF2B5EF4-FFF2-40B4-BE49-F238E27FC236}">
                  <a16:creationId xmlns:a16="http://schemas.microsoft.com/office/drawing/2014/main" id="{D144358E-EE7E-FBF7-0A36-0A20EDDECEB5}"/>
                </a:ext>
              </a:extLst>
            </p:cNvPr>
            <p:cNvSpPr/>
            <p:nvPr/>
          </p:nvSpPr>
          <p:spPr>
            <a:xfrm>
              <a:off x="-6029730" y="614434"/>
              <a:ext cx="4565238" cy="252247"/>
            </a:xfrm>
            <a:prstGeom prst="rect">
              <a:avLst/>
            </a:prstGeom>
            <a:solidFill>
              <a:srgbClr val="FF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64;p2">
              <a:extLst>
                <a:ext uri="{FF2B5EF4-FFF2-40B4-BE49-F238E27FC236}">
                  <a16:creationId xmlns:a16="http://schemas.microsoft.com/office/drawing/2014/main" id="{F0BE3A26-FA29-6DF3-9B07-33AE23D4520C}"/>
                </a:ext>
              </a:extLst>
            </p:cNvPr>
            <p:cNvSpPr/>
            <p:nvPr/>
          </p:nvSpPr>
          <p:spPr>
            <a:xfrm>
              <a:off x="-6029730" y="1426255"/>
              <a:ext cx="3337309" cy="252247"/>
            </a:xfrm>
            <a:prstGeom prst="rect">
              <a:avLst/>
            </a:prstGeom>
            <a:solidFill>
              <a:srgbClr val="FF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4;p2">
              <a:extLst>
                <a:ext uri="{FF2B5EF4-FFF2-40B4-BE49-F238E27FC236}">
                  <a16:creationId xmlns:a16="http://schemas.microsoft.com/office/drawing/2014/main" id="{5A02A30F-0BA4-CF82-6F0F-F24DA41DE985}"/>
                </a:ext>
              </a:extLst>
            </p:cNvPr>
            <p:cNvSpPr/>
            <p:nvPr/>
          </p:nvSpPr>
          <p:spPr>
            <a:xfrm>
              <a:off x="-6029730" y="2013689"/>
              <a:ext cx="1962582" cy="252247"/>
            </a:xfrm>
            <a:prstGeom prst="rect">
              <a:avLst/>
            </a:prstGeom>
            <a:solidFill>
              <a:srgbClr val="FF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164;p2">
              <a:extLst>
                <a:ext uri="{FF2B5EF4-FFF2-40B4-BE49-F238E27FC236}">
                  <a16:creationId xmlns:a16="http://schemas.microsoft.com/office/drawing/2014/main" id="{97E5F236-1127-AB9B-A1B0-73D4B561C3DC}"/>
                </a:ext>
              </a:extLst>
            </p:cNvPr>
            <p:cNvSpPr/>
            <p:nvPr/>
          </p:nvSpPr>
          <p:spPr>
            <a:xfrm>
              <a:off x="-6029730" y="32432"/>
              <a:ext cx="2634094" cy="252247"/>
            </a:xfrm>
            <a:prstGeom prst="rect">
              <a:avLst/>
            </a:prstGeom>
            <a:solidFill>
              <a:srgbClr val="FF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64;p2">
              <a:extLst>
                <a:ext uri="{FF2B5EF4-FFF2-40B4-BE49-F238E27FC236}">
                  <a16:creationId xmlns:a16="http://schemas.microsoft.com/office/drawing/2014/main" id="{C13BF591-249A-DB50-6E98-C4C6BD70859B}"/>
                </a:ext>
              </a:extLst>
            </p:cNvPr>
            <p:cNvSpPr/>
            <p:nvPr/>
          </p:nvSpPr>
          <p:spPr>
            <a:xfrm>
              <a:off x="-6029730" y="2611262"/>
              <a:ext cx="1441088" cy="252247"/>
            </a:xfrm>
            <a:prstGeom prst="rect">
              <a:avLst/>
            </a:prstGeom>
            <a:solidFill>
              <a:srgbClr val="FF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9" name="Google Shape;369;p1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19</a:t>
            </a:fld>
            <a:endParaRPr sz="900" dirty="0">
              <a:latin typeface="+mn-lt"/>
            </a:endParaRPr>
          </a:p>
        </p:txBody>
      </p:sp>
      <p:sp>
        <p:nvSpPr>
          <p:cNvPr id="376" name="Google Shape;376;p12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716822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ПЛАНЫ РАЗВИТИЯ</a:t>
            </a:r>
            <a:endParaRPr sz="3000" dirty="0">
              <a:solidFill>
                <a:schemeClr val="dk2"/>
              </a:solidFill>
            </a:endParaRPr>
          </a:p>
        </p:txBody>
      </p:sp>
      <p:sp>
        <p:nvSpPr>
          <p:cNvPr id="3" name="Google Shape;164;p2">
            <a:extLst>
              <a:ext uri="{FF2B5EF4-FFF2-40B4-BE49-F238E27FC236}">
                <a16:creationId xmlns:a16="http://schemas.microsoft.com/office/drawing/2014/main" id="{6C45C1EF-EA50-681E-1202-B8FD62071379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5;p2">
            <a:extLst>
              <a:ext uri="{FF2B5EF4-FFF2-40B4-BE49-F238E27FC236}">
                <a16:creationId xmlns:a16="http://schemas.microsoft.com/office/drawing/2014/main" id="{6E814022-0509-96D4-963C-83AE5F09AACA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6;p2">
            <a:extLst>
              <a:ext uri="{FF2B5EF4-FFF2-40B4-BE49-F238E27FC236}">
                <a16:creationId xmlns:a16="http://schemas.microsoft.com/office/drawing/2014/main" id="{51EFBF35-1687-537E-0558-9461C533EDFB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67;p2">
            <a:extLst>
              <a:ext uri="{FF2B5EF4-FFF2-40B4-BE49-F238E27FC236}">
                <a16:creationId xmlns:a16="http://schemas.microsoft.com/office/drawing/2014/main" id="{B67B4570-4583-88C0-7F16-693D7BAE2F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2">
            <a:extLst>
              <a:ext uri="{FF2B5EF4-FFF2-40B4-BE49-F238E27FC236}">
                <a16:creationId xmlns:a16="http://schemas.microsoft.com/office/drawing/2014/main" id="{1D33A266-09B5-322F-03D4-B772476FDB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E190E290-0E48-E238-4445-E3C1AF15A425}"/>
              </a:ext>
            </a:extLst>
          </p:cNvPr>
          <p:cNvGrpSpPr/>
          <p:nvPr/>
        </p:nvGrpSpPr>
        <p:grpSpPr>
          <a:xfrm>
            <a:off x="1229136" y="1371989"/>
            <a:ext cx="7168227" cy="3650540"/>
            <a:chOff x="436180" y="1371989"/>
            <a:chExt cx="7168227" cy="3650540"/>
          </a:xfrm>
        </p:grpSpPr>
        <p:sp>
          <p:nvSpPr>
            <p:cNvPr id="2" name="Google Shape;287;p7">
              <a:extLst>
                <a:ext uri="{FF2B5EF4-FFF2-40B4-BE49-F238E27FC236}">
                  <a16:creationId xmlns:a16="http://schemas.microsoft.com/office/drawing/2014/main" id="{FE1109F6-C2A9-4A2A-A1C7-4DAA9C3ABF8D}"/>
                </a:ext>
              </a:extLst>
            </p:cNvPr>
            <p:cNvSpPr txBox="1"/>
            <p:nvPr/>
          </p:nvSpPr>
          <p:spPr>
            <a:xfrm>
              <a:off x="436180" y="3945351"/>
              <a:ext cx="7168227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solidFill>
                    <a:schemeClr val="bg2"/>
                  </a:solidFill>
                  <a:latin typeface="Raleway SemiBold" panose="020B0604020202020204" charset="0"/>
                  <a:sym typeface="Raleway SemiBold"/>
                </a:rPr>
                <a:t>АДАПТАЦИЯ:</a:t>
              </a:r>
              <a:r>
                <a:rPr lang="ru-RU" sz="1600" dirty="0">
                  <a:solidFill>
                    <a:schemeClr val="bg2"/>
                  </a:solidFill>
                  <a:latin typeface="Raleway SemiBold" panose="020B0604020202020204" charset="0"/>
                  <a:sym typeface="Raleway SemiBold"/>
                </a:rPr>
                <a:t>  </a:t>
              </a:r>
              <a:r>
                <a:rPr lang="ru-RU" sz="1600" i="0" dirty="0">
                  <a:solidFill>
                    <a:schemeClr val="bg2"/>
                  </a:solidFill>
                  <a:effectLst/>
                  <a:latin typeface="Raleway SemiBold" panose="020B0604020202020204" charset="0"/>
                </a:rPr>
                <a:t>Анализ конкурентов </a:t>
              </a:r>
              <a:r>
                <a:rPr lang="ru-RU" sz="1600" dirty="0">
                  <a:solidFill>
                    <a:schemeClr val="bg2"/>
                  </a:solidFill>
                  <a:latin typeface="Raleway SemiBold" panose="020B0604020202020204" charset="0"/>
                  <a:sym typeface="Raleway SemiBold"/>
                </a:rPr>
                <a:t>и к</a:t>
              </a:r>
              <a:r>
                <a:rPr lang="ru-RU" sz="1600" b="0" i="0" dirty="0">
                  <a:solidFill>
                    <a:schemeClr val="bg2"/>
                  </a:solidFill>
                  <a:effectLst/>
                  <a:latin typeface="Raleway SemiBold" panose="020B0604020202020204" charset="0"/>
                </a:rPr>
                <a:t>орректировка бизнес-плана и маркетинговой стратегии на основе полученных данных, приложение для взаимодействия клиента</a:t>
              </a:r>
              <a:r>
                <a:rPr lang="ru-RU" sz="1600" dirty="0">
                  <a:solidFill>
                    <a:schemeClr val="bg2"/>
                  </a:solidFill>
                  <a:latin typeface="Raleway SemiBold" panose="020B0604020202020204" charset="0"/>
                </a:rPr>
                <a:t>:</a:t>
              </a:r>
              <a:r>
                <a:rPr lang="ru-RU" sz="1600" b="0" i="0" dirty="0">
                  <a:solidFill>
                    <a:schemeClr val="bg2"/>
                  </a:solidFill>
                  <a:effectLst/>
                  <a:latin typeface="Raleway SemiBold" panose="020B0604020202020204" charset="0"/>
                </a:rPr>
                <a:t> отслеживание процесса создания дизайна и стоимости изделия.</a:t>
              </a:r>
              <a:endParaRPr lang="ru-RU" sz="1600" dirty="0">
                <a:solidFill>
                  <a:schemeClr val="bg2"/>
                </a:solidFill>
                <a:latin typeface="Raleway SemiBold" panose="020B0604020202020204" charset="0"/>
                <a:sym typeface="Raleway SemiBold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09FB6C-151E-E361-F764-B9FD866C700F}"/>
                </a:ext>
              </a:extLst>
            </p:cNvPr>
            <p:cNvSpPr txBox="1"/>
            <p:nvPr/>
          </p:nvSpPr>
          <p:spPr>
            <a:xfrm>
              <a:off x="457615" y="1956019"/>
              <a:ext cx="518674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Raleway SemiBold"/>
                  <a:sym typeface="Raleway SemiBold"/>
                </a:rPr>
                <a:t>ЗАКУПКА ОБОРУДОВАНИЯ И МАТЕРИАЛОВ:</a:t>
              </a:r>
              <a:r>
                <a:rPr lang="ru-RU" sz="1600" dirty="0">
                  <a:latin typeface="Raleway SemiBold"/>
                  <a:sym typeface="Raleway SemiBold"/>
                </a:rPr>
                <a:t> Приобретение оборудования и поиск постоянного поставщика;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1FC75A-2EC6-9020-F8DC-1116C8C723F5}"/>
                </a:ext>
              </a:extLst>
            </p:cNvPr>
            <p:cNvSpPr txBox="1"/>
            <p:nvPr/>
          </p:nvSpPr>
          <p:spPr>
            <a:xfrm>
              <a:off x="436182" y="2763003"/>
              <a:ext cx="55637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Raleway SemiBold"/>
                  <a:sym typeface="Raleway SemiBold"/>
                </a:rPr>
                <a:t>РАСШИРЕНИЕ АССОРТИМЕНТА:</a:t>
              </a:r>
              <a:r>
                <a:rPr lang="ru-RU" sz="1600" dirty="0">
                  <a:latin typeface="Raleway SemiBold"/>
                  <a:sym typeface="Raleway SemiBold"/>
                </a:rPr>
                <a:t> 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latin typeface="Raleway SemiBold"/>
                  <a:sym typeface="Raleway SemiBold"/>
                </a:rPr>
                <a:t>Создание изделий с новыми стилями и дизайном;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E16E57-821C-AB97-A122-5B58B5328C73}"/>
                </a:ext>
              </a:extLst>
            </p:cNvPr>
            <p:cNvSpPr txBox="1"/>
            <p:nvPr/>
          </p:nvSpPr>
          <p:spPr>
            <a:xfrm>
              <a:off x="439980" y="3352882"/>
              <a:ext cx="691887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Raleway SemiBold"/>
                  <a:sym typeface="Raleway SemiBold"/>
                </a:rPr>
                <a:t>ОБРАТНАЯ </a:t>
              </a:r>
              <a:r>
                <a:rPr lang="ru-RU" sz="1600" b="1" dirty="0">
                  <a:solidFill>
                    <a:schemeClr val="bg2"/>
                  </a:solidFill>
                  <a:latin typeface="Raleway SemiBold" panose="020B0604020202020204" charset="0"/>
                  <a:sym typeface="Raleway SemiBold"/>
                </a:rPr>
                <a:t>СВЯЗЬ:</a:t>
              </a:r>
              <a:r>
                <a:rPr lang="ru-RU" sz="1600" dirty="0">
                  <a:solidFill>
                    <a:schemeClr val="bg2"/>
                  </a:solidFill>
                  <a:latin typeface="Raleway SemiBold" panose="020B0604020202020204" charset="0"/>
                  <a:sym typeface="Raleway SemiBold"/>
                </a:rPr>
                <a:t> </a:t>
              </a:r>
              <a:r>
                <a:rPr lang="ru-RU" sz="1600" b="0" i="0" dirty="0">
                  <a:solidFill>
                    <a:schemeClr val="bg2"/>
                  </a:solidFill>
                  <a:effectLst/>
                  <a:latin typeface="Raleway SemiBold" panose="020B0604020202020204" charset="0"/>
                </a:rPr>
                <a:t>Регулярный анализ отзывов клиентов для улучшения продукции и обслуживания;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06183D-7B85-B91E-FB96-B0221C351E50}"/>
                </a:ext>
              </a:extLst>
            </p:cNvPr>
            <p:cNvSpPr txBox="1"/>
            <p:nvPr/>
          </p:nvSpPr>
          <p:spPr>
            <a:xfrm>
              <a:off x="456818" y="1371989"/>
              <a:ext cx="52081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Raleway SemiBold"/>
                  <a:sym typeface="Raleway SemiBold"/>
                </a:rPr>
                <a:t>РЕКЛАМА И МАРКЕТИНГ:</a:t>
              </a:r>
              <a:r>
                <a:rPr lang="ru-RU" sz="1600" dirty="0">
                  <a:latin typeface="Raleway SemiBold"/>
                  <a:sym typeface="Raleway SemiBold"/>
                </a:rPr>
                <a:t> </a:t>
              </a:r>
              <a:r>
                <a:rPr lang="ru-RU" sz="1600" b="0" i="0" dirty="0">
                  <a:solidFill>
                    <a:schemeClr val="bg2"/>
                  </a:solidFill>
                  <a:effectLst/>
                  <a:latin typeface="Raleway SemiBold" panose="020B0604020202020204" charset="0"/>
                </a:rPr>
                <a:t>Презентация продукции на мероприятиях для привлечения клиентов</a:t>
              </a:r>
              <a:r>
                <a:rPr lang="ru-RU" sz="1600" dirty="0">
                  <a:solidFill>
                    <a:schemeClr val="bg2"/>
                  </a:solidFill>
                  <a:latin typeface="Raleway SemiBold" panose="020B0604020202020204" charset="0"/>
                  <a:sym typeface="Raleway SemiBold"/>
                </a:rPr>
                <a:t>;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B1FA00A2-C73F-8766-FE17-CEA08EA4327D}"/>
              </a:ext>
            </a:extLst>
          </p:cNvPr>
          <p:cNvGrpSpPr/>
          <p:nvPr/>
        </p:nvGrpSpPr>
        <p:grpSpPr>
          <a:xfrm>
            <a:off x="460901" y="1371989"/>
            <a:ext cx="655438" cy="3193448"/>
            <a:chOff x="524249" y="1371989"/>
            <a:chExt cx="655438" cy="3193448"/>
          </a:xfrm>
        </p:grpSpPr>
        <p:pic>
          <p:nvPicPr>
            <p:cNvPr id="2050" name="Picture 2" descr="Ads - Free marketing icons">
              <a:extLst>
                <a:ext uri="{FF2B5EF4-FFF2-40B4-BE49-F238E27FC236}">
                  <a16:creationId xmlns:a16="http://schemas.microsoft.com/office/drawing/2014/main" id="{4E6E33A5-2161-9815-1F6F-6198AE87AB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" b="5107"/>
            <a:stretch/>
          </p:blipFill>
          <p:spPr bwMode="auto">
            <a:xfrm>
              <a:off x="524249" y="1371989"/>
              <a:ext cx="655438" cy="5884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6A086D6-9F47-00A4-AE51-2A7056E4E4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8237" b="8237"/>
            <a:stretch/>
          </p:blipFill>
          <p:spPr>
            <a:xfrm>
              <a:off x="531567" y="3370163"/>
              <a:ext cx="608972" cy="531810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40D520F-5544-30C7-0EE6-B2ED1BAA4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9859" y="2699236"/>
              <a:ext cx="572387" cy="572387"/>
            </a:xfrm>
            <a:prstGeom prst="rect">
              <a:avLst/>
            </a:prstGeom>
          </p:spPr>
        </p:pic>
        <p:pic>
          <p:nvPicPr>
            <p:cNvPr id="2056" name="Picture 8" descr="Assortment, parcel, rack, shelves, stock, supermarket, warehouse icon -  Download on Iconfinder">
              <a:extLst>
                <a:ext uri="{FF2B5EF4-FFF2-40B4-BE49-F238E27FC236}">
                  <a16:creationId xmlns:a16="http://schemas.microsoft.com/office/drawing/2014/main" id="{FC329BE0-363F-FEE6-194A-778D4505B7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249" y="2043798"/>
              <a:ext cx="655438" cy="655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Adaptation Icon PNG Images, Vectors Free Download - Pngtree">
              <a:extLst>
                <a:ext uri="{FF2B5EF4-FFF2-40B4-BE49-F238E27FC236}">
                  <a16:creationId xmlns:a16="http://schemas.microsoft.com/office/drawing/2014/main" id="{8C73D238-87FC-FD31-4373-D58C89CAB8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8" t="5167" r="6168" b="5167"/>
            <a:stretch/>
          </p:blipFill>
          <p:spPr bwMode="auto">
            <a:xfrm>
              <a:off x="531567" y="3909999"/>
              <a:ext cx="640802" cy="655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8148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 sz="900">
                <a:latin typeface="+mn-lt"/>
              </a:rPr>
              <a:t>20</a:t>
            </a:fld>
            <a:endParaRPr sz="900" dirty="0">
              <a:latin typeface="+mn-lt"/>
            </a:endParaRPr>
          </a:p>
        </p:txBody>
      </p:sp>
      <p:sp>
        <p:nvSpPr>
          <p:cNvPr id="353" name="Google Shape;353;p11"/>
          <p:cNvSpPr txBox="1">
            <a:spLocks noGrp="1"/>
          </p:cNvSpPr>
          <p:nvPr>
            <p:ph type="title"/>
          </p:nvPr>
        </p:nvSpPr>
        <p:spPr>
          <a:xfrm>
            <a:off x="456818" y="785441"/>
            <a:ext cx="3902531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2"/>
                </a:solidFill>
              </a:rPr>
              <a:t>КОНТАКТЫ ЛИДЕРА</a:t>
            </a:r>
            <a:endParaRPr sz="3000" dirty="0">
              <a:solidFill>
                <a:schemeClr val="dk2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859533" y="1369155"/>
            <a:ext cx="2292081" cy="2943978"/>
            <a:chOff x="4356011" y="1365041"/>
            <a:chExt cx="2765513" cy="3552060"/>
          </a:xfrm>
        </p:grpSpPr>
        <p:sp>
          <p:nvSpPr>
            <p:cNvPr id="355" name="Google Shape;355;p11"/>
            <p:cNvSpPr/>
            <p:nvPr/>
          </p:nvSpPr>
          <p:spPr>
            <a:xfrm>
              <a:off x="4469842" y="1439217"/>
              <a:ext cx="2651682" cy="3477884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6" name="Google Shape;356;p11"/>
            <p:cNvGrpSpPr/>
            <p:nvPr/>
          </p:nvGrpSpPr>
          <p:grpSpPr>
            <a:xfrm>
              <a:off x="4356011" y="1365041"/>
              <a:ext cx="2680701" cy="3481570"/>
              <a:chOff x="9649017" y="1780568"/>
              <a:chExt cx="2559142" cy="3332651"/>
            </a:xfrm>
          </p:grpSpPr>
          <p:grpSp>
            <p:nvGrpSpPr>
              <p:cNvPr id="357" name="Google Shape;357;p11"/>
              <p:cNvGrpSpPr/>
              <p:nvPr/>
            </p:nvGrpSpPr>
            <p:grpSpPr>
              <a:xfrm>
                <a:off x="9649017" y="1780568"/>
                <a:ext cx="2559142" cy="3332651"/>
                <a:chOff x="9649017" y="1780568"/>
                <a:chExt cx="2559142" cy="3332651"/>
              </a:xfrm>
            </p:grpSpPr>
            <p:pic>
              <p:nvPicPr>
                <p:cNvPr id="358" name="Google Shape;358;p11"/>
                <p:cNvPicPr preferRelativeResize="0"/>
                <p:nvPr/>
              </p:nvPicPr>
              <p:blipFill rotWithShape="1">
                <a:blip r:embed="rId3">
                  <a:alphaModFix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harpenSoften amount="25000"/>
                          </a14:imgEffect>
                        </a14:imgLayer>
                      </a14:imgProps>
                    </a:ext>
                  </a:extLst>
                </a:blip>
                <a:srcRect l="3668" t="18551" r="3669" b="18551"/>
                <a:stretch/>
              </p:blipFill>
              <p:spPr>
                <a:xfrm>
                  <a:off x="9649017" y="1780568"/>
                  <a:ext cx="2559142" cy="33326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59" name="Google Shape;359;p11"/>
                <p:cNvSpPr/>
                <p:nvPr/>
              </p:nvSpPr>
              <p:spPr>
                <a:xfrm>
                  <a:off x="10601794" y="2026791"/>
                  <a:ext cx="654049" cy="640230"/>
                </a:xfrm>
                <a:prstGeom prst="ellipse">
                  <a:avLst/>
                </a:prstGeom>
                <a:solidFill>
                  <a:schemeClr val="l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2" name="Google Shape;362;p11"/>
              <p:cNvSpPr/>
              <p:nvPr/>
            </p:nvSpPr>
            <p:spPr>
              <a:xfrm>
                <a:off x="10766793" y="2524937"/>
                <a:ext cx="328108" cy="142082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1844592" y="1365041"/>
            <a:ext cx="2233350" cy="3581508"/>
            <a:chOff x="1291408" y="1365041"/>
            <a:chExt cx="2233350" cy="3581508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291408" y="1365041"/>
              <a:ext cx="2233350" cy="2948092"/>
              <a:chOff x="1170341" y="1368727"/>
              <a:chExt cx="2691884" cy="3553372"/>
            </a:xfrm>
          </p:grpSpPr>
          <p:sp>
            <p:nvSpPr>
              <p:cNvPr id="363" name="Google Shape;363;p11"/>
              <p:cNvSpPr/>
              <p:nvPr/>
            </p:nvSpPr>
            <p:spPr>
              <a:xfrm>
                <a:off x="1253008" y="1444215"/>
                <a:ext cx="2609217" cy="3477884"/>
              </a:xfrm>
              <a:prstGeom prst="rect">
                <a:avLst/>
              </a:pr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64" name="Google Shape;364;p11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170341" y="1368727"/>
                <a:ext cx="2609217" cy="347788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Google Shape;271;p6"/>
            <p:cNvSpPr txBox="1"/>
            <p:nvPr/>
          </p:nvSpPr>
          <p:spPr>
            <a:xfrm>
              <a:off x="1291408" y="4375762"/>
              <a:ext cx="2233350" cy="570787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b="1" dirty="0">
                  <a:solidFill>
                    <a:schemeClr val="bg1"/>
                  </a:solidFill>
                  <a:latin typeface="Raleway SemiBold"/>
                  <a:sym typeface="Raleway SemiBold"/>
                </a:rPr>
                <a:t>Бровкин Владислав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  <a:sym typeface="Raleway SemiBold"/>
                </a:rPr>
                <a:t>2</a:t>
              </a:r>
              <a:r>
                <a:rPr lang="ru-RU" b="1" dirty="0">
                  <a:solidFill>
                    <a:schemeClr val="bg1"/>
                  </a:solidFill>
                  <a:latin typeface="Raleway SemiBold"/>
                  <a:sym typeface="Raleway SemiBold"/>
                </a:rPr>
                <a:t> курс гр. </a:t>
              </a:r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  <a:sym typeface="Raleway SemiBold"/>
                </a:rPr>
                <a:t>301-31</a:t>
              </a:r>
              <a:r>
                <a:rPr lang="ru-RU" b="1" dirty="0">
                  <a:solidFill>
                    <a:schemeClr val="bg1"/>
                  </a:solidFill>
                  <a:latin typeface="Raleway SemiBold"/>
                  <a:sym typeface="Raleway SemiBold"/>
                </a:rPr>
                <a:t>, Химия</a:t>
              </a:r>
              <a:endParaRPr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Google Shape;271;p6"/>
          <p:cNvSpPr txBox="1"/>
          <p:nvPr/>
        </p:nvSpPr>
        <p:spPr>
          <a:xfrm>
            <a:off x="4853752" y="4374612"/>
            <a:ext cx="2297862" cy="571938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b="1" dirty="0">
                <a:solidFill>
                  <a:schemeClr val="bg1"/>
                </a:solidFill>
                <a:latin typeface="Raleway SemiBold" panose="020B0604020202020204" charset="-52"/>
              </a:rPr>
              <a:t>Почта:</a:t>
            </a:r>
            <a:endParaRPr lang="en-US" b="1" dirty="0">
              <a:solidFill>
                <a:schemeClr val="bg1"/>
              </a:solidFill>
              <a:latin typeface="Raleway SemiBold" panose="020B0604020202020204" charset="-52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Raleway SemiBold" panose="020B0604020202020204" charset="-52"/>
              </a:rPr>
              <a:t>brovkin_va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@</a:t>
            </a:r>
            <a:r>
              <a:rPr lang="en-US" b="1" dirty="0">
                <a:solidFill>
                  <a:schemeClr val="bg1"/>
                </a:solidFill>
                <a:latin typeface="Raleway SemiBold" panose="020B0604020202020204" charset="-52"/>
              </a:rPr>
              <a:t>edu.surgu.ru</a:t>
            </a:r>
            <a:endParaRPr b="1" dirty="0">
              <a:solidFill>
                <a:schemeClr val="bg1"/>
              </a:solidFill>
              <a:latin typeface="Raleway SemiBold" panose="020B0604020202020204" charset="-52"/>
            </a:endParaRPr>
          </a:p>
        </p:txBody>
      </p:sp>
      <p:pic>
        <p:nvPicPr>
          <p:cNvPr id="26" name="Google Shape;203;p3" descr="Значок пользователя PNG - Значок пользователя Профиль Аватар прозрачная  иллюстрация"/>
          <p:cNvPicPr preferRelativeResize="0"/>
          <p:nvPr/>
        </p:nvPicPr>
        <p:blipFill rotWithShape="1">
          <a:blip r:embed="rId6">
            <a:alphaModFix/>
          </a:blip>
          <a:srcRect l="16769" r="16769"/>
          <a:stretch/>
        </p:blipFill>
        <p:spPr>
          <a:xfrm>
            <a:off x="5697849" y="1686493"/>
            <a:ext cx="545156" cy="4794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64;p2">
            <a:extLst>
              <a:ext uri="{FF2B5EF4-FFF2-40B4-BE49-F238E27FC236}">
                <a16:creationId xmlns:a16="http://schemas.microsoft.com/office/drawing/2014/main" id="{76855CAD-0189-3660-8D16-CA0E916CC909}"/>
              </a:ext>
            </a:extLst>
          </p:cNvPr>
          <p:cNvSpPr/>
          <p:nvPr/>
        </p:nvSpPr>
        <p:spPr>
          <a:xfrm>
            <a:off x="0" y="0"/>
            <a:ext cx="9144000" cy="572387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65;p2">
            <a:extLst>
              <a:ext uri="{FF2B5EF4-FFF2-40B4-BE49-F238E27FC236}">
                <a16:creationId xmlns:a16="http://schemas.microsoft.com/office/drawing/2014/main" id="{FE8A5976-5087-09B0-E492-9BCF85B28BE2}"/>
              </a:ext>
            </a:extLst>
          </p:cNvPr>
          <p:cNvSpPr/>
          <p:nvPr/>
        </p:nvSpPr>
        <p:spPr>
          <a:xfrm>
            <a:off x="7562850" y="0"/>
            <a:ext cx="1581150" cy="572386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6;p2">
            <a:extLst>
              <a:ext uri="{FF2B5EF4-FFF2-40B4-BE49-F238E27FC236}">
                <a16:creationId xmlns:a16="http://schemas.microsoft.com/office/drawing/2014/main" id="{C15034F8-FE79-54DE-A7FC-1827ACAACF09}"/>
              </a:ext>
            </a:extLst>
          </p:cNvPr>
          <p:cNvSpPr/>
          <p:nvPr/>
        </p:nvSpPr>
        <p:spPr>
          <a:xfrm>
            <a:off x="5593556" y="0"/>
            <a:ext cx="1969294" cy="572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67;p2">
            <a:extLst>
              <a:ext uri="{FF2B5EF4-FFF2-40B4-BE49-F238E27FC236}">
                <a16:creationId xmlns:a16="http://schemas.microsoft.com/office/drawing/2014/main" id="{8683C78B-5BF0-C782-013E-D54EC06E8C9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34881" y="77504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2">
            <a:extLst>
              <a:ext uri="{FF2B5EF4-FFF2-40B4-BE49-F238E27FC236}">
                <a16:creationId xmlns:a16="http://schemas.microsoft.com/office/drawing/2014/main" id="{B5B19D91-4268-8E0C-602C-DF71D7A3E36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88059" y="34424"/>
            <a:ext cx="730731" cy="503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605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B6B4AB-4B34-77FD-96C4-173C4BAD1DC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6" name="Google Shape;346;p11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652493D-6F7B-37FA-ED2D-2FBF5CA79FDA}"/>
              </a:ext>
            </a:extLst>
          </p:cNvPr>
          <p:cNvGrpSpPr/>
          <p:nvPr/>
        </p:nvGrpSpPr>
        <p:grpSpPr>
          <a:xfrm>
            <a:off x="2644408" y="271768"/>
            <a:ext cx="3855183" cy="4566114"/>
            <a:chOff x="2977931" y="948216"/>
            <a:chExt cx="3186112" cy="3773661"/>
          </a:xfrm>
        </p:grpSpPr>
        <p:sp>
          <p:nvSpPr>
            <p:cNvPr id="10" name="Google Shape;156;p1">
              <a:extLst>
                <a:ext uri="{FF2B5EF4-FFF2-40B4-BE49-F238E27FC236}">
                  <a16:creationId xmlns:a16="http://schemas.microsoft.com/office/drawing/2014/main" id="{D24B3F16-3ACF-787B-2A4A-54D1D44DC8E9}"/>
                </a:ext>
              </a:extLst>
            </p:cNvPr>
            <p:cNvSpPr txBox="1"/>
            <p:nvPr/>
          </p:nvSpPr>
          <p:spPr>
            <a:xfrm>
              <a:off x="2979957" y="4162306"/>
              <a:ext cx="3184086" cy="559571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F00FF"/>
                </a:buClr>
                <a:buSzPts val="2700"/>
                <a:buFont typeface="Raleway SemiBold"/>
                <a:buNone/>
              </a:pPr>
              <a:r>
                <a:rPr lang="ru-RU" sz="1600" b="1" dirty="0">
                  <a:solidFill>
                    <a:schemeClr val="bg1"/>
                  </a:solidFill>
                  <a:latin typeface="Raleway SemiBold" panose="020B0604020202020204" charset="0"/>
                </a:rPr>
                <a:t>АРХИКОЖА</a:t>
              </a:r>
              <a:r>
                <a:rPr lang="ru-RU" sz="1600" dirty="0">
                  <a:solidFill>
                    <a:schemeClr val="bg1"/>
                  </a:solidFill>
                  <a:latin typeface="Raleway SemiBold" panose="020B0604020202020204" charset="0"/>
                </a:rPr>
                <a:t> </a:t>
              </a:r>
              <a:r>
                <a:rPr lang="ru-RU" sz="1600" i="1" dirty="0">
                  <a:solidFill>
                    <a:schemeClr val="bg1"/>
                  </a:solidFill>
                  <a:latin typeface="Raleway SemiBold" panose="020B0604020202020204" charset="0"/>
                </a:rPr>
                <a:t>- мы про качество и самовыражение.</a:t>
              </a:r>
              <a:endParaRPr sz="1600" i="1" dirty="0">
                <a:solidFill>
                  <a:schemeClr val="bg1"/>
                </a:solidFill>
                <a:latin typeface="Raleway SemiBold" panose="020B0604020202020204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14415C0-A47D-090B-1977-13E9C8F77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7931" y="948216"/>
              <a:ext cx="3186112" cy="31861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719</Words>
  <Application>Microsoft Office PowerPoint</Application>
  <PresentationFormat>Экран (16:9)</PresentationFormat>
  <Paragraphs>193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Raleway</vt:lpstr>
      <vt:lpstr>Raleway SemiBold</vt:lpstr>
      <vt:lpstr>Century Gothic</vt:lpstr>
      <vt:lpstr>Simple Light</vt:lpstr>
      <vt:lpstr>АРХИКОЖА</vt:lpstr>
      <vt:lpstr>АКТУАЛЬНОСТЬ ИДЕИ</vt:lpstr>
      <vt:lpstr>ЦЕЛЕВАЯ АУДИТОРИЯ</vt:lpstr>
      <vt:lpstr>ПРОБЛЕМА</vt:lpstr>
      <vt:lpstr>РЕШЕНИЕ</vt:lpstr>
      <vt:lpstr>ИСПОЛЬЗОВАНИЕ ИСКУССТВЕННОГО ИНТЕЛЛЕКТА</vt:lpstr>
      <vt:lpstr>РЕШЕНИЕ</vt:lpstr>
      <vt:lpstr>РЕШЕНИЕ</vt:lpstr>
      <vt:lpstr>КАКУЮ ПОЛЬЗУ И ВЫГОДУ ПОЛУЧАЕТ КЛИЕНТ?</vt:lpstr>
      <vt:lpstr>ЦЕННОСТЬ, ЦЕННОСТНОЕ ПРЕДЛОЖЕНИЕ</vt:lpstr>
      <vt:lpstr>РЫНОК</vt:lpstr>
      <vt:lpstr>КОНКУРЕНТЫ</vt:lpstr>
      <vt:lpstr>БИЗНЕС-МОДЕЛЬ</vt:lpstr>
      <vt:lpstr>БИЗНЕС-МОДЕЛЬ</vt:lpstr>
      <vt:lpstr>ТЕКУЩИЕ РЕЗУЛЬТАТЫ</vt:lpstr>
      <vt:lpstr>ТЕКУЩИЕ РЕЗУЛЬТАТЫ</vt:lpstr>
      <vt:lpstr>ТЕКУЩИЕ РЕЗУЛЬТАТЫ</vt:lpstr>
      <vt:lpstr>КОМАНДА СТАРТАПА</vt:lpstr>
      <vt:lpstr>ПЛАНЫ РАЗВИТИЯ</vt:lpstr>
      <vt:lpstr>КОНТАКТЫ ЛИДЕРА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Капибаринъ</dc:title>
  <cp:lastModifiedBy>Алексей Гончаров</cp:lastModifiedBy>
  <cp:revision>36</cp:revision>
  <dcterms:modified xsi:type="dcterms:W3CDTF">2024-12-03T14:37:24Z</dcterms:modified>
</cp:coreProperties>
</file>