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  <p:sldMasterId id="2147483652" r:id="rId3"/>
  </p:sldMasterIdLst>
  <p:notesMasterIdLst>
    <p:notesMasterId r:id="rId19"/>
  </p:notesMasterIdLst>
  <p:sldIdLst>
    <p:sldId id="377" r:id="rId4"/>
    <p:sldId id="408" r:id="rId5"/>
    <p:sldId id="411" r:id="rId6"/>
    <p:sldId id="402" r:id="rId7"/>
    <p:sldId id="405" r:id="rId8"/>
    <p:sldId id="392" r:id="rId9"/>
    <p:sldId id="410" r:id="rId10"/>
    <p:sldId id="416" r:id="rId11"/>
    <p:sldId id="415" r:id="rId12"/>
    <p:sldId id="412" r:id="rId13"/>
    <p:sldId id="417" r:id="rId14"/>
    <p:sldId id="413" r:id="rId15"/>
    <p:sldId id="414" r:id="rId16"/>
    <p:sldId id="409" r:id="rId17"/>
    <p:sldId id="3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07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  <p15:guide id="4" pos="5201" userDrawn="1">
          <p15:clr>
            <a:srgbClr val="A4A3A4"/>
          </p15:clr>
        </p15:guide>
        <p15:guide id="5" pos="7582" userDrawn="1">
          <p15:clr>
            <a:srgbClr val="A4A3A4"/>
          </p15:clr>
        </p15:guide>
        <p15:guide id="6" pos="325" userDrawn="1">
          <p15:clr>
            <a:srgbClr val="A4A3A4"/>
          </p15:clr>
        </p15:guide>
        <p15:guide id="7" orient="horz" pos="1638" userDrawn="1">
          <p15:clr>
            <a:srgbClr val="A4A3A4"/>
          </p15:clr>
        </p15:guide>
        <p15:guide id="8" pos="6516" userDrawn="1">
          <p15:clr>
            <a:srgbClr val="A4A3A4"/>
          </p15:clr>
        </p15:guide>
        <p15:guide id="9" pos="1073" userDrawn="1">
          <p15:clr>
            <a:srgbClr val="A4A3A4"/>
          </p15:clr>
        </p15:guide>
        <p15:guide id="10" pos="4498" userDrawn="1">
          <p15:clr>
            <a:srgbClr val="A4A3A4"/>
          </p15:clr>
        </p15:guide>
        <p15:guide id="11" orient="horz" pos="9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234CC"/>
    <a:srgbClr val="9D00FF"/>
    <a:srgbClr val="FCAF17"/>
    <a:srgbClr val="FF6600"/>
    <a:srgbClr val="FE4F4F"/>
    <a:srgbClr val="E7E8ED"/>
    <a:srgbClr val="FF4A47"/>
    <a:srgbClr val="FF4C4F"/>
    <a:srgbClr val="FFDA65"/>
    <a:srgbClr val="FFD3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9" autoAdjust="0"/>
    <p:restoredTop sz="94660"/>
  </p:normalViewPr>
  <p:slideViewPr>
    <p:cSldViewPr snapToGrid="0">
      <p:cViewPr>
        <p:scale>
          <a:sx n="66" d="100"/>
          <a:sy n="66" d="100"/>
        </p:scale>
        <p:origin x="-828" y="-174"/>
      </p:cViewPr>
      <p:guideLst>
        <p:guide orient="horz" pos="3407"/>
        <p:guide orient="horz" pos="2772"/>
        <p:guide orient="horz" pos="1638"/>
        <p:guide orient="horz" pos="935"/>
        <p:guide pos="7355"/>
        <p:guide pos="5201"/>
        <p:guide pos="7582"/>
        <p:guide pos="325"/>
        <p:guide pos="6516"/>
        <p:guide pos="1073"/>
        <p:guide pos="44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DE556-DEB7-4B05-A4F0-79AABADC1E42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6BD9C-A00B-4885-9EAA-AB9F68FC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22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21220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996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98377C-C38E-6998-F82C-74BB9967B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0499CE4-D470-1BF6-734B-2AB49EC73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3DFAC5-DF11-6CB0-5961-5444350A3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860FF2-3F27-5859-FF54-AD1A5C3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3D31B2-B90B-DEBB-DE82-3A4129A0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39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0A4B5F-9C87-8D37-62FD-F0862ED7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39233AE-98EE-3747-ED83-A4F0FDA07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92AA9F-B1A6-0C76-C3CA-614CA7DA8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D7C37A-6F9A-8CE4-A75F-7EBD2111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3CE20B-9771-6B55-4CDE-6CB327C5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667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9B44FB5-4700-2101-6ED6-F281EE8C3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BF40B8-AF02-5A32-10F3-B762B9DAC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C94E13-93A5-0202-21EE-F3E39BD7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C272C4-1F9D-FBD3-2ED2-B5C6665D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48569E-0FAA-7B2C-7613-261A80B3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45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FC83-327E-4E86-9C42-F6647DFB0A3F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05874-9622-4DF0-A684-34F37BB08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37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4881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50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2E6CBF-D688-77E4-EC07-12D184673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E69FE5-DFB7-8B9A-B56E-DD0CA3D83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37F6A2-0CB6-883A-7B8B-17AA6D1AB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BD3A9F-36C0-3BDB-A917-D9FC0A5D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A9EEDD-817A-65AB-7B53-20C2DD75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006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0E6014-F2D8-A410-A8DA-5FB0AD78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99EB03-B67C-F516-758F-A0392283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E377DD-E0C7-CB38-2F12-D11AD27F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DA311D-88E3-22AB-2088-7E9A93F7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11FB28-4ABC-B678-4A34-D93623D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548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C599E-8C1E-43E5-D5EE-77C93953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4F13E3-5BD5-3C16-A5C0-C673ACB9A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A4CCE0-B5D7-5AF7-B68B-4269E8D6E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0ABE30-88FF-C149-E3CD-65D1C8BD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F382CEB-BD9C-D3B8-457A-7D747BC1A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B44FAB-F812-C418-1F8F-BC702984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8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EC771-AFA1-4AAB-338C-5E95B74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5777AB-8A3A-35A4-EEC8-266244E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0731B2-7354-C1FA-6BB7-C1F8AC1C9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550D49-CCA3-C13F-24D0-79F3B7A31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88C2F1-E08E-F547-FE01-B0ED74445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489E73E-C97B-681B-C214-6C2D7AB7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6DDCF5F-57AC-E872-9395-82520F16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0CD95DF-E3A1-7B1F-C821-C9FB3859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71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BF2D03-52CA-2BD8-B960-4A2ABB96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FF2934-936D-E014-E047-46827751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DE9EF9F-965C-084F-9F6A-2AAA9E0F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6CECEAC-57A5-F12A-EB23-D8253D18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487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40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9C75AE-F3B4-5002-639F-1FB74FE1C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99BE6-6E81-BF5D-6E58-EB312EACC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C02AA0-27BC-C221-0A89-2F2DAFF4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9491A83-7034-6490-166B-1354C815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B8733D-E397-2A08-4810-AF4F88C9F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3A5352-4CF7-051E-F0E9-237490D3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72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BD71FF-14B0-AAEA-785D-82BF186B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8ED050-C4BA-B8D4-E794-A81954ACD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7253CB-C1F2-D5AC-20E3-C04A066DC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D8C74D-0247-94F0-379A-90E37E16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4BE7BA-ED7D-6D57-B75D-360E482E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5174089-39B7-1828-FAA3-843ABCD0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66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6DC54A-3268-C8A8-72A1-AF1DC37D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C0746F-9436-5214-02A1-5AD0809F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BF33B9-597C-D64D-4D73-F53EAF599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3F344-6B87-4251-9F7E-9143494B6E49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0E2AAD-128B-1B48-4B70-103A691810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BA38B8-416A-57BC-9A19-AC2D91A14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077FC-661E-42A0-9318-41887EED5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558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711" r:id="rId4"/>
    <p:sldLayoutId id="2147483653" r:id="rId5"/>
    <p:sldLayoutId id="2147483654" r:id="rId6"/>
    <p:sldLayoutId id="2147483655" r:id="rId7"/>
    <p:sldLayoutId id="2147483712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810629CF-10CA-8B6A-4733-1DBF04317230}"/>
              </a:ext>
            </a:extLst>
          </p:cNvPr>
          <p:cNvGrpSpPr/>
          <p:nvPr userDrawn="1"/>
        </p:nvGrpSpPr>
        <p:grpSpPr>
          <a:xfrm>
            <a:off x="-15875" y="6554570"/>
            <a:ext cx="12236450" cy="327002"/>
            <a:chOff x="-15875" y="6554788"/>
            <a:chExt cx="12236450" cy="327025"/>
          </a:xfrm>
        </p:grpSpPr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xmlns="" id="{A9CABD2D-30FD-9256-79CB-436AF9EE2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75" y="6554788"/>
              <a:ext cx="1503363" cy="32702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Прямоугольник">
              <a:extLst>
                <a:ext uri="{FF2B5EF4-FFF2-40B4-BE49-F238E27FC236}">
                  <a16:creationId xmlns:a16="http://schemas.microsoft.com/office/drawing/2014/main" xmlns="" id="{47F4E153-CBCE-9309-89EF-F64E69322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1138" y="6554788"/>
              <a:ext cx="1501775" cy="327025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Прямоугольник">
              <a:extLst>
                <a:ext uri="{FF2B5EF4-FFF2-40B4-BE49-F238E27FC236}">
                  <a16:creationId xmlns:a16="http://schemas.microsoft.com/office/drawing/2014/main" xmlns="" id="{380527E8-3B18-E5E5-0110-9560F3AC8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8625" y="6554788"/>
              <a:ext cx="1501775" cy="327025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" name="Прямоугольник">
              <a:extLst>
                <a:ext uri="{FF2B5EF4-FFF2-40B4-BE49-F238E27FC236}">
                  <a16:creationId xmlns:a16="http://schemas.microsoft.com/office/drawing/2014/main" xmlns="" id="{CD700213-111B-C0C6-F64C-C31AB6A67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9763" y="6554788"/>
              <a:ext cx="1503362" cy="327025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2" name="Прямоугольник">
              <a:extLst>
                <a:ext uri="{FF2B5EF4-FFF2-40B4-BE49-F238E27FC236}">
                  <a16:creationId xmlns:a16="http://schemas.microsoft.com/office/drawing/2014/main" xmlns="" id="{E8E87C2D-6745-0207-2153-51940CF6B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1538" y="6554788"/>
              <a:ext cx="1501775" cy="327025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рямоугольник">
              <a:extLst>
                <a:ext uri="{FF2B5EF4-FFF2-40B4-BE49-F238E27FC236}">
                  <a16:creationId xmlns:a16="http://schemas.microsoft.com/office/drawing/2014/main" xmlns="" id="{FD48D0B4-16E8-BB20-F631-63C06F235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9975" y="6554788"/>
              <a:ext cx="1501775" cy="327025"/>
            </a:xfrm>
            <a:prstGeom prst="rect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Прямоугольник">
              <a:extLst>
                <a:ext uri="{FF2B5EF4-FFF2-40B4-BE49-F238E27FC236}">
                  <a16:creationId xmlns:a16="http://schemas.microsoft.com/office/drawing/2014/main" xmlns="" id="{CE488FD2-63D9-28DD-9402-CDF9039C2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0163" y="6554788"/>
              <a:ext cx="1503362" cy="32702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Прямоугольник">
              <a:extLst>
                <a:ext uri="{FF2B5EF4-FFF2-40B4-BE49-F238E27FC236}">
                  <a16:creationId xmlns:a16="http://schemas.microsoft.com/office/drawing/2014/main" xmlns="" id="{86D85FBD-EFD2-C6A5-A63D-3360367BF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4613" y="6554788"/>
              <a:ext cx="1503362" cy="327025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xmlns="" id="{BFD85403-139B-47EA-41BC-C0C072761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1625" y="6554788"/>
              <a:ext cx="488950" cy="327025"/>
            </a:xfrm>
            <a:prstGeom prst="rect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Прямоугольник">
            <a:extLst>
              <a:ext uri="{FF2B5EF4-FFF2-40B4-BE49-F238E27FC236}">
                <a16:creationId xmlns:a16="http://schemas.microsoft.com/office/drawing/2014/main" xmlns="" id="{FFF8CBD4-87DD-13A3-9A8F-990F8245B4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-7697"/>
            <a:ext cx="696871" cy="1760415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Прямоугольник">
            <a:extLst>
              <a:ext uri="{FF2B5EF4-FFF2-40B4-BE49-F238E27FC236}">
                <a16:creationId xmlns:a16="http://schemas.microsoft.com/office/drawing/2014/main" xmlns="" id="{1F8319DE-6B1F-876E-A3B0-D65172202F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1751131"/>
            <a:ext cx="696871" cy="1760413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">
            <a:extLst>
              <a:ext uri="{FF2B5EF4-FFF2-40B4-BE49-F238E27FC236}">
                <a16:creationId xmlns:a16="http://schemas.microsoft.com/office/drawing/2014/main" xmlns="" id="{2838CEC7-A244-778B-A37A-50A2324147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3505195"/>
            <a:ext cx="696871" cy="1760415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" name="Прямоугольник">
            <a:extLst>
              <a:ext uri="{FF2B5EF4-FFF2-40B4-BE49-F238E27FC236}">
                <a16:creationId xmlns:a16="http://schemas.microsoft.com/office/drawing/2014/main" xmlns="" id="{E419DE2C-BC4D-CFD3-59F5-4006E7D3F6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5264021"/>
            <a:ext cx="696871" cy="1290547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Номер слайда 135">
            <a:extLst>
              <a:ext uri="{FF2B5EF4-FFF2-40B4-BE49-F238E27FC236}">
                <a16:creationId xmlns:a16="http://schemas.microsoft.com/office/drawing/2014/main" xmlns="" id="{983BEB8E-615E-2599-CF07-A65202253448}"/>
              </a:ext>
            </a:extLst>
          </p:cNvPr>
          <p:cNvSpPr txBox="1">
            <a:spLocks/>
          </p:cNvSpPr>
          <p:nvPr userDrawn="1"/>
        </p:nvSpPr>
        <p:spPr>
          <a:xfrm>
            <a:off x="8988425" y="6564183"/>
            <a:ext cx="2743200" cy="307771"/>
          </a:xfrm>
          <a:prstGeom prst="rect">
            <a:avLst/>
          </a:prstGeom>
        </p:spPr>
        <p:txBody>
          <a:bodyPr vert="horz" wrap="square" lIns="91434" tIns="45717" rIns="91434" bIns="45717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89526-BA99-4733-AEC4-101D6143F289}" type="slidenum">
              <a:rPr kumimoji="0" lang="ru-RU" alt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roy" panose="00000500000000000000" pitchFamily="2" charset="-52"/>
                <a:ea typeface="+mn-ea"/>
                <a:cs typeface="+mn-cs"/>
              </a:rPr>
              <a:pPr marL="0" marR="0" lvl="0" indent="0" algn="r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roy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381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8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7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6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5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83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62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41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0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9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8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6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5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94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73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2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3562">
          <p15:clr>
            <a:srgbClr val="F26B43"/>
          </p15:clr>
        </p15:guide>
        <p15:guide id="2" pos="63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mir.gov.ru/assets/dc6831e2-5733-4c13-a1bd-3216bb5e74af?access_token=ksaoyDdV7-FDz8IA7zm6fq5hkF4uwgbf" TargetMode="External"/><Relationship Id="rId2" Type="http://schemas.openxmlformats.org/officeDocument/2006/relationships/hyperlink" Target="https://wciom.ru/analytical-reviews/analiticheskii-obzor/zdorovyi-obraz-zhizni-monitoring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yberleninka.ru/article/n/aktualnost-onlayn-fitnes-prilozheniy-v-rossii/viewe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rcgroup.com/russia-health-wellness-market?utm_source=chatgpt.com" TargetMode="External"/><Relationship Id="rId2" Type="http://schemas.openxmlformats.org/officeDocument/2006/relationships/hyperlink" Target="https://www.6wresearch.com/industry-report/russia-digital-fitness-apps-market?utm_source=chatgpt.com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4F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452BC3-8A8A-81DA-4714-87CF2A7542AB}"/>
              </a:ext>
            </a:extLst>
          </p:cNvPr>
          <p:cNvSpPr txBox="1"/>
          <p:nvPr/>
        </p:nvSpPr>
        <p:spPr>
          <a:xfrm>
            <a:off x="605813" y="6134758"/>
            <a:ext cx="11440935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в рамках Федерального проекта «Технологии»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BCDC7E5-191F-AC80-7F16-613D684B1012}"/>
              </a:ext>
            </a:extLst>
          </p:cNvPr>
          <p:cNvSpPr txBox="1"/>
          <p:nvPr/>
        </p:nvSpPr>
        <p:spPr>
          <a:xfrm>
            <a:off x="605813" y="886053"/>
            <a:ext cx="603222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Акселератор</a:t>
            </a:r>
            <a:r>
              <a:rPr lang="en-US" sz="44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 </a:t>
            </a:r>
          </a:p>
          <a:p>
            <a:r>
              <a:rPr lang="ru-RU" sz="8400" b="1" dirty="0">
                <a:solidFill>
                  <a:srgbClr val="FFE600"/>
                </a:solidFill>
                <a:latin typeface="AstronC" pitchFamily="82" charset="0"/>
                <a:cs typeface="Calibri Light" panose="020F0302020204030204" pitchFamily="34" charset="0"/>
              </a:rPr>
              <a:t>SBS 2025</a:t>
            </a:r>
            <a:endParaRPr lang="ru-RU" sz="8400" dirty="0">
              <a:solidFill>
                <a:srgbClr val="FFE600"/>
              </a:solidFill>
              <a:latin typeface="AstronC" pitchFamily="82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A4C8B72-7CB8-BE0F-C905-6233E765F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5163" y="2082260"/>
            <a:ext cx="5651048" cy="37644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2165E95-599C-469B-9B01-32E8C89C3EB9}"/>
              </a:ext>
            </a:extLst>
          </p:cNvPr>
          <p:cNvSpPr txBox="1"/>
          <p:nvPr/>
        </p:nvSpPr>
        <p:spPr>
          <a:xfrm>
            <a:off x="605813" y="3125015"/>
            <a:ext cx="38947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Ритм спорта</a:t>
            </a:r>
            <a:endParaRPr lang="en-US" sz="4800" b="1" dirty="0">
              <a:solidFill>
                <a:srgbClr val="FFE600"/>
              </a:solidFill>
              <a:latin typeface="AstronC" pitchFamily="82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0CF6D2-ED9F-C1A1-C80A-CA4802AD63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24402" r="51976"/>
          <a:stretch>
            <a:fillRect/>
          </a:stretch>
        </p:blipFill>
        <p:spPr bwMode="auto">
          <a:xfrm>
            <a:off x="10317641" y="262624"/>
            <a:ext cx="1606931" cy="74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5541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1B3C10-9595-7DFA-7935-4ACF9A63645E}"/>
              </a:ext>
            </a:extLst>
          </p:cNvPr>
          <p:cNvSpPr txBox="1"/>
          <p:nvPr/>
        </p:nvSpPr>
        <p:spPr>
          <a:xfrm>
            <a:off x="8061786" y="1758097"/>
            <a:ext cx="3195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12-13 декабря 2025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201A4AE-248F-70B3-5050-E847F90D33F8}"/>
              </a:ext>
            </a:extLst>
          </p:cNvPr>
          <p:cNvSpPr/>
          <p:nvPr/>
        </p:nvSpPr>
        <p:spPr>
          <a:xfrm>
            <a:off x="7837715" y="-19610"/>
            <a:ext cx="4349080" cy="1072803"/>
          </a:xfrm>
          <a:prstGeom prst="rect">
            <a:avLst/>
          </a:prstGeom>
          <a:solidFill>
            <a:srgbClr val="FE4F4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080A984-DD70-1B9A-41E0-51B590958E1D}"/>
              </a:ext>
            </a:extLst>
          </p:cNvPr>
          <p:cNvSpPr/>
          <p:nvPr/>
        </p:nvSpPr>
        <p:spPr>
          <a:xfrm>
            <a:off x="-1" y="-19610"/>
            <a:ext cx="7837715" cy="1072803"/>
          </a:xfrm>
          <a:prstGeom prst="rect">
            <a:avLst/>
          </a:prstGeom>
          <a:solidFill>
            <a:srgbClr val="8D00F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A27396-1FFF-DB21-6BBD-975CE9DFC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0854" y="339919"/>
            <a:ext cx="938531" cy="6251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91DC761-6613-A39F-F264-8B3859B4A6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4402" r="51413"/>
          <a:stretch>
            <a:fillRect/>
          </a:stretch>
        </p:blipFill>
        <p:spPr bwMode="auto">
          <a:xfrm>
            <a:off x="10593752" y="333792"/>
            <a:ext cx="1373896" cy="62519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360040" y="332656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bg1"/>
                </a:solidFill>
              </a:rPr>
              <a:t>Бизнес-модель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0439575"/>
              </p:ext>
            </p:extLst>
          </p:nvPr>
        </p:nvGraphicFramePr>
        <p:xfrm>
          <a:off x="5205" y="776951"/>
          <a:ext cx="12186795" cy="606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051"/>
                <a:gridCol w="9881744"/>
              </a:tblGrid>
              <a:tr h="808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Ценностное </a:t>
                      </a:r>
                      <a:r>
                        <a:rPr lang="ru-RU" sz="1600" dirty="0" smtClean="0">
                          <a:effectLst/>
                        </a:rPr>
                        <a:t>предложение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Удобное мобильное приложение для ведения тренировок, отслеживания прогресса и планирования занятий. Персонализированные программы, мотивация через геймификацию и челленджи, интеграция с реальными спортзалами и тренерами.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808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Сегменты клиентов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Молодые </a:t>
                      </a:r>
                      <a:r>
                        <a:rPr lang="ru-RU" sz="1600" dirty="0">
                          <a:effectLst/>
                        </a:rPr>
                        <a:t>люди 16–45 лет, ведущие активный или начинающий активный образ </a:t>
                      </a:r>
                      <a:r>
                        <a:rPr lang="ru-RU" sz="1600" dirty="0" smtClean="0">
                          <a:effectLst/>
                        </a:rPr>
                        <a:t>жизни.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Семьи </a:t>
                      </a:r>
                      <a:r>
                        <a:rPr lang="ru-RU" sz="1600" dirty="0">
                          <a:effectLst/>
                        </a:rPr>
                        <a:t>с подростками, заинтересованные в спортивном развитии детей. </a:t>
                      </a:r>
                      <a:r>
                        <a:rPr lang="ru-RU" sz="1600" dirty="0" smtClean="0">
                          <a:effectLst/>
                        </a:rPr>
                        <a:t>Университеты </a:t>
                      </a:r>
                      <a:r>
                        <a:rPr lang="ru-RU" sz="1600" dirty="0">
                          <a:effectLst/>
                        </a:rPr>
                        <a:t>и спортивные клубы, ищущие партнёрские цифровые решения.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618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Каналы продаж и коммуникации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Мобильное приложение (</a:t>
                      </a:r>
                      <a:r>
                        <a:rPr lang="ru-RU" sz="1600" dirty="0" err="1">
                          <a:effectLst/>
                        </a:rPr>
                        <a:t>App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Store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Google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Play</a:t>
                      </a:r>
                      <a:r>
                        <a:rPr lang="ru-RU" sz="1600" dirty="0">
                          <a:effectLst/>
                        </a:rPr>
                        <a:t>), </a:t>
                      </a:r>
                      <a:r>
                        <a:rPr lang="ru-RU" sz="1600" dirty="0" err="1">
                          <a:effectLst/>
                        </a:rPr>
                        <a:t>Telegram</a:t>
                      </a:r>
                      <a:r>
                        <a:rPr lang="ru-RU" sz="1600" dirty="0">
                          <a:effectLst/>
                        </a:rPr>
                        <a:t>-бот, социальные сети (</a:t>
                      </a:r>
                      <a:r>
                        <a:rPr lang="ru-RU" sz="1600" dirty="0" smtClean="0">
                          <a:effectLst/>
                        </a:rPr>
                        <a:t>VK, </a:t>
                      </a:r>
                      <a:r>
                        <a:rPr lang="ru-RU" sz="1600" dirty="0" err="1">
                          <a:effectLst/>
                        </a:rPr>
                        <a:t>Telegram</a:t>
                      </a:r>
                      <a:r>
                        <a:rPr lang="ru-RU" sz="1600" dirty="0">
                          <a:effectLst/>
                        </a:rPr>
                        <a:t>), партнёрские фитнес-залы, участие в студенческих и спортивных мероприятиях.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53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Взаимоотношения с клиентами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Персонализация профиля и рекомендаций, внутренняя система достижений и наград, push-уведомления, челленджи, рейтинг пользователей, интеграция обратной связи.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808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Потоки доходов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Подписка </a:t>
                      </a:r>
                      <a:r>
                        <a:rPr lang="ru-RU" sz="1600" dirty="0">
                          <a:effectLst/>
                        </a:rPr>
                        <a:t>на премиум-доступ (расширенная аналитика, персональные планы, статистика). </a:t>
                      </a:r>
                      <a:r>
                        <a:rPr lang="ru-RU" sz="1600" dirty="0" smtClean="0">
                          <a:effectLst/>
                        </a:rPr>
                        <a:t>Партнёрские </a:t>
                      </a:r>
                      <a:r>
                        <a:rPr lang="ru-RU" sz="1600" dirty="0">
                          <a:effectLst/>
                        </a:rPr>
                        <a:t>интеграции с фитнес-залами, спортивными брендами и </a:t>
                      </a:r>
                      <a:r>
                        <a:rPr lang="ru-RU" sz="1600" dirty="0" err="1">
                          <a:effectLst/>
                        </a:rPr>
                        <a:t>нутрициологами</a:t>
                      </a:r>
                      <a:r>
                        <a:rPr lang="ru-RU" sz="1600" dirty="0">
                          <a:effectLst/>
                        </a:rPr>
                        <a:t>. </a:t>
                      </a:r>
                      <a:r>
                        <a:rPr lang="ru-RU" sz="1600" dirty="0" smtClean="0">
                          <a:effectLst/>
                        </a:rPr>
                        <a:t>Реклама </a:t>
                      </a:r>
                      <a:r>
                        <a:rPr lang="ru-RU" sz="1600" dirty="0">
                          <a:effectLst/>
                        </a:rPr>
                        <a:t>спортивных товаров и услуг. </a:t>
                      </a:r>
                      <a:r>
                        <a:rPr lang="ru-RU" sz="1600" dirty="0" smtClean="0">
                          <a:effectLst/>
                        </a:rPr>
                        <a:t>Онлайн-запись </a:t>
                      </a:r>
                      <a:r>
                        <a:rPr lang="ru-RU" sz="1600" dirty="0">
                          <a:effectLst/>
                        </a:rPr>
                        <a:t>к тренерам (комиссия за бронирование).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618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Ключевые ресурсы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Команда разработчиков и дизайнеров, IT-инфраструктура (сервер, база данных), бренд и визуальная айдентика «Ритм Спорта», партнёрства с залами, экспертная поддержка в сфере фитнеса.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618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Ключевые виды деятельности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Разработка и поддержка приложения, маркетинг и продвижение, организация челленджей и офлайн-мероприятий, аналитика данных пользователей, партнёрские интеграции.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53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Ключевые партнёры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Университеты и спортивные учреждения, фитнес-залы, бренды спортивного питания и экипировки, специалисты по фитнесу и питанию, </a:t>
                      </a:r>
                      <a:r>
                        <a:rPr lang="ru-RU" sz="1600" dirty="0" err="1">
                          <a:effectLst/>
                        </a:rPr>
                        <a:t>медийные</a:t>
                      </a:r>
                      <a:r>
                        <a:rPr lang="ru-RU" sz="1600" dirty="0">
                          <a:effectLst/>
                        </a:rPr>
                        <a:t> партнёры.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  <a:tr h="522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Структура затрат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Разработка и техподдержка приложения, хостинг и серверы, маркетинг и продвижение, организация мероприятий и </a:t>
                      </a:r>
                      <a:r>
                        <a:rPr lang="ru-RU" sz="1600" dirty="0" err="1">
                          <a:effectLst/>
                        </a:rPr>
                        <a:t>челленджей</a:t>
                      </a:r>
                      <a:r>
                        <a:rPr lang="ru-RU" sz="1600" dirty="0">
                          <a:effectLst/>
                        </a:rPr>
                        <a:t>, зарплата команды и консультантов.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50" marR="336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01394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590" y="619357"/>
            <a:ext cx="61950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ilroy"/>
              </a:rPr>
              <a:t>1</a:t>
            </a:r>
            <a:r>
              <a:rPr lang="ru-RU" b="1" dirty="0">
                <a:latin typeface="Gilroy"/>
              </a:rPr>
              <a:t>.</a:t>
            </a:r>
            <a:r>
              <a:rPr lang="ru-RU" dirty="0">
                <a:latin typeface="Gilroy"/>
              </a:rPr>
              <a:t>	Проект “Ритм Спорта” имеет устойчивую и масштабируемую бизнес-модель, основанную на </a:t>
            </a:r>
            <a:r>
              <a:rPr lang="ru-RU" dirty="0" err="1">
                <a:latin typeface="Gilroy"/>
              </a:rPr>
              <a:t>freemium</a:t>
            </a:r>
            <a:r>
              <a:rPr lang="ru-RU" dirty="0">
                <a:latin typeface="Gilroy"/>
              </a:rPr>
              <a:t>-подходе: бесплатный базовый функционал + платные премиум-опции, партнёрские интеграции и реклама.</a:t>
            </a:r>
          </a:p>
          <a:p>
            <a:r>
              <a:rPr lang="ru-RU" b="1" dirty="0">
                <a:latin typeface="Gilroy"/>
              </a:rPr>
              <a:t>2.</a:t>
            </a:r>
            <a:r>
              <a:rPr lang="ru-RU" dirty="0">
                <a:latin typeface="Gilroy"/>
              </a:rPr>
              <a:t>	Сочетание цифрового продукта и офлайн-партнёрств (с фитнес-залами и университетами) создаёт уникальную экосистему, объединяющую тренировочный процесс, аналитику и сообщество пользователей.</a:t>
            </a:r>
          </a:p>
          <a:p>
            <a:r>
              <a:rPr lang="ru-RU" b="1" dirty="0">
                <a:latin typeface="Gilroy"/>
              </a:rPr>
              <a:t>3.</a:t>
            </a:r>
            <a:r>
              <a:rPr lang="ru-RU" dirty="0">
                <a:latin typeface="Gilroy"/>
              </a:rPr>
              <a:t>	Бизнес-модель ориентирована на долгосрочное развитие, а не разовые продажи — благодаря системам мотивации, </a:t>
            </a:r>
            <a:r>
              <a:rPr lang="ru-RU" dirty="0" err="1">
                <a:latin typeface="Gilroy"/>
              </a:rPr>
              <a:t>комьюнити</a:t>
            </a:r>
            <a:r>
              <a:rPr lang="ru-RU" dirty="0">
                <a:latin typeface="Gilroy"/>
              </a:rPr>
              <a:t> и возможностям персонализации, удерживающим пользователей.</a:t>
            </a:r>
          </a:p>
          <a:p>
            <a:r>
              <a:rPr lang="ru-RU" b="1" dirty="0">
                <a:latin typeface="Gilroy"/>
              </a:rPr>
              <a:t>4.</a:t>
            </a:r>
            <a:r>
              <a:rPr lang="ru-RU" dirty="0">
                <a:latin typeface="Gilroy"/>
              </a:rPr>
              <a:t>	Финансовая устойчивость обеспечивается диверсификацией доходов: подписка, партнёрские программы, реклама и интеграции с тренерами.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09703" y="96137"/>
            <a:ext cx="4750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Gilroy"/>
              </a:rPr>
              <a:t>Вывод по бизнес-модели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0704" y="878049"/>
            <a:ext cx="436245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995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2553C1-0578-3083-1A06-C3879B95D295}"/>
              </a:ext>
            </a:extLst>
          </p:cNvPr>
          <p:cNvSpPr txBox="1"/>
          <p:nvPr/>
        </p:nvSpPr>
        <p:spPr>
          <a:xfrm>
            <a:off x="-8794" y="717786"/>
            <a:ext cx="12200794" cy="732848"/>
          </a:xfrm>
          <a:prstGeom prst="rect">
            <a:avLst/>
          </a:prstGeom>
          <a:solidFill>
            <a:srgbClr val="FC5247"/>
          </a:solidFill>
        </p:spPr>
        <p:txBody>
          <a:bodyPr wrap="square" lIns="360000" tIns="180000" rIns="360000" bIns="180000" rtlCol="0" anchor="ctr" anchorCtr="0">
            <a:spAutoFit/>
          </a:bodyPr>
          <a:lstStyle/>
          <a:p>
            <a:pPr marL="182563"/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3A540FF-AE6E-6D79-3266-DBB95FB6B0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434"/>
          <a:stretch/>
        </p:blipFill>
        <p:spPr>
          <a:xfrm>
            <a:off x="1858788" y="-11471"/>
            <a:ext cx="5501309" cy="729257"/>
          </a:xfrm>
          <a:prstGeom prst="rect">
            <a:avLst/>
          </a:prstGeom>
          <a:ln>
            <a:noFill/>
          </a:ln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E4DC43F9-9B6C-4062-B940-64DDF74D98EA}"/>
              </a:ext>
            </a:extLst>
          </p:cNvPr>
          <p:cNvSpPr/>
          <p:nvPr/>
        </p:nvSpPr>
        <p:spPr>
          <a:xfrm>
            <a:off x="7359959" y="-15188"/>
            <a:ext cx="2174378" cy="73297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04214AA-838C-30B3-66E4-C08FA8B666A8}"/>
              </a:ext>
            </a:extLst>
          </p:cNvPr>
          <p:cNvSpPr/>
          <p:nvPr/>
        </p:nvSpPr>
        <p:spPr>
          <a:xfrm>
            <a:off x="0" y="-11471"/>
            <a:ext cx="2174378" cy="73379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82FFBC3C-A886-FEC8-456A-C888636D61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079" y="100591"/>
            <a:ext cx="591735" cy="53374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BD847BA-AEB7-F7A0-7D3C-CECFC884B1AE}"/>
              </a:ext>
            </a:extLst>
          </p:cNvPr>
          <p:cNvSpPr/>
          <p:nvPr/>
        </p:nvSpPr>
        <p:spPr>
          <a:xfrm>
            <a:off x="9534337" y="-15601"/>
            <a:ext cx="2657663" cy="733799"/>
          </a:xfrm>
          <a:prstGeom prst="rect">
            <a:avLst/>
          </a:prstGeom>
          <a:solidFill>
            <a:srgbClr val="FC5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Графика, Шрифт, логотип, крас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85255B13-648C-E48E-8529-018FD0CA24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92"/>
          <a:stretch/>
        </p:blipFill>
        <p:spPr>
          <a:xfrm>
            <a:off x="9718765" y="0"/>
            <a:ext cx="2288805" cy="144431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8DCA08E6-8D92-4390-88EE-CD513A7DB31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24402" r="51976"/>
          <a:stretch>
            <a:fillRect/>
          </a:stretch>
        </p:blipFill>
        <p:spPr bwMode="auto">
          <a:xfrm>
            <a:off x="7837760" y="70111"/>
            <a:ext cx="1238413" cy="57699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510511" y="836760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bg1"/>
                </a:solidFill>
              </a:rPr>
              <a:t>Текущие результаты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218" y="1852223"/>
            <a:ext cx="467940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  Разработано </a:t>
            </a:r>
            <a:r>
              <a:rPr lang="ru-RU" b="1" dirty="0"/>
              <a:t>визуальное представление приложения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Созданы прототипы экранов в </a:t>
            </a:r>
            <a:r>
              <a:rPr lang="ru-RU" b="1" dirty="0" err="1"/>
              <a:t>Figma</a:t>
            </a:r>
            <a:r>
              <a:rPr lang="ru-RU" dirty="0"/>
              <a:t>: регистрация, профиль, журнал тренировок, расписание и </a:t>
            </a:r>
            <a:r>
              <a:rPr lang="ru-RU" dirty="0" err="1"/>
              <a:t>челленджи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Продуман пользовательский путь от входа до отслеживания прогресса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b="1" dirty="0" smtClean="0"/>
              <a:t>  Принцип </a:t>
            </a:r>
            <a:r>
              <a:rPr lang="ru-RU" b="1" dirty="0"/>
              <a:t>работы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Пользователь регистрируется → выбирает или создаёт тренировку → отмечает прогресс → получает аналитику и мотивацию через </a:t>
            </a:r>
            <a:r>
              <a:rPr lang="ru-RU" dirty="0" err="1"/>
              <a:t>челленджи</a:t>
            </a:r>
            <a:r>
              <a:rPr lang="ru-RU" dirty="0"/>
              <a:t> и уведомления.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009" y="1450634"/>
            <a:ext cx="6100396" cy="450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9146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9B7E437-9780-DE75-1712-4687E7CC382B}"/>
              </a:ext>
            </a:extLst>
          </p:cNvPr>
          <p:cNvSpPr/>
          <p:nvPr/>
        </p:nvSpPr>
        <p:spPr>
          <a:xfrm>
            <a:off x="0" y="4794"/>
            <a:ext cx="3376397" cy="606969"/>
          </a:xfrm>
          <a:prstGeom prst="rect">
            <a:avLst/>
          </a:prstGeom>
          <a:solidFill>
            <a:srgbClr val="B5D8E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167A97-2F4B-E171-981C-AFE5376853B0}"/>
              </a:ext>
            </a:extLst>
          </p:cNvPr>
          <p:cNvSpPr/>
          <p:nvPr/>
        </p:nvSpPr>
        <p:spPr>
          <a:xfrm>
            <a:off x="6735480" y="0"/>
            <a:ext cx="2882669" cy="606969"/>
          </a:xfrm>
          <a:prstGeom prst="rect">
            <a:avLst/>
          </a:prstGeom>
          <a:solidFill>
            <a:srgbClr val="FE4F4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23C178E-F2A2-A04E-28CA-E9CB7239C61B}"/>
              </a:ext>
            </a:extLst>
          </p:cNvPr>
          <p:cNvSpPr/>
          <p:nvPr/>
        </p:nvSpPr>
        <p:spPr>
          <a:xfrm>
            <a:off x="9618149" y="0"/>
            <a:ext cx="2587625" cy="606969"/>
          </a:xfrm>
          <a:prstGeom prst="rect">
            <a:avLst/>
          </a:prstGeom>
          <a:solidFill>
            <a:srgbClr val="8D00F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5EC708D-A42B-805F-986F-64185940AD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1589" y="2681"/>
            <a:ext cx="906503" cy="603863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0121920-0426-BF62-DD83-D88868C3F517}"/>
              </a:ext>
            </a:extLst>
          </p:cNvPr>
          <p:cNvSpPr/>
          <p:nvPr/>
        </p:nvSpPr>
        <p:spPr>
          <a:xfrm>
            <a:off x="5052881" y="3106"/>
            <a:ext cx="1682329" cy="606969"/>
          </a:xfrm>
          <a:prstGeom prst="rect">
            <a:avLst/>
          </a:prstGeom>
          <a:solidFill>
            <a:srgbClr val="FBB3C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F00FE14-B88A-267D-7F64-91160BEE5177}"/>
              </a:ext>
            </a:extLst>
          </p:cNvPr>
          <p:cNvSpPr/>
          <p:nvPr/>
        </p:nvSpPr>
        <p:spPr>
          <a:xfrm>
            <a:off x="3376667" y="0"/>
            <a:ext cx="1682329" cy="606969"/>
          </a:xfrm>
          <a:prstGeom prst="rect">
            <a:avLst/>
          </a:prstGeom>
          <a:solidFill>
            <a:srgbClr val="FCAF17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Рисунок 2" descr="Изображение выглядит как текст, Шрифт, Графика, симв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32D3F75F-599E-4A5F-271C-412558370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3702" y="46625"/>
            <a:ext cx="1175844" cy="450372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272576" y="732441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9D00FF"/>
                </a:solidFill>
              </a:rPr>
              <a:t>Дальнейшие шаги, запрос на ресурсы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2576" y="1478793"/>
            <a:ext cx="57337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Дальнейшие шаги</a:t>
            </a:r>
            <a:endParaRPr lang="ru-RU" dirty="0"/>
          </a:p>
          <a:p>
            <a:pPr lvl="0"/>
            <a:r>
              <a:rPr lang="ru-RU" b="1" dirty="0"/>
              <a:t>Этап 1. Разработка прототипа (1–2 месяца)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Создание функционального прототипа в </a:t>
            </a:r>
            <a:r>
              <a:rPr lang="ru-RU" b="1" dirty="0" err="1"/>
              <a:t>Flutter</a:t>
            </a:r>
            <a:r>
              <a:rPr lang="ru-RU" dirty="0"/>
              <a:t>, настройка базы данных (</a:t>
            </a:r>
            <a:r>
              <a:rPr lang="ru-RU" b="1" dirty="0" err="1"/>
              <a:t>Firebase</a:t>
            </a:r>
            <a:r>
              <a:rPr lang="ru-RU" b="1" dirty="0"/>
              <a:t> / </a:t>
            </a:r>
            <a:r>
              <a:rPr lang="ru-RU" b="1" dirty="0" err="1"/>
              <a:t>Supabase</a:t>
            </a:r>
            <a:r>
              <a:rPr lang="ru-RU" dirty="0"/>
              <a:t>), тестирование интерфейсов.</a:t>
            </a:r>
          </a:p>
          <a:p>
            <a:pPr lvl="0"/>
            <a:r>
              <a:rPr lang="ru-RU" b="1" dirty="0"/>
              <a:t>Этап 2. Выход на MVP (3–5 месяцев)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Реализация основных функций: регистрация, журнал тренировок, расписание, статистика и </a:t>
            </a:r>
            <a:r>
              <a:rPr lang="ru-RU" dirty="0" err="1"/>
              <a:t>челленджи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Тестирование MVP на ограниченной группе </a:t>
            </a:r>
            <a:r>
              <a:rPr lang="ru-RU" dirty="0" smtClean="0"/>
              <a:t>пользователей.</a:t>
            </a:r>
            <a:endParaRPr lang="ru-RU" dirty="0"/>
          </a:p>
          <a:p>
            <a:pPr lvl="0"/>
            <a:r>
              <a:rPr lang="ru-RU" b="1" dirty="0"/>
              <a:t>Этап 3. Пилотное внедрение и масштабирование (6–12 месяцев)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Интеграция с реальными фитнес-залами, сбор обратной связи, доработка продукта.</a:t>
            </a:r>
            <a:br>
              <a:rPr lang="ru-RU" dirty="0"/>
            </a:br>
            <a:r>
              <a:rPr lang="ru-RU" dirty="0"/>
              <a:t>Размещение приложения в российских </a:t>
            </a:r>
            <a:r>
              <a:rPr lang="ru-RU" dirty="0" err="1"/>
              <a:t>маркетплейсах</a:t>
            </a:r>
            <a:r>
              <a:rPr lang="ru-RU" dirty="0"/>
              <a:t> (</a:t>
            </a:r>
            <a:r>
              <a:rPr lang="ru-RU" dirty="0" err="1"/>
              <a:t>RuStore</a:t>
            </a:r>
            <a:r>
              <a:rPr lang="ru-RU" dirty="0"/>
              <a:t>, </a:t>
            </a:r>
            <a:r>
              <a:rPr lang="ru-RU" dirty="0" err="1"/>
              <a:t>NashStore</a:t>
            </a:r>
            <a:r>
              <a:rPr lang="ru-RU" dirty="0"/>
              <a:t>) и распространение через </a:t>
            </a:r>
            <a:r>
              <a:rPr lang="ru-RU" dirty="0" err="1"/>
              <a:t>соцсети</a:t>
            </a:r>
            <a:r>
              <a:rPr lang="ru-RU" dirty="0"/>
              <a:t> и </a:t>
            </a:r>
            <a:r>
              <a:rPr lang="ru-RU" dirty="0" err="1"/>
              <a:t>Telegram</a:t>
            </a:r>
            <a:r>
              <a:rPr lang="ru-RU" dirty="0"/>
              <a:t>-сообщество.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47161" y="1478793"/>
            <a:ext cx="49763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Запрос на ресурсы</a:t>
            </a:r>
          </a:p>
          <a:p>
            <a:r>
              <a:rPr lang="ru-RU" b="1" i="1" dirty="0"/>
              <a:t>Команда:</a:t>
            </a:r>
          </a:p>
          <a:p>
            <a:r>
              <a:rPr lang="ru-RU" dirty="0"/>
              <a:t>•	Разработчик (</a:t>
            </a:r>
            <a:r>
              <a:rPr lang="ru-RU" dirty="0" err="1"/>
              <a:t>Flutter</a:t>
            </a:r>
            <a:r>
              <a:rPr lang="ru-RU" dirty="0"/>
              <a:t> / </a:t>
            </a:r>
            <a:r>
              <a:rPr lang="ru-RU" dirty="0" err="1"/>
              <a:t>Backend</a:t>
            </a:r>
            <a:r>
              <a:rPr lang="ru-RU" dirty="0"/>
              <a:t>)</a:t>
            </a:r>
          </a:p>
          <a:p>
            <a:r>
              <a:rPr lang="ru-RU" dirty="0"/>
              <a:t>•	Дизайнер (UI/UX, </a:t>
            </a:r>
            <a:r>
              <a:rPr lang="ru-RU" dirty="0" err="1"/>
              <a:t>Figma</a:t>
            </a:r>
            <a:r>
              <a:rPr lang="ru-RU" dirty="0"/>
              <a:t>)</a:t>
            </a:r>
          </a:p>
          <a:p>
            <a:r>
              <a:rPr lang="ru-RU" dirty="0"/>
              <a:t>•	Маркетолог / PR-специалист</a:t>
            </a:r>
          </a:p>
          <a:p>
            <a:r>
              <a:rPr lang="ru-RU" dirty="0"/>
              <a:t>•	Менеджер по партнёрствам (работа с фитнес-залами и тренерами)</a:t>
            </a:r>
          </a:p>
          <a:p>
            <a:r>
              <a:rPr lang="ru-RU" b="1" i="1" dirty="0"/>
              <a:t>Партнёры:</a:t>
            </a:r>
          </a:p>
          <a:p>
            <a:r>
              <a:rPr lang="ru-RU" dirty="0"/>
              <a:t>•	2–3 локальных фитнес-зала для пилотного тестирования</a:t>
            </a:r>
          </a:p>
          <a:p>
            <a:r>
              <a:rPr lang="ru-RU" dirty="0"/>
              <a:t>•	Университеты и спортивные клубы (для привлечения аудитории)</a:t>
            </a:r>
          </a:p>
          <a:p>
            <a:r>
              <a:rPr lang="ru-RU" b="1" i="1" dirty="0"/>
              <a:t>Финансовый запрос:</a:t>
            </a:r>
          </a:p>
          <a:p>
            <a:r>
              <a:rPr lang="ru-RU" dirty="0"/>
              <a:t>Ориентировочно 1 </a:t>
            </a:r>
            <a:r>
              <a:rPr lang="ru-RU" dirty="0" smtClean="0"/>
              <a:t>500 </a:t>
            </a:r>
            <a:r>
              <a:rPr lang="ru-RU" dirty="0"/>
              <a:t>000 ₽ — на разработку MVP, тестирование и маркетинг пилотного этапа.</a:t>
            </a:r>
          </a:p>
        </p:txBody>
      </p:sp>
    </p:spTree>
    <p:extLst>
      <p:ext uri="{BB962C8B-B14F-4D97-AF65-F5344CB8AC3E}">
        <p14:creationId xmlns:p14="http://schemas.microsoft.com/office/powerpoint/2010/main" xmlns="" val="1073067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1927583" y="318142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algn="ctr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accent1"/>
                </a:solidFill>
              </a:rPr>
              <a:t>Команда стартапа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2114308E-414B-A92A-1758-E9D3CBA03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0079492"/>
              </p:ext>
            </p:extLst>
          </p:nvPr>
        </p:nvGraphicFramePr>
        <p:xfrm>
          <a:off x="360040" y="1118074"/>
          <a:ext cx="6958003" cy="4808929"/>
        </p:xfrm>
        <a:graphic>
          <a:graphicData uri="http://schemas.openxmlformats.org/drawingml/2006/table">
            <a:tbl>
              <a:tblPr firstRow="1" firstCol="1" bandRow="1"/>
              <a:tblGrid>
                <a:gridCol w="294685">
                  <a:extLst>
                    <a:ext uri="{9D8B030D-6E8A-4147-A177-3AD203B41FA5}">
                      <a16:colId xmlns:a16="http://schemas.microsoft.com/office/drawing/2014/main" xmlns="" val="2810450308"/>
                    </a:ext>
                  </a:extLst>
                </a:gridCol>
                <a:gridCol w="1635825">
                  <a:extLst>
                    <a:ext uri="{9D8B030D-6E8A-4147-A177-3AD203B41FA5}">
                      <a16:colId xmlns:a16="http://schemas.microsoft.com/office/drawing/2014/main" xmlns="" val="2512581558"/>
                    </a:ext>
                  </a:extLst>
                </a:gridCol>
                <a:gridCol w="2941355">
                  <a:extLst>
                    <a:ext uri="{9D8B030D-6E8A-4147-A177-3AD203B41FA5}">
                      <a16:colId xmlns:a16="http://schemas.microsoft.com/office/drawing/2014/main" xmlns="" val="4045157238"/>
                    </a:ext>
                  </a:extLst>
                </a:gridCol>
                <a:gridCol w="2086138">
                  <a:extLst>
                    <a:ext uri="{9D8B030D-6E8A-4147-A177-3AD203B41FA5}">
                      <a16:colId xmlns:a16="http://schemas.microsoft.com/office/drawing/2014/main" xmlns="" val="574124672"/>
                    </a:ext>
                  </a:extLst>
                </a:gridCol>
              </a:tblGrid>
              <a:tr h="419089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№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1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Trebuchet MS"/>
                        </a:rPr>
                        <a:t>Фамилия Имя</a:t>
                      </a:r>
                      <a:endParaRPr lang="ru-RU" sz="1100" b="1" i="0" u="none" strike="noStrike" kern="1200" cap="none" spc="-2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1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Trebuchet MS"/>
                        </a:rPr>
                        <a:t>Роль в команде</a:t>
                      </a:r>
                      <a:endParaRPr lang="ru-RU" sz="1100" b="1" i="0" u="none" strike="noStrike" kern="1200" cap="none" spc="-2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1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Trebuchet MS"/>
                        </a:rPr>
                        <a:t>Компетенции</a:t>
                      </a:r>
                      <a:endParaRPr lang="ru-RU" sz="1100" b="1" i="0" u="none" strike="noStrike" kern="1200" cap="none" spc="-2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6971757"/>
                  </a:ext>
                </a:extLst>
              </a:tr>
              <a:tr h="64807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1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Маматов Дамирель 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лидер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Есть</a:t>
                      </a:r>
                      <a:r>
                        <a:rPr lang="ru-RU" sz="1100" b="0" i="0" u="none" strike="noStrike" kern="1200" cap="none" spc="-2" baseline="0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успешный опыт участия в </a:t>
                      </a:r>
                      <a:r>
                        <a:rPr lang="ru-RU" sz="1100" b="0" i="0" u="none" strike="noStrike" kern="1200" cap="none" spc="-2" baseline="0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грантовых</a:t>
                      </a:r>
                      <a:r>
                        <a:rPr lang="ru-RU" sz="1100" b="0" i="0" u="none" strike="noStrike" kern="1200" cap="none" spc="-2" baseline="0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проектах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75515870"/>
                  </a:ext>
                </a:extLst>
              </a:tr>
              <a:tr h="48348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2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Тертишник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Богдан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заместитель лидера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ctr" defTabSz="9143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Arial"/>
                          <a:cs typeface="Trebuchet MS"/>
                        </a:rPr>
                        <a:t>Есть</a:t>
                      </a:r>
                      <a:r>
                        <a:rPr lang="ru-RU" sz="1100" b="0" i="0" u="none" strike="noStrike" kern="1200" cap="none" spc="-2" baseline="0" dirty="0" smtClean="0">
                          <a:solidFill>
                            <a:srgbClr val="333333"/>
                          </a:solidFill>
                          <a:latin typeface="+mn-lt"/>
                          <a:ea typeface="Arial"/>
                          <a:cs typeface="Trebuchet MS"/>
                        </a:rPr>
                        <a:t> успешный опыт участия в </a:t>
                      </a:r>
                      <a:r>
                        <a:rPr lang="ru-RU" sz="1100" b="0" i="0" u="none" strike="noStrike" kern="1200" cap="none" spc="-2" baseline="0" dirty="0" err="1" smtClean="0">
                          <a:solidFill>
                            <a:srgbClr val="333333"/>
                          </a:solidFill>
                          <a:latin typeface="+mn-lt"/>
                          <a:ea typeface="Arial"/>
                          <a:cs typeface="Trebuchet MS"/>
                        </a:rPr>
                        <a:t>грантовых</a:t>
                      </a:r>
                      <a:r>
                        <a:rPr lang="ru-RU" sz="1100" b="0" i="0" u="none" strike="noStrike" kern="1200" cap="none" spc="-2" baseline="0" dirty="0" smtClean="0">
                          <a:solidFill>
                            <a:srgbClr val="333333"/>
                          </a:solidFill>
                          <a:latin typeface="+mn-lt"/>
                          <a:ea typeface="Arial"/>
                          <a:cs typeface="Trebuchet MS"/>
                        </a:rPr>
                        <a:t> проектах</a:t>
                      </a:r>
                      <a:endParaRPr lang="ru-RU" sz="1100" b="0" i="0" u="none" strike="noStrike" kern="1200" cap="none" spc="-2" dirty="0" smtClean="0">
                        <a:solidFill>
                          <a:srgbClr val="333333"/>
                        </a:solidFill>
                        <a:latin typeface="+mn-lt"/>
                        <a:ea typeface="Arial"/>
                        <a:cs typeface="Trebuchet MS"/>
                      </a:endParaRPr>
                    </a:p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104747"/>
                  </a:ext>
                </a:extLst>
              </a:tr>
              <a:tr h="644643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3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Давыдова Людмила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наставник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Специалист по написанию проектов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0801435"/>
                  </a:ext>
                </a:extLst>
              </a:tr>
              <a:tr h="48348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4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Амрахова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Амалия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разработчик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Java/</a:t>
                      </a:r>
                      <a:r>
                        <a:rPr lang="en-US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Kotlin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1398355"/>
                  </a:ext>
                </a:extLst>
              </a:tr>
              <a:tr h="48348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5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Матяш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Марина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7495999"/>
                  </a:ext>
                </a:extLst>
              </a:tr>
              <a:tr h="644643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6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Майсеева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Ксения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маркетолог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Опыт работы </a:t>
                      </a: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маркетологом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и </a:t>
                      </a:r>
                      <a:r>
                        <a:rPr lang="en-US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SMM-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менеджером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2475205"/>
                  </a:ext>
                </a:extLst>
              </a:tr>
              <a:tr h="520066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1" i="0" u="none" strike="noStrike" kern="1200" cap="none" spc="-2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rebuchet MS"/>
                        </a:rPr>
                        <a:t>7</a:t>
                      </a: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F17"/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100" b="0" i="0" u="none" strike="noStrike" kern="1200" cap="none" spc="-2" dirty="0" err="1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Шилин</a:t>
                      </a: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 Андрей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разработчик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kern="1200" cap="none" spc="-2" dirty="0" smtClean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Trebuchet MS"/>
                        </a:rPr>
                        <a:t>Полный цикл создания инфраструктуры данных для приложений</a:t>
                      </a:r>
                      <a:endParaRPr lang="ru-RU" sz="1100" b="0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6638852"/>
                  </a:ext>
                </a:extLst>
              </a:tr>
              <a:tr h="29489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spc="-2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Raleway ExtraBold"/>
                        </a:rPr>
                        <a:t> </a:t>
                      </a:r>
                    </a:p>
                  </a:txBody>
                  <a:tcPr marL="56474" marR="56474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200" b="0" i="0" u="none" strike="noStrike" cap="none" spc="-2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Raleway ExtraBold"/>
                        </a:rPr>
                        <a:t> </a:t>
                      </a:r>
                    </a:p>
                  </a:txBody>
                  <a:tcPr marL="56474" marR="56474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algn="r" defTabSz="91435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100" b="1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algn="ctr" defTabSz="91435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100" b="1" i="0" u="none" strike="noStrike" kern="1200" cap="none" spc="-2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>
                          <a:lumMod val="65000"/>
                          <a:lumOff val="3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1382404"/>
                  </a:ext>
                </a:extLst>
              </a:tr>
            </a:tbl>
          </a:graphicData>
        </a:graphic>
      </p:graphicFrame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6800" y="3617760"/>
            <a:ext cx="4384448" cy="324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26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>
            <a:extLst>
              <a:ext uri="{FF2B5EF4-FFF2-40B4-BE49-F238E27FC236}">
                <a16:creationId xmlns:a16="http://schemas.microsoft.com/office/drawing/2014/main" xmlns="" id="{111EDB80-834F-876E-BCC4-549E7DB360AA}"/>
              </a:ext>
            </a:extLst>
          </p:cNvPr>
          <p:cNvSpPr/>
          <p:nvPr/>
        </p:nvSpPr>
        <p:spPr>
          <a:xfrm>
            <a:off x="4211149" y="4359"/>
            <a:ext cx="4984487" cy="1748294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1DD7BB6-F6B7-766F-D97A-93801E0AE40A}"/>
              </a:ext>
            </a:extLst>
          </p:cNvPr>
          <p:cNvSpPr/>
          <p:nvPr/>
        </p:nvSpPr>
        <p:spPr>
          <a:xfrm>
            <a:off x="0" y="-4063"/>
            <a:ext cx="4224338" cy="6862063"/>
          </a:xfrm>
          <a:prstGeom prst="rect">
            <a:avLst/>
          </a:prstGeom>
          <a:solidFill>
            <a:srgbClr val="FE4F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5196DD6-CAC3-6514-931C-475C500897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847" y="188919"/>
            <a:ext cx="2247664" cy="149727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3D6D405-F699-915E-80D5-1CFDF10D0C2C}"/>
              </a:ext>
            </a:extLst>
          </p:cNvPr>
          <p:cNvSpPr/>
          <p:nvPr/>
        </p:nvSpPr>
        <p:spPr>
          <a:xfrm>
            <a:off x="0" y="1752653"/>
            <a:ext cx="12192000" cy="1155329"/>
          </a:xfrm>
          <a:prstGeom prst="rect">
            <a:avLst/>
          </a:prstGeom>
          <a:solidFill>
            <a:srgbClr val="8D0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D00FF"/>
              </a:solidFill>
            </a:endParaRPr>
          </a:p>
        </p:txBody>
      </p:sp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xmlns="" id="{8B9DCC5A-144E-C5EE-81B0-F7D5410F5AB5}"/>
              </a:ext>
            </a:extLst>
          </p:cNvPr>
          <p:cNvSpPr/>
          <p:nvPr/>
        </p:nvSpPr>
        <p:spPr>
          <a:xfrm>
            <a:off x="9200546" y="4359"/>
            <a:ext cx="2991454" cy="2911808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5" name="Рисунок 14" descr="Изображение выглядит как человек, одежда, Человеческое лицо, плечо&#10;&#10;Автоматически созданное описание">
            <a:extLst>
              <a:ext uri="{FF2B5EF4-FFF2-40B4-BE49-F238E27FC236}">
                <a16:creationId xmlns:a16="http://schemas.microsoft.com/office/drawing/2014/main" xmlns="" id="{BCBE673C-F4D7-FD67-4150-B27C863ED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39"/>
          <a:stretch/>
        </p:blipFill>
        <p:spPr>
          <a:xfrm>
            <a:off x="9200546" y="2907201"/>
            <a:ext cx="2991454" cy="3950799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576DEC54-9931-F72D-92DF-7B45B29303A3}"/>
              </a:ext>
            </a:extLst>
          </p:cNvPr>
          <p:cNvSpPr txBox="1">
            <a:spLocks/>
          </p:cNvSpPr>
          <p:nvPr/>
        </p:nvSpPr>
        <p:spPr>
          <a:xfrm>
            <a:off x="2640252" y="2080206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bg1"/>
                </a:solidFill>
              </a:rPr>
              <a:t>Контакты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BA9004-6639-EE3E-6402-0CF19866C75F}"/>
              </a:ext>
            </a:extLst>
          </p:cNvPr>
          <p:cNvSpPr txBox="1"/>
          <p:nvPr/>
        </p:nvSpPr>
        <p:spPr>
          <a:xfrm>
            <a:off x="1014894" y="3286609"/>
            <a:ext cx="4831212" cy="1155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 smtClean="0">
                <a:solidFill>
                  <a:schemeClr val="bg1"/>
                </a:solidFill>
              </a:rPr>
              <a:t>8</a:t>
            </a:r>
            <a:r>
              <a:rPr lang="ru-RU" dirty="0" smtClean="0">
                <a:solidFill>
                  <a:schemeClr val="bg1"/>
                </a:solidFill>
              </a:rPr>
              <a:t> (949) 723-65-86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9A3BFD10-89EF-E80D-2CB5-1F4C43FF44A0}"/>
              </a:ext>
            </a:extLst>
          </p:cNvPr>
          <p:cNvSpPr txBox="1"/>
          <p:nvPr/>
        </p:nvSpPr>
        <p:spPr>
          <a:xfrm>
            <a:off x="5045788" y="3243720"/>
            <a:ext cx="4831212" cy="1155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dirty="0" smtClean="0"/>
              <a:t>damirelmamatov@yandex.ru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4279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xmlns="" id="{4834036A-68D1-9251-8305-FE83B36CFECF}"/>
              </a:ext>
            </a:extLst>
          </p:cNvPr>
          <p:cNvSpPr txBox="1">
            <a:spLocks/>
          </p:cNvSpPr>
          <p:nvPr/>
        </p:nvSpPr>
        <p:spPr>
          <a:xfrm>
            <a:off x="399797" y="133875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accent1"/>
                </a:solidFill>
              </a:rPr>
              <a:t>Актуальность идеи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890" y="536718"/>
            <a:ext cx="103759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Согласно опросам, жители России осознают важность физической активности для здоровья и качества жизни,  потому активно начали регулярные занятия спортом*. </a:t>
            </a:r>
          </a:p>
          <a:p>
            <a:r>
              <a:rPr lang="ru-RU" dirty="0" smtClean="0"/>
              <a:t>Правительство РФ утвердило Стратегию развития физической культуры и спорта на период до 2030 г.**, целью которой является создание условий для занятия спортом и ведения здорового образа жизни и повышение конкурентоспособности российского спорта. </a:t>
            </a:r>
            <a:br>
              <a:rPr lang="ru-RU" dirty="0" smtClean="0"/>
            </a:br>
            <a:r>
              <a:rPr lang="ru-RU" dirty="0" smtClean="0"/>
              <a:t>Несмотря на обилие спортивной инфраструктуры, коммерческие спортивные залы остаются финансово недоступными для значительной части желающих.  В поисках решений люди обращаются к цифровым аналогам. – приложениям для тренировок. </a:t>
            </a:r>
          </a:p>
          <a:p>
            <a:r>
              <a:rPr lang="ru-RU" dirty="0" smtClean="0"/>
              <a:t>Мобильные приложения признаны наиболее удобными для повышения общей физической подготовленности и контроля здоровья и становятся все более востребованными на российском рынке (по результата исследований***).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Таким образом, актуальным остается запрос на </a:t>
            </a:r>
            <a:r>
              <a:rPr lang="ru-RU" dirty="0"/>
              <a:t>технологичный, </a:t>
            </a:r>
            <a:r>
              <a:rPr lang="ru-RU" dirty="0" smtClean="0"/>
              <a:t>доступный, </a:t>
            </a:r>
            <a:r>
              <a:rPr lang="ru-RU" dirty="0"/>
              <a:t>удобный </a:t>
            </a:r>
            <a:r>
              <a:rPr lang="ru-RU" dirty="0" smtClean="0"/>
              <a:t> и недорогой инструмент</a:t>
            </a:r>
            <a:r>
              <a:rPr lang="ru-RU" dirty="0"/>
              <a:t>, который позволит пользователям системно заниматься спортом, отслеживать результаты и получать персонализированные рекомендации</a:t>
            </a:r>
            <a:r>
              <a:rPr lang="ru-RU" dirty="0" smtClean="0"/>
              <a:t>., мотивировать.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7077" y="5506280"/>
            <a:ext cx="10495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200" dirty="0" smtClean="0">
                <a:hlinkClick r:id="rId2"/>
              </a:rPr>
              <a:t>*</a:t>
            </a:r>
            <a:r>
              <a:rPr lang="en-US" sz="1200" dirty="0" smtClean="0">
                <a:hlinkClick r:id="rId2"/>
              </a:rPr>
              <a:t>https://wciom.ru/analytical-reviews/analiticheskii-obzor/zdorovyi-obraz-zhizni-monitoring</a:t>
            </a:r>
            <a:endParaRPr lang="ru-RU" sz="1200" dirty="0" smtClean="0"/>
          </a:p>
          <a:p>
            <a:pPr>
              <a:buFont typeface="Arial" charset="0"/>
              <a:buChar char="•"/>
            </a:pPr>
            <a:r>
              <a:rPr lang="ru-RU" sz="1200" dirty="0" smtClean="0"/>
              <a:t>** </a:t>
            </a:r>
            <a:r>
              <a:rPr lang="en-US" sz="1200" dirty="0" smtClean="0">
                <a:hlinkClick r:id="rId3"/>
              </a:rPr>
              <a:t>https://emir.gov.ru/assets/dc6831e2-5733-4c13-a1bd-3216bb5e74af?access_token=ksaoyDdV7-FDz8IA7zm6fq5hkF4uwgbf</a:t>
            </a:r>
            <a:r>
              <a:rPr lang="ru-RU" sz="1200" dirty="0" smtClean="0"/>
              <a:t> </a:t>
            </a:r>
          </a:p>
          <a:p>
            <a:pPr>
              <a:buFont typeface="Arial" charset="0"/>
              <a:buChar char="•"/>
            </a:pPr>
            <a:r>
              <a:rPr lang="ru-RU" sz="1200" dirty="0" smtClean="0"/>
              <a:t>*** </a:t>
            </a:r>
            <a:r>
              <a:rPr lang="en-US" sz="1200" dirty="0" smtClean="0">
                <a:hlinkClick r:id="rId4"/>
              </a:rPr>
              <a:t>https://cyberleninka.ru/article/n/aktualnost-onlayn-fitnes-prilozheniy-v-rossii/viewer</a:t>
            </a:r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67651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2" descr="Рисунок 22">
            <a:extLst>
              <a:ext uri="{FF2B5EF4-FFF2-40B4-BE49-F238E27FC236}">
                <a16:creationId xmlns:a16="http://schemas.microsoft.com/office/drawing/2014/main" xmlns="" id="{1A89DC00-2A34-AD11-3179-4FD88A7172D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5443" y="298174"/>
            <a:ext cx="4244652" cy="631905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xmlns="" id="{13035EA5-CF0C-77EB-93BD-1F7CDD4EA0C3}"/>
              </a:ext>
            </a:extLst>
          </p:cNvPr>
          <p:cNvSpPr txBox="1">
            <a:spLocks/>
          </p:cNvSpPr>
          <p:nvPr/>
        </p:nvSpPr>
        <p:spPr>
          <a:xfrm>
            <a:off x="360040" y="173632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accent1"/>
                </a:solidFill>
              </a:rPr>
              <a:t>ЦЕЛЕВАЯ АУДИТОРИЯ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8292" y="674878"/>
            <a:ext cx="6718852" cy="59093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6600"/>
                </a:solidFill>
              </a:rPr>
              <a:t>B2C  сегмент</a:t>
            </a:r>
          </a:p>
          <a:p>
            <a:r>
              <a:rPr lang="ru-RU" b="1" dirty="0" smtClean="0"/>
              <a:t>1</a:t>
            </a:r>
            <a:r>
              <a:rPr lang="ru-RU" b="1" dirty="0"/>
              <a:t>. Семьи с подростками (16–19 лет)</a:t>
            </a:r>
            <a:r>
              <a:rPr lang="ru-RU" dirty="0"/>
              <a:t> — заинтересованы в том, чтобы дети занимались спортом, следили за прогрессом и могли использовать удобные цифровые инструменты для мотивации и саморазвития.</a:t>
            </a:r>
          </a:p>
          <a:p>
            <a:r>
              <a:rPr lang="ru-RU" b="1" dirty="0"/>
              <a:t>2. Молодые люди и взрослые (20–45 лет)</a:t>
            </a:r>
            <a:r>
              <a:rPr lang="ru-RU" dirty="0"/>
              <a:t> — студенты, начинающие спортсмены, офисные сотрудники, ведущие активный образ жизни.</a:t>
            </a:r>
            <a:br>
              <a:rPr lang="ru-RU" dirty="0"/>
            </a:br>
            <a:r>
              <a:rPr lang="ru-RU" dirty="0"/>
              <a:t>Им нужен современный способ планировать тренировки, контролировать прогресс и интегрировать занятия в повседневный </a:t>
            </a:r>
            <a:r>
              <a:rPr lang="ru-RU" dirty="0" smtClean="0"/>
              <a:t>график.</a:t>
            </a:r>
          </a:p>
          <a:p>
            <a:r>
              <a:rPr lang="ru-RU" b="1" dirty="0" smtClean="0"/>
              <a:t>3. Тренеры – предлагают свои услуги, проводят индивидуальные тренировки, консультации</a:t>
            </a:r>
          </a:p>
          <a:p>
            <a:pPr lvl="0"/>
            <a:r>
              <a:rPr lang="ru-RU" b="1" dirty="0" smtClean="0"/>
              <a:t>4. Университеты и студенческие спортивные клубы</a:t>
            </a:r>
          </a:p>
          <a:p>
            <a:pPr lvl="0"/>
            <a:r>
              <a:rPr lang="en-US" b="1" dirty="0" smtClean="0">
                <a:solidFill>
                  <a:srgbClr val="FF6600"/>
                </a:solidFill>
              </a:rPr>
              <a:t>B</a:t>
            </a:r>
            <a:r>
              <a:rPr lang="ru-RU" b="1" dirty="0" smtClean="0">
                <a:solidFill>
                  <a:srgbClr val="FF6600"/>
                </a:solidFill>
              </a:rPr>
              <a:t>2</a:t>
            </a:r>
            <a:r>
              <a:rPr lang="en-US" b="1" dirty="0" smtClean="0">
                <a:solidFill>
                  <a:srgbClr val="FF6600"/>
                </a:solidFill>
              </a:rPr>
              <a:t>B</a:t>
            </a:r>
            <a:r>
              <a:rPr lang="ru-RU" b="1" dirty="0" smtClean="0">
                <a:solidFill>
                  <a:srgbClr val="FF6600"/>
                </a:solidFill>
              </a:rPr>
              <a:t> сегмент</a:t>
            </a:r>
          </a:p>
          <a:p>
            <a:pPr lvl="0"/>
            <a:r>
              <a:rPr lang="ru-RU" b="1" dirty="0" smtClean="0"/>
              <a:t>5. Местные </a:t>
            </a:r>
            <a:r>
              <a:rPr lang="ru-RU" b="1" dirty="0" err="1" smtClean="0"/>
              <a:t>фитнес-залы</a:t>
            </a:r>
            <a:endParaRPr lang="ru-RU" b="1" dirty="0" smtClean="0"/>
          </a:p>
          <a:p>
            <a:r>
              <a:rPr lang="ru-RU" dirty="0"/>
              <a:t> </a:t>
            </a:r>
            <a:r>
              <a:rPr lang="ru-RU" dirty="0" smtClean="0"/>
              <a:t>   Аудитория </a:t>
            </a:r>
            <a:r>
              <a:rPr lang="ru-RU" dirty="0"/>
              <a:t>активно пользуется смартфонами, открыта технологиям и готова инвестировать средства в эффективные инструменты для поддержания формы и личных достижений.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72507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9DD7FB0F-D046-79A3-F2F8-733427115BB5}"/>
              </a:ext>
            </a:extLst>
          </p:cNvPr>
          <p:cNvGrpSpPr/>
          <p:nvPr/>
        </p:nvGrpSpPr>
        <p:grpSpPr>
          <a:xfrm>
            <a:off x="0" y="6255100"/>
            <a:ext cx="12186794" cy="606969"/>
            <a:chOff x="0" y="6255100"/>
            <a:chExt cx="12186794" cy="606969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D15DB61F-9906-9413-EB00-D18114D44251}"/>
                </a:ext>
              </a:extLst>
            </p:cNvPr>
            <p:cNvSpPr/>
            <p:nvPr/>
          </p:nvSpPr>
          <p:spPr>
            <a:xfrm>
              <a:off x="0" y="6255100"/>
              <a:ext cx="3787426" cy="606969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7DB1F13F-4833-D047-69AF-BDC5CF5CE189}"/>
                </a:ext>
              </a:extLst>
            </p:cNvPr>
            <p:cNvSpPr/>
            <p:nvPr/>
          </p:nvSpPr>
          <p:spPr>
            <a:xfrm>
              <a:off x="3787965" y="6255100"/>
              <a:ext cx="1682329" cy="606969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19899C8D-5537-5F5D-85FE-4F5DDAB23421}"/>
                </a:ext>
              </a:extLst>
            </p:cNvPr>
            <p:cNvSpPr/>
            <p:nvPr/>
          </p:nvSpPr>
          <p:spPr>
            <a:xfrm>
              <a:off x="5469474" y="6255100"/>
              <a:ext cx="1682329" cy="606969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54DA59FC-1F00-9D61-AB77-CD4E4B9DC8C4}"/>
                </a:ext>
              </a:extLst>
            </p:cNvPr>
            <p:cNvSpPr/>
            <p:nvPr/>
          </p:nvSpPr>
          <p:spPr>
            <a:xfrm>
              <a:off x="7144445" y="6255100"/>
              <a:ext cx="1682329" cy="606969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28C55234-AB8A-4F23-C92E-C661ED71532C}"/>
                </a:ext>
              </a:extLst>
            </p:cNvPr>
            <p:cNvSpPr/>
            <p:nvPr/>
          </p:nvSpPr>
          <p:spPr>
            <a:xfrm>
              <a:off x="8827313" y="6255100"/>
              <a:ext cx="1682329" cy="606969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CF4EFB5D-573A-70CA-48A8-0B9F2BB7A9B8}"/>
                </a:ext>
              </a:extLst>
            </p:cNvPr>
            <p:cNvSpPr/>
            <p:nvPr/>
          </p:nvSpPr>
          <p:spPr>
            <a:xfrm>
              <a:off x="10504465" y="6255100"/>
              <a:ext cx="1682329" cy="606969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1B3C10-9595-7DFA-7935-4ACF9A63645E}"/>
              </a:ext>
            </a:extLst>
          </p:cNvPr>
          <p:cNvSpPr txBox="1"/>
          <p:nvPr/>
        </p:nvSpPr>
        <p:spPr>
          <a:xfrm>
            <a:off x="8061786" y="1758097"/>
            <a:ext cx="3195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12-13 декабря 2025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201A4AE-248F-70B3-5050-E847F90D33F8}"/>
              </a:ext>
            </a:extLst>
          </p:cNvPr>
          <p:cNvSpPr/>
          <p:nvPr/>
        </p:nvSpPr>
        <p:spPr>
          <a:xfrm>
            <a:off x="8237809" y="-19610"/>
            <a:ext cx="3948985" cy="1332000"/>
          </a:xfrm>
          <a:prstGeom prst="rect">
            <a:avLst/>
          </a:prstGeom>
          <a:solidFill>
            <a:srgbClr val="FE4F4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080A984-DD70-1B9A-41E0-51B590958E1D}"/>
              </a:ext>
            </a:extLst>
          </p:cNvPr>
          <p:cNvSpPr/>
          <p:nvPr/>
        </p:nvSpPr>
        <p:spPr>
          <a:xfrm>
            <a:off x="-1" y="-19610"/>
            <a:ext cx="8237809" cy="1332000"/>
          </a:xfrm>
          <a:prstGeom prst="rect">
            <a:avLst/>
          </a:prstGeom>
          <a:solidFill>
            <a:srgbClr val="8D00F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A27396-1FFF-DB21-6BBD-975CE9DFC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0854" y="339919"/>
            <a:ext cx="938531" cy="6251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91DC761-6613-A39F-F264-8B3859B4A6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4402" r="51413"/>
          <a:stretch>
            <a:fillRect/>
          </a:stretch>
        </p:blipFill>
        <p:spPr bwMode="auto">
          <a:xfrm>
            <a:off x="10593752" y="333792"/>
            <a:ext cx="1373896" cy="62519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360040" y="332656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bg1"/>
                </a:solidFill>
              </a:rPr>
              <a:t>проблема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9902" y="1860961"/>
            <a:ext cx="76057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ilroy"/>
              </a:rPr>
              <a:t>На российском рынке не хватает современных и адаптированных фитнес-приложений, которые бы сочетали простоту, функциональность и стабильную </a:t>
            </a:r>
            <a:r>
              <a:rPr lang="ru-RU" dirty="0" smtClean="0">
                <a:latin typeface="Gilroy"/>
              </a:rPr>
              <a:t>работу:</a:t>
            </a:r>
          </a:p>
          <a:p>
            <a:r>
              <a:rPr lang="ru-RU" dirty="0" smtClean="0">
                <a:latin typeface="Gilroy"/>
              </a:rPr>
              <a:t>-</a:t>
            </a:r>
            <a:r>
              <a:rPr lang="ru-RU" dirty="0" smtClean="0"/>
              <a:t> популярные зарубежные приложения нестабильны или недоступны из-за санкционных ограничений; </a:t>
            </a:r>
          </a:p>
          <a:p>
            <a:pPr>
              <a:buFontTx/>
              <a:buChar char="-"/>
            </a:pPr>
            <a:r>
              <a:rPr lang="ru-RU" dirty="0" smtClean="0"/>
              <a:t> созданные без участия экспертов программы неэффективны или даже несут риск для здоровья пользователей; 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 err="1" smtClean="0"/>
              <a:t>монетизированные</a:t>
            </a:r>
            <a:r>
              <a:rPr lang="ru-RU" dirty="0" smtClean="0"/>
              <a:t> через дорогостоящие подписки приложения остаются недоступными.</a:t>
            </a:r>
          </a:p>
          <a:p>
            <a:r>
              <a:rPr lang="ru-RU" dirty="0">
                <a:latin typeface="Gilroy"/>
              </a:rPr>
              <a:t/>
            </a:r>
            <a:br>
              <a:rPr lang="ru-RU" dirty="0">
                <a:latin typeface="Gilroy"/>
              </a:rPr>
            </a:br>
            <a:r>
              <a:rPr lang="ru-RU" dirty="0">
                <a:latin typeface="Gilroy"/>
              </a:rPr>
              <a:t>Проблема заключается в отсутствии единого цифрового продукта, который бы объединял тренировки, аналитику и мотивацию в </a:t>
            </a:r>
            <a:r>
              <a:rPr lang="ru-RU" dirty="0" smtClean="0">
                <a:latin typeface="Gilroy"/>
              </a:rPr>
              <a:t>удобном пользователям </a:t>
            </a:r>
            <a:r>
              <a:rPr lang="ru-RU" dirty="0">
                <a:latin typeface="Gilroy"/>
              </a:rPr>
              <a:t>формате.</a:t>
            </a:r>
          </a:p>
        </p:txBody>
      </p:sp>
    </p:spTree>
    <p:extLst>
      <p:ext uri="{BB962C8B-B14F-4D97-AF65-F5344CB8AC3E}">
        <p14:creationId xmlns:p14="http://schemas.microsoft.com/office/powerpoint/2010/main" xmlns="" val="2741963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2553C1-0578-3083-1A06-C3879B95D295}"/>
              </a:ext>
            </a:extLst>
          </p:cNvPr>
          <p:cNvSpPr txBox="1"/>
          <p:nvPr/>
        </p:nvSpPr>
        <p:spPr>
          <a:xfrm>
            <a:off x="-8794" y="717786"/>
            <a:ext cx="12200794" cy="732848"/>
          </a:xfrm>
          <a:prstGeom prst="rect">
            <a:avLst/>
          </a:prstGeom>
          <a:solidFill>
            <a:srgbClr val="FC5247"/>
          </a:solidFill>
        </p:spPr>
        <p:txBody>
          <a:bodyPr wrap="square" lIns="360000" tIns="180000" rIns="360000" bIns="180000" rtlCol="0" anchor="ctr" anchorCtr="0">
            <a:spAutoFit/>
          </a:bodyPr>
          <a:lstStyle/>
          <a:p>
            <a:pPr marL="182563"/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3A540FF-AE6E-6D79-3266-DBB95FB6B0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434"/>
          <a:stretch/>
        </p:blipFill>
        <p:spPr>
          <a:xfrm>
            <a:off x="1858788" y="-11471"/>
            <a:ext cx="5501309" cy="729257"/>
          </a:xfrm>
          <a:prstGeom prst="rect">
            <a:avLst/>
          </a:prstGeom>
          <a:ln>
            <a:noFill/>
          </a:ln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E4DC43F9-9B6C-4062-B940-64DDF74D98EA}"/>
              </a:ext>
            </a:extLst>
          </p:cNvPr>
          <p:cNvSpPr/>
          <p:nvPr/>
        </p:nvSpPr>
        <p:spPr>
          <a:xfrm>
            <a:off x="7359959" y="-15188"/>
            <a:ext cx="2174378" cy="73297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04214AA-838C-30B3-66E4-C08FA8B666A8}"/>
              </a:ext>
            </a:extLst>
          </p:cNvPr>
          <p:cNvSpPr/>
          <p:nvPr/>
        </p:nvSpPr>
        <p:spPr>
          <a:xfrm>
            <a:off x="0" y="-11471"/>
            <a:ext cx="2174378" cy="73379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82FFBC3C-A886-FEC8-456A-C888636D61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079" y="100591"/>
            <a:ext cx="591735" cy="53374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BD847BA-AEB7-F7A0-7D3C-CECFC884B1AE}"/>
              </a:ext>
            </a:extLst>
          </p:cNvPr>
          <p:cNvSpPr/>
          <p:nvPr/>
        </p:nvSpPr>
        <p:spPr>
          <a:xfrm>
            <a:off x="9534337" y="-15601"/>
            <a:ext cx="2657663" cy="733799"/>
          </a:xfrm>
          <a:prstGeom prst="rect">
            <a:avLst/>
          </a:prstGeom>
          <a:solidFill>
            <a:srgbClr val="FC5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Графика, Шрифт, логотип, крас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85255B13-648C-E48E-8529-018FD0CA24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92"/>
          <a:stretch/>
        </p:blipFill>
        <p:spPr>
          <a:xfrm>
            <a:off x="9718765" y="0"/>
            <a:ext cx="2288805" cy="144431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8DCA08E6-8D92-4390-88EE-CD513A7DB31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24402" r="51976"/>
          <a:stretch>
            <a:fillRect/>
          </a:stretch>
        </p:blipFill>
        <p:spPr bwMode="auto">
          <a:xfrm>
            <a:off x="7837760" y="70111"/>
            <a:ext cx="1238413" cy="57699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510511" y="836760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bg1"/>
                </a:solidFill>
              </a:rPr>
              <a:t>Решение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455" y="1588750"/>
            <a:ext cx="114262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ilroy"/>
              </a:rPr>
              <a:t>Мобильное приложение </a:t>
            </a:r>
            <a:r>
              <a:rPr lang="ru-RU" b="1" dirty="0">
                <a:latin typeface="Gilroy"/>
              </a:rPr>
              <a:t>«Ритм Спорта»</a:t>
            </a:r>
            <a:r>
              <a:rPr lang="ru-RU" dirty="0">
                <a:latin typeface="Gilroy"/>
              </a:rPr>
              <a:t> </a:t>
            </a:r>
            <a:r>
              <a:rPr lang="ru-RU" dirty="0" smtClean="0">
                <a:latin typeface="Gilroy"/>
              </a:rPr>
              <a:t>:</a:t>
            </a:r>
          </a:p>
          <a:p>
            <a:r>
              <a:rPr lang="ru-RU" dirty="0" smtClean="0">
                <a:latin typeface="Gilroy"/>
              </a:rPr>
              <a:t>— </a:t>
            </a:r>
            <a:r>
              <a:rPr lang="ru-RU" dirty="0">
                <a:latin typeface="Gilroy"/>
              </a:rPr>
              <a:t>это интеллектуальный журнал тренировок с элементами </a:t>
            </a:r>
            <a:r>
              <a:rPr lang="ru-RU" dirty="0" err="1">
                <a:latin typeface="Gilroy"/>
              </a:rPr>
              <a:t>геймификации</a:t>
            </a:r>
            <a:r>
              <a:rPr lang="ru-RU" dirty="0">
                <a:latin typeface="Gilroy"/>
              </a:rPr>
              <a:t> и социальной вовлечённости</a:t>
            </a:r>
            <a:r>
              <a:rPr lang="ru-RU" dirty="0" smtClean="0">
                <a:latin typeface="Gilroy"/>
              </a:rPr>
              <a:t>.</a:t>
            </a:r>
          </a:p>
          <a:p>
            <a:pPr>
              <a:buFontTx/>
              <a:buChar char="-"/>
            </a:pPr>
            <a:r>
              <a:rPr lang="ru-RU" dirty="0" smtClean="0">
                <a:latin typeface="Gilroy"/>
              </a:rPr>
              <a:t>персональный гид в мире спорта. </a:t>
            </a:r>
          </a:p>
          <a:p>
            <a:pPr>
              <a:buFontTx/>
              <a:buChar char="-"/>
            </a:pPr>
            <a:endParaRPr lang="ru-RU" dirty="0" smtClean="0">
              <a:latin typeface="Gilroy"/>
            </a:endParaRPr>
          </a:p>
          <a:p>
            <a:r>
              <a:rPr lang="ru-RU" dirty="0" smtClean="0">
                <a:latin typeface="Gilroy"/>
              </a:rPr>
              <a:t>С его помощью можно фиксировать прогресс, ставить цели, выбирать лучших тренеров и заниматься с максимальной пользой благодаря прямой связи с экспертами. </a:t>
            </a:r>
          </a:p>
          <a:p>
            <a:r>
              <a:rPr lang="ru-RU" dirty="0">
                <a:latin typeface="Gilroy"/>
              </a:rPr>
              <a:t/>
            </a:r>
            <a:br>
              <a:rPr lang="ru-RU" dirty="0">
                <a:latin typeface="Gilroy"/>
              </a:rPr>
            </a:br>
            <a:r>
              <a:rPr lang="ru-RU" dirty="0">
                <a:latin typeface="Gilroy"/>
              </a:rPr>
              <a:t>Оно позволяет пользователям фиксировать упражнения, отслеживать прогресс, ставить цели, участвовать в </a:t>
            </a:r>
            <a:r>
              <a:rPr lang="ru-RU" dirty="0" err="1">
                <a:latin typeface="Gilroy"/>
              </a:rPr>
              <a:t>челленджах</a:t>
            </a:r>
            <a:r>
              <a:rPr lang="ru-RU" dirty="0">
                <a:latin typeface="Gilroy"/>
              </a:rPr>
              <a:t> и делиться результатами</a:t>
            </a:r>
            <a:r>
              <a:rPr lang="ru-RU" dirty="0" smtClean="0">
                <a:latin typeface="Gilroy"/>
              </a:rPr>
              <a:t>. Отслеживать рейтинг тренеров и залов для тренировок. Коммуникация тренера и клиента делает занятия более эффективными, безопасными, максимально полезными. </a:t>
            </a:r>
          </a:p>
          <a:p>
            <a:r>
              <a:rPr lang="ru-RU" dirty="0">
                <a:latin typeface="Gilroy"/>
              </a:rPr>
              <a:t/>
            </a:r>
            <a:br>
              <a:rPr lang="ru-RU" dirty="0">
                <a:latin typeface="Gilroy"/>
              </a:rPr>
            </a:br>
            <a:r>
              <a:rPr lang="ru-RU" dirty="0">
                <a:latin typeface="Gilroy"/>
              </a:rPr>
              <a:t>Основные преимущества: простота интерфейса, персонализация под цели и уровень подготовки, встроенная система мотивации и возможность интеграции с </a:t>
            </a:r>
            <a:r>
              <a:rPr lang="ru-RU" dirty="0" err="1">
                <a:latin typeface="Gilroy"/>
              </a:rPr>
              <a:t>фитнес-трекерами</a:t>
            </a:r>
            <a:r>
              <a:rPr lang="ru-RU" dirty="0">
                <a:latin typeface="Gilroy"/>
              </a:rPr>
              <a:t> и реальными спортивными залами.</a:t>
            </a:r>
            <a:br>
              <a:rPr lang="ru-RU" dirty="0">
                <a:latin typeface="Gilroy"/>
              </a:rPr>
            </a:br>
            <a:r>
              <a:rPr lang="ru-RU" dirty="0">
                <a:latin typeface="Gilroy"/>
              </a:rPr>
              <a:t>Приложение ориентировано на коммерческое развитие и создание масштабируемой платформы для российских пользователей.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645563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Рациональная ценность продук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1231" y="1669144"/>
            <a:ext cx="6941053" cy="3904344"/>
          </a:xfrm>
          <a:prstGeom prst="rect">
            <a:avLst/>
          </a:prstGeom>
          <a:noFill/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9B7E437-9780-DE75-1712-4687E7CC382B}"/>
              </a:ext>
            </a:extLst>
          </p:cNvPr>
          <p:cNvSpPr/>
          <p:nvPr/>
        </p:nvSpPr>
        <p:spPr>
          <a:xfrm>
            <a:off x="0" y="4794"/>
            <a:ext cx="3376397" cy="606969"/>
          </a:xfrm>
          <a:prstGeom prst="rect">
            <a:avLst/>
          </a:prstGeom>
          <a:solidFill>
            <a:srgbClr val="B5D8E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167A97-2F4B-E171-981C-AFE5376853B0}"/>
              </a:ext>
            </a:extLst>
          </p:cNvPr>
          <p:cNvSpPr/>
          <p:nvPr/>
        </p:nvSpPr>
        <p:spPr>
          <a:xfrm>
            <a:off x="6735480" y="0"/>
            <a:ext cx="2882669" cy="606969"/>
          </a:xfrm>
          <a:prstGeom prst="rect">
            <a:avLst/>
          </a:prstGeom>
          <a:solidFill>
            <a:srgbClr val="FE4F4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23C178E-F2A2-A04E-28CA-E9CB7239C61B}"/>
              </a:ext>
            </a:extLst>
          </p:cNvPr>
          <p:cNvSpPr/>
          <p:nvPr/>
        </p:nvSpPr>
        <p:spPr>
          <a:xfrm>
            <a:off x="9618149" y="0"/>
            <a:ext cx="2587625" cy="606969"/>
          </a:xfrm>
          <a:prstGeom prst="rect">
            <a:avLst/>
          </a:prstGeom>
          <a:solidFill>
            <a:srgbClr val="8D00F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5EC708D-A42B-805F-986F-64185940A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1589" y="2681"/>
            <a:ext cx="906503" cy="603863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0121920-0426-BF62-DD83-D88868C3F517}"/>
              </a:ext>
            </a:extLst>
          </p:cNvPr>
          <p:cNvSpPr/>
          <p:nvPr/>
        </p:nvSpPr>
        <p:spPr>
          <a:xfrm>
            <a:off x="5052881" y="3106"/>
            <a:ext cx="1682329" cy="606969"/>
          </a:xfrm>
          <a:prstGeom prst="rect">
            <a:avLst/>
          </a:prstGeom>
          <a:solidFill>
            <a:srgbClr val="FBB3C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F00FE14-B88A-267D-7F64-91160BEE5177}"/>
              </a:ext>
            </a:extLst>
          </p:cNvPr>
          <p:cNvSpPr/>
          <p:nvPr/>
        </p:nvSpPr>
        <p:spPr>
          <a:xfrm>
            <a:off x="3376667" y="0"/>
            <a:ext cx="1682329" cy="606969"/>
          </a:xfrm>
          <a:prstGeom prst="rect">
            <a:avLst/>
          </a:prstGeom>
          <a:solidFill>
            <a:srgbClr val="FCAF17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Рисунок 2" descr="Изображение выглядит как текст, Шрифт, Графика, симв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32D3F75F-599E-4A5F-271C-412558370C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3702" y="46625"/>
            <a:ext cx="1175844" cy="450372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272576" y="866912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9D00FF"/>
                </a:solidFill>
              </a:rPr>
              <a:t>Ценностное предложение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8397" y="1947795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Gilroy"/>
              </a:rPr>
              <a:t>1. </a:t>
            </a:r>
            <a:r>
              <a:rPr lang="ru-RU" b="1" dirty="0" smtClean="0">
                <a:latin typeface="Gilroy"/>
              </a:rPr>
              <a:t>Умный </a:t>
            </a:r>
            <a:r>
              <a:rPr lang="ru-RU" b="1" dirty="0">
                <a:latin typeface="Gilroy"/>
              </a:rPr>
              <a:t>учёт тренировок</a:t>
            </a:r>
            <a:r>
              <a:rPr lang="ru-RU" dirty="0">
                <a:latin typeface="Gilroy"/>
              </a:rPr>
              <a:t> — автоматическое сохранение данных, визуальные графики прогресса и история </a:t>
            </a:r>
            <a:r>
              <a:rPr lang="ru-RU" dirty="0" smtClean="0">
                <a:latin typeface="Gilroy"/>
              </a:rPr>
              <a:t>занятий, календарь для тренировок</a:t>
            </a:r>
            <a:r>
              <a:rPr lang="ru-RU" dirty="0">
                <a:latin typeface="Gilroy"/>
              </a:rPr>
              <a:t/>
            </a:r>
            <a:br>
              <a:rPr lang="ru-RU" dirty="0">
                <a:latin typeface="Gilroy"/>
              </a:rPr>
            </a:br>
            <a:r>
              <a:rPr lang="ru-RU" dirty="0" smtClean="0">
                <a:latin typeface="Gilroy"/>
              </a:rPr>
              <a:t>2. </a:t>
            </a:r>
            <a:r>
              <a:rPr lang="ru-RU" b="1" dirty="0" smtClean="0">
                <a:latin typeface="Gilroy"/>
              </a:rPr>
              <a:t>Персональные </a:t>
            </a:r>
            <a:r>
              <a:rPr lang="ru-RU" b="1" dirty="0">
                <a:latin typeface="Gilroy"/>
              </a:rPr>
              <a:t>программы и рекомендации</a:t>
            </a:r>
            <a:r>
              <a:rPr lang="ru-RU" dirty="0">
                <a:latin typeface="Gilroy"/>
              </a:rPr>
              <a:t> — готовые шаблоны тренировок под разные цели (похудение, выносливость, сила).</a:t>
            </a:r>
            <a:br>
              <a:rPr lang="ru-RU" dirty="0">
                <a:latin typeface="Gilroy"/>
              </a:rPr>
            </a:br>
            <a:r>
              <a:rPr lang="ru-RU" dirty="0" smtClean="0">
                <a:latin typeface="Gilroy"/>
              </a:rPr>
              <a:t>3. </a:t>
            </a:r>
            <a:r>
              <a:rPr lang="ru-RU" b="1" dirty="0" smtClean="0">
                <a:latin typeface="Gilroy"/>
              </a:rPr>
              <a:t>Мотивация </a:t>
            </a:r>
            <a:r>
              <a:rPr lang="ru-RU" b="1" dirty="0">
                <a:latin typeface="Gilroy"/>
              </a:rPr>
              <a:t>через </a:t>
            </a:r>
            <a:r>
              <a:rPr lang="ru-RU" b="1" dirty="0" err="1">
                <a:latin typeface="Gilroy"/>
              </a:rPr>
              <a:t>геймификацию</a:t>
            </a:r>
            <a:r>
              <a:rPr lang="ru-RU" dirty="0">
                <a:latin typeface="Gilroy"/>
              </a:rPr>
              <a:t> — достижения, </a:t>
            </a:r>
            <a:r>
              <a:rPr lang="ru-RU" dirty="0" err="1">
                <a:latin typeface="Gilroy"/>
              </a:rPr>
              <a:t>челленджи</a:t>
            </a:r>
            <a:r>
              <a:rPr lang="ru-RU" dirty="0">
                <a:latin typeface="Gilroy"/>
              </a:rPr>
              <a:t>, рейтинги и система вознаграждений.</a:t>
            </a:r>
            <a:br>
              <a:rPr lang="ru-RU" dirty="0">
                <a:latin typeface="Gilroy"/>
              </a:rPr>
            </a:br>
            <a:r>
              <a:rPr lang="ru-RU" dirty="0" smtClean="0">
                <a:latin typeface="Gilroy"/>
              </a:rPr>
              <a:t>4. </a:t>
            </a:r>
            <a:r>
              <a:rPr lang="ru-RU" b="1" dirty="0" smtClean="0">
                <a:latin typeface="Gilroy"/>
              </a:rPr>
              <a:t>Интеграция </a:t>
            </a:r>
            <a:r>
              <a:rPr lang="ru-RU" b="1" dirty="0">
                <a:latin typeface="Gilroy"/>
              </a:rPr>
              <a:t>с </a:t>
            </a:r>
            <a:r>
              <a:rPr lang="ru-RU" b="1" dirty="0" smtClean="0">
                <a:latin typeface="Gilroy"/>
              </a:rPr>
              <a:t> тренерами и </a:t>
            </a:r>
            <a:r>
              <a:rPr lang="ru-RU" b="1" dirty="0" err="1" smtClean="0">
                <a:latin typeface="Gilroy"/>
              </a:rPr>
              <a:t>фитнес-залами</a:t>
            </a:r>
            <a:r>
              <a:rPr lang="ru-RU" dirty="0" smtClean="0">
                <a:latin typeface="Gilroy"/>
              </a:rPr>
              <a:t> </a:t>
            </a:r>
            <a:r>
              <a:rPr lang="ru-RU" dirty="0">
                <a:latin typeface="Gilroy"/>
              </a:rPr>
              <a:t>— онлайн-запись к тренерам, календарь доступных тренировок и синхронизация с офлайн-занятиями.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16687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FE6FF79-8168-CEAA-B51A-4C8B2A008B70}"/>
              </a:ext>
            </a:extLst>
          </p:cNvPr>
          <p:cNvSpPr txBox="1"/>
          <p:nvPr/>
        </p:nvSpPr>
        <p:spPr>
          <a:xfrm>
            <a:off x="6615058" y="-110017"/>
            <a:ext cx="759795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A9D2AB2-F7D2-30E8-6B1F-F84F62DFCF27}"/>
              </a:ext>
            </a:extLst>
          </p:cNvPr>
          <p:cNvSpPr txBox="1"/>
          <p:nvPr/>
        </p:nvSpPr>
        <p:spPr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E3CE5EC9-3745-02A7-8612-8356910AA40B}"/>
              </a:ext>
            </a:extLst>
          </p:cNvPr>
          <p:cNvSpPr txBox="1"/>
          <p:nvPr/>
        </p:nvSpPr>
        <p:spPr>
          <a:xfrm>
            <a:off x="9684871" y="1288401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4EE6F3CB-2BDA-BC90-191D-2306F263BF1E}"/>
              </a:ext>
            </a:extLst>
          </p:cNvPr>
          <p:cNvSpPr txBox="1"/>
          <p:nvPr/>
        </p:nvSpPr>
        <p:spPr>
          <a:xfrm>
            <a:off x="9912424" y="3751069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593A2AB2-4983-D37D-2321-31705264D593}"/>
              </a:ext>
            </a:extLst>
          </p:cNvPr>
          <p:cNvSpPr txBox="1"/>
          <p:nvPr/>
        </p:nvSpPr>
        <p:spPr>
          <a:xfrm>
            <a:off x="6572539" y="4562803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0F5A8545-192D-824C-B21A-D32942DDAA7A}"/>
              </a:ext>
            </a:extLst>
          </p:cNvPr>
          <p:cNvSpPr txBox="1"/>
          <p:nvPr/>
        </p:nvSpPr>
        <p:spPr>
          <a:xfrm>
            <a:off x="6662525" y="1560522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CB216EE-533D-BBE6-3843-FFB751445405}"/>
              </a:ext>
            </a:extLst>
          </p:cNvPr>
          <p:cNvSpPr txBox="1"/>
          <p:nvPr/>
        </p:nvSpPr>
        <p:spPr>
          <a:xfrm>
            <a:off x="9718283" y="2977844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B845AB7F-B8EE-1D93-7AEF-233FD5A8678D}"/>
              </a:ext>
            </a:extLst>
          </p:cNvPr>
          <p:cNvSpPr txBox="1"/>
          <p:nvPr/>
        </p:nvSpPr>
        <p:spPr>
          <a:xfrm>
            <a:off x="10052050" y="5430318"/>
            <a:ext cx="1302117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213083" y="143503"/>
            <a:ext cx="8472264" cy="46866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000" cap="all" dirty="0">
                <a:solidFill>
                  <a:schemeClr val="accent1"/>
                </a:solidFill>
              </a:rPr>
              <a:t>Анализ рынка и конкурентов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8642290"/>
              </p:ext>
            </p:extLst>
          </p:nvPr>
        </p:nvGraphicFramePr>
        <p:xfrm>
          <a:off x="171450" y="704850"/>
          <a:ext cx="11217520" cy="5776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3779"/>
                <a:gridCol w="4256215"/>
                <a:gridCol w="4087526"/>
              </a:tblGrid>
              <a:tr h="73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Приложение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Сильные стороны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Слабые стороны / ограничения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  <a:tr h="1219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Gravl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Personal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Trainer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Высокий уровень </a:t>
                      </a:r>
                      <a:r>
                        <a:rPr lang="ru-RU" sz="1400" dirty="0" err="1">
                          <a:effectLst/>
                        </a:rPr>
                        <a:t>персонализации</a:t>
                      </a:r>
                      <a:r>
                        <a:rPr lang="ru-RU" sz="1400" dirty="0">
                          <a:effectLst/>
                        </a:rPr>
                        <a:t> и аналитики, использование AI-алгоритмов для составления индивидуальных программ. Широкие возможности для продвинутых пользователей.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Сложный интерфейс для новичков, высокая стоимость подписки, отсутствует локализация под российский рынок и интеграция с офлайн-залами.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  <a:tr h="1219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My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Workout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Plan</a:t>
                      </a:r>
                      <a:r>
                        <a:rPr lang="ru-RU" sz="1400" dirty="0">
                          <a:effectLst/>
                        </a:rPr>
                        <a:t> — Планировщик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Простота интерфейса, удобное составление программ, функция «поделиться тренировкой».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Ограниченный функционал, слабая визуальная аналитика, нет </a:t>
                      </a:r>
                      <a:r>
                        <a:rPr lang="ru-RU" sz="1400" dirty="0" err="1">
                          <a:effectLst/>
                        </a:rPr>
                        <a:t>комьюнити</a:t>
                      </a:r>
                      <a:r>
                        <a:rPr lang="ru-RU" sz="1400" dirty="0">
                          <a:effectLst/>
                        </a:rPr>
                        <a:t> и мотивационных инструментов, </a:t>
                      </a:r>
                      <a:r>
                        <a:rPr lang="ru-RU" sz="1400" dirty="0" err="1">
                          <a:effectLst/>
                        </a:rPr>
                        <a:t>неадаптировано</a:t>
                      </a:r>
                      <a:r>
                        <a:rPr lang="ru-RU" sz="1400" dirty="0">
                          <a:effectLst/>
                        </a:rPr>
                        <a:t> под российский рынок.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  <a:tr h="101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FitNotes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Надёжное приложение для ведения журнала тренировок, поддержка шаблонов, экспорт данных, минималистичный дизайн.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Нет персонализации и геймификации, интерфейс не локализован, устаревший визуал, ориентирован на опытных пользователей.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  <a:tr h="101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Strava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Сильная социальная составляющая: рейтинги, соревнования, карты маршрутов; развитая экосистема.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Основной фокус — бег и велоспорт, не подходит для силовых тренировок; подписка дорогая; сервис частично ограничен в РФ.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  <a:tr h="101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GymBook Strength Training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Фокус на работе с весами и анализе прогресса, понятный интерфейс, точная статистика.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Ограниченная функциональность, слабая мотивационная часть, нет интеграции с залами, интерфейс не русифицирован.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/>
                </a:tc>
              </a:tr>
            </a:tbl>
          </a:graphicData>
        </a:graphic>
      </p:graphicFrame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17925" y="13398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92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187" y="141867"/>
            <a:ext cx="6096000" cy="627864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       </a:t>
            </a:r>
            <a:r>
              <a:rPr lang="ru-RU" sz="2400" b="1" dirty="0" smtClean="0"/>
              <a:t>Вывод </a:t>
            </a:r>
            <a:r>
              <a:rPr lang="ru-RU" sz="2400" b="1" dirty="0"/>
              <a:t>по анализу </a:t>
            </a:r>
            <a:r>
              <a:rPr lang="ru-RU" sz="2400" b="1" dirty="0" smtClean="0"/>
              <a:t>конкурентов</a:t>
            </a:r>
          </a:p>
          <a:p>
            <a:endParaRPr lang="ru-RU" b="1" dirty="0"/>
          </a:p>
          <a:p>
            <a:r>
              <a:rPr lang="ru-RU" b="1" dirty="0"/>
              <a:t>1.</a:t>
            </a:r>
            <a:r>
              <a:rPr lang="ru-RU" dirty="0"/>
              <a:t>	</a:t>
            </a:r>
            <a:r>
              <a:rPr lang="ru-RU" b="1" dirty="0"/>
              <a:t>Существующие приложения предлагают узкий или несбалансированный функционал</a:t>
            </a:r>
            <a:r>
              <a:rPr lang="ru-RU" dirty="0"/>
              <a:t>: одни ориентированы на профессионалов, другие — слишком простые для серьёзных занятий.</a:t>
            </a:r>
          </a:p>
          <a:p>
            <a:r>
              <a:rPr lang="ru-RU" b="1" dirty="0"/>
              <a:t>2.</a:t>
            </a:r>
            <a:r>
              <a:rPr lang="ru-RU" dirty="0"/>
              <a:t>	</a:t>
            </a:r>
            <a:r>
              <a:rPr lang="ru-RU" b="1" dirty="0"/>
              <a:t>Большинство решений плохо адаптированы под российский рынок </a:t>
            </a:r>
            <a:r>
              <a:rPr lang="ru-RU" dirty="0"/>
              <a:t>— отсутствует локализация, не работают платёжные системы, часть сервисов ограничена в РФ.</a:t>
            </a:r>
          </a:p>
          <a:p>
            <a:r>
              <a:rPr lang="ru-RU" b="1" dirty="0"/>
              <a:t>3.</a:t>
            </a:r>
            <a:r>
              <a:rPr lang="ru-RU" dirty="0"/>
              <a:t>	</a:t>
            </a:r>
            <a:r>
              <a:rPr lang="ru-RU" b="1" dirty="0"/>
              <a:t>Мотивационные и социальные механики развиты слабо </a:t>
            </a:r>
            <a:r>
              <a:rPr lang="ru-RU" dirty="0"/>
              <a:t>— нет </a:t>
            </a:r>
            <a:r>
              <a:rPr lang="ru-RU" dirty="0" err="1"/>
              <a:t>геймификации</a:t>
            </a:r>
            <a:r>
              <a:rPr lang="ru-RU" dirty="0"/>
              <a:t>, </a:t>
            </a:r>
            <a:r>
              <a:rPr lang="ru-RU" dirty="0" err="1"/>
              <a:t>комьюнити</a:t>
            </a:r>
            <a:r>
              <a:rPr lang="ru-RU" dirty="0"/>
              <a:t> и систем </a:t>
            </a:r>
            <a:r>
              <a:rPr lang="ru-RU" dirty="0" err="1"/>
              <a:t>челленджей</a:t>
            </a:r>
            <a:r>
              <a:rPr lang="ru-RU" dirty="0"/>
              <a:t>, которые удерживают пользователя.</a:t>
            </a:r>
          </a:p>
          <a:p>
            <a:r>
              <a:rPr lang="ru-RU" b="1" dirty="0"/>
              <a:t>4.</a:t>
            </a:r>
            <a:r>
              <a:rPr lang="ru-RU" dirty="0"/>
              <a:t>	</a:t>
            </a:r>
            <a:r>
              <a:rPr lang="ru-RU" dirty="0" smtClean="0"/>
              <a:t>«</a:t>
            </a:r>
            <a:r>
              <a:rPr lang="ru-RU" b="1" dirty="0" smtClean="0"/>
              <a:t>Ритм </a:t>
            </a:r>
            <a:r>
              <a:rPr lang="ru-RU" b="1" dirty="0"/>
              <a:t>Спорта» занимает свободную нишу между профессиональными и любительскими приложениями</a:t>
            </a:r>
            <a:r>
              <a:rPr lang="ru-RU" dirty="0"/>
              <a:t>:</a:t>
            </a:r>
          </a:p>
          <a:p>
            <a:r>
              <a:rPr lang="ru-RU" dirty="0"/>
              <a:t>🔹 сочетает простоту и функциональность,</a:t>
            </a:r>
          </a:p>
          <a:p>
            <a:r>
              <a:rPr lang="ru-RU" dirty="0"/>
              <a:t>🔹 адаптирован под российскую аудиторию,</a:t>
            </a:r>
          </a:p>
          <a:p>
            <a:r>
              <a:rPr lang="ru-RU" dirty="0"/>
              <a:t>🔹 интегрируется с реальными фитнес-залами и сообществами.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1106" y="753035"/>
            <a:ext cx="4289610" cy="391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063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17500" y="1117600"/>
            <a:ext cx="5143500" cy="5143500"/>
          </a:xfrm>
          <a:prstGeom prst="ellipse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041400" y="2514600"/>
            <a:ext cx="3759200" cy="3759200"/>
          </a:xfrm>
          <a:prstGeom prst="ellipse">
            <a:avLst/>
          </a:prstGeom>
          <a:ln>
            <a:solidFill>
              <a:srgbClr val="FCAF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FE6FF79-8168-CEAA-B51A-4C8B2A008B70}"/>
              </a:ext>
            </a:extLst>
          </p:cNvPr>
          <p:cNvSpPr txBox="1"/>
          <p:nvPr/>
        </p:nvSpPr>
        <p:spPr>
          <a:xfrm>
            <a:off x="6615058" y="-110017"/>
            <a:ext cx="759795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A9D2AB2-F7D2-30E8-6B1F-F84F62DFCF27}"/>
              </a:ext>
            </a:extLst>
          </p:cNvPr>
          <p:cNvSpPr txBox="1"/>
          <p:nvPr/>
        </p:nvSpPr>
        <p:spPr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E3CE5EC9-3745-02A7-8612-8356910AA40B}"/>
              </a:ext>
            </a:extLst>
          </p:cNvPr>
          <p:cNvSpPr txBox="1"/>
          <p:nvPr/>
        </p:nvSpPr>
        <p:spPr>
          <a:xfrm>
            <a:off x="9684871" y="1288401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4EE6F3CB-2BDA-BC90-191D-2306F263BF1E}"/>
              </a:ext>
            </a:extLst>
          </p:cNvPr>
          <p:cNvSpPr txBox="1"/>
          <p:nvPr/>
        </p:nvSpPr>
        <p:spPr>
          <a:xfrm>
            <a:off x="10076347" y="3635358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593A2AB2-4983-D37D-2321-31705264D593}"/>
              </a:ext>
            </a:extLst>
          </p:cNvPr>
          <p:cNvSpPr txBox="1"/>
          <p:nvPr/>
        </p:nvSpPr>
        <p:spPr>
          <a:xfrm>
            <a:off x="6572539" y="4562803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0F5A8545-192D-824C-B21A-D32942DDAA7A}"/>
              </a:ext>
            </a:extLst>
          </p:cNvPr>
          <p:cNvSpPr txBox="1"/>
          <p:nvPr/>
        </p:nvSpPr>
        <p:spPr>
          <a:xfrm>
            <a:off x="6662525" y="1560522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CB216EE-533D-BBE6-3843-FFB751445405}"/>
              </a:ext>
            </a:extLst>
          </p:cNvPr>
          <p:cNvSpPr txBox="1"/>
          <p:nvPr/>
        </p:nvSpPr>
        <p:spPr>
          <a:xfrm>
            <a:off x="9718283" y="2977844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B845AB7F-B8EE-1D93-7AEF-233FD5A8678D}"/>
              </a:ext>
            </a:extLst>
          </p:cNvPr>
          <p:cNvSpPr txBox="1"/>
          <p:nvPr/>
        </p:nvSpPr>
        <p:spPr>
          <a:xfrm>
            <a:off x="10052050" y="5430318"/>
            <a:ext cx="1302117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213083" y="143503"/>
            <a:ext cx="8472264" cy="46866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000" cap="all" dirty="0" smtClean="0">
                <a:solidFill>
                  <a:schemeClr val="accent1"/>
                </a:solidFill>
              </a:rPr>
              <a:t>Анализ объема рынка (в рублях)</a:t>
            </a:r>
            <a:endParaRPr lang="ru-RU" sz="3000" cap="all" dirty="0">
              <a:solidFill>
                <a:schemeClr val="accent1"/>
              </a:solidFill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17925" y="13398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7400" y="1066800"/>
            <a:ext cx="5638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ТАМ – общий потенциальный годовой объем рынка в России</a:t>
            </a:r>
          </a:p>
          <a:p>
            <a:r>
              <a:rPr lang="en-US" dirty="0" smtClean="0"/>
              <a:t>SAM – </a:t>
            </a:r>
            <a:r>
              <a:rPr lang="ru-RU" dirty="0" smtClean="0"/>
              <a:t>рынок, который реально обслужить нашим приложением</a:t>
            </a:r>
          </a:p>
          <a:p>
            <a:r>
              <a:rPr lang="en-US" dirty="0" smtClean="0"/>
              <a:t>SOM – </a:t>
            </a:r>
            <a:r>
              <a:rPr lang="ru-RU" dirty="0" smtClean="0"/>
              <a:t>рынок, который мы можем захватить в первые 3 года</a:t>
            </a:r>
          </a:p>
          <a:p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1752600" y="3937000"/>
            <a:ext cx="2336800" cy="2336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9D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1663700" y="1625600"/>
            <a:ext cx="2578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ТАМ 1,6 </a:t>
            </a:r>
            <a:r>
              <a:rPr lang="ru-RU" sz="2400" dirty="0" err="1" smtClean="0"/>
              <a:t>млрд</a:t>
            </a:r>
            <a:r>
              <a:rPr lang="ru-RU" sz="2400" dirty="0" smtClean="0"/>
              <a:t> </a:t>
            </a:r>
            <a:r>
              <a:rPr lang="ru-RU" sz="2400" dirty="0" err="1" smtClean="0"/>
              <a:t>руб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1384300" y="3048000"/>
            <a:ext cx="303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SAM</a:t>
            </a:r>
            <a:r>
              <a:rPr lang="ru-RU" sz="2400" dirty="0" smtClean="0">
                <a:solidFill>
                  <a:schemeClr val="bg1"/>
                </a:solidFill>
              </a:rPr>
              <a:t> 643 млн </a:t>
            </a:r>
            <a:r>
              <a:rPr lang="ru-RU" sz="2400" dirty="0" err="1" smtClean="0">
                <a:solidFill>
                  <a:schemeClr val="bg1"/>
                </a:solidFill>
              </a:rPr>
              <a:t>руб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65300" y="47879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SOM</a:t>
            </a:r>
            <a:r>
              <a:rPr lang="ru-RU" sz="2400" dirty="0" smtClean="0"/>
              <a:t> 9,6 млн </a:t>
            </a:r>
            <a:r>
              <a:rPr lang="ru-RU" sz="2400" dirty="0" err="1" smtClean="0"/>
              <a:t>руб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72539" y="5799789"/>
            <a:ext cx="52837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hlinkClick r:id="rId2"/>
              </a:rPr>
              <a:t>https://</a:t>
            </a:r>
            <a:r>
              <a:rPr lang="en-US" sz="1050" dirty="0" smtClean="0">
                <a:hlinkClick r:id="rId2"/>
              </a:rPr>
              <a:t>www.6wresearch.com/industry-report/russia-digital-fitness-apps-market?utm_source=chatgpt.com</a:t>
            </a:r>
            <a:endParaRPr lang="ru-RU" sz="1050" dirty="0" smtClean="0"/>
          </a:p>
          <a:p>
            <a:r>
              <a:rPr lang="en-US" sz="1050" dirty="0">
                <a:hlinkClick r:id="rId3"/>
              </a:rPr>
              <a:t>https://</a:t>
            </a:r>
            <a:r>
              <a:rPr lang="en-US" sz="1050" dirty="0" smtClean="0">
                <a:hlinkClick r:id="rId3"/>
              </a:rPr>
              <a:t>www.imarcgroup.com/russia-health-wellness-market?utm_source=chatgpt.com</a:t>
            </a:r>
            <a:endParaRPr lang="ru-RU" sz="105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42920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F00FF"/>
      </a:accent1>
      <a:accent2>
        <a:srgbClr val="FD493D"/>
      </a:accent2>
      <a:accent3>
        <a:srgbClr val="FCAF17"/>
      </a:accent3>
      <a:accent4>
        <a:srgbClr val="FBB3C1"/>
      </a:accent4>
      <a:accent5>
        <a:srgbClr val="B5D8E1"/>
      </a:accent5>
      <a:accent6>
        <a:srgbClr val="1B1B1B"/>
      </a:accent6>
      <a:hlink>
        <a:srgbClr val="0563C1"/>
      </a:hlink>
      <a:folHlink>
        <a:srgbClr val="954F72"/>
      </a:folHlink>
    </a:clrScheme>
    <a:fontScheme name="Другая 4">
      <a:majorFont>
        <a:latin typeface="Gilroy-Black"/>
        <a:ea typeface=""/>
        <a:cs typeface=""/>
      </a:majorFont>
      <a:minorFont>
        <a:latin typeface="Gilro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6513</TotalTime>
  <Words>933</Words>
  <Application>Microsoft Office PowerPoint</Application>
  <PresentationFormat>Произвольный</PresentationFormat>
  <Paragraphs>156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1_Тема Office 2013–2022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Платформа УниверТехПред</dc:title>
  <dc:creator>Труфанов Станислав Алексеевич</dc:creator>
  <cp:lastModifiedBy>Home</cp:lastModifiedBy>
  <cp:revision>840</cp:revision>
  <dcterms:created xsi:type="dcterms:W3CDTF">2022-09-16T20:15:23Z</dcterms:created>
  <dcterms:modified xsi:type="dcterms:W3CDTF">2025-10-29T21:01:54Z</dcterms:modified>
</cp:coreProperties>
</file>