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76" r:id="rId6"/>
    <p:sldId id="275" r:id="rId7"/>
    <p:sldId id="278" r:id="rId8"/>
    <p:sldId id="277" r:id="rId9"/>
    <p:sldId id="271" r:id="rId10"/>
    <p:sldId id="273" r:id="rId11"/>
    <p:sldId id="274" r:id="rId12"/>
    <p:sldId id="267" r:id="rId13"/>
  </p:sldIdLst>
  <p:sldSz cx="12192000" cy="6858000"/>
  <p:notesSz cx="6858000" cy="9144000"/>
  <p:defaultTextStyle>
    <a:defPPr rtl="0"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wan 2001" initials="p2" lastIdx="1" clrIdx="0">
    <p:extLst>
      <p:ext uri="{19B8F6BF-5375-455C-9EA6-DF929625EA0E}">
        <p15:presenceInfo xmlns:p15="http://schemas.microsoft.com/office/powerpoint/2012/main" userId="633625b9bb30005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01"/>
    <a:srgbClr val="975C21"/>
    <a:srgbClr val="DBD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9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F4C1764-85D5-4493-AFF2-102C8CCDCA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F00AE9B-9313-4400-88A6-DB6F0E5188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DAA84-C05F-4361-BB92-985E6458983C}" type="datetime1">
              <a:rPr lang="zh-CN" altLang="en-US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2022/6/1</a:t>
            </a:fld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C47E4FE-538D-4A0C-A9D3-AA0A46C882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87FF196-9239-49DE-B864-9827F816EE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099C3-1D58-488C-8A59-AD905521D93D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‹#›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89840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70D609F2-9C8B-4433-B7B4-CB968606847D}" type="datetime1">
              <a:rPr lang="zh-CN" altLang="en-US" smtClean="0"/>
              <a:pPr/>
              <a:t>2022/6/1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2B704540-4696-4E63-A5FC-A54ECE210F6D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4209548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04540-4696-4E63-A5FC-A54ECE210F6D}" type="slidenum">
              <a:rPr lang="en-US" altLang="zh-CN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215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04540-4696-4E63-A5FC-A54ECE210F6D}" type="slidenum">
              <a:rPr lang="en-US" altLang="zh-CN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991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0AD31F-F732-4552-A333-5DFEB74361BA}" type="datetime1">
              <a:rPr lang="zh-CN" altLang="en-US" noProof="0" smtClean="0"/>
              <a:t>2022/6/1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 rtlCol="0"/>
          <a:lstStyle/>
          <a:p>
            <a:pPr rtl="0"/>
            <a:fld id="{6D22F896-40B5-4ADD-8801-0D06FADFA095}" type="slidenum">
              <a:rPr lang="en-US" altLang="zh-CN" noProof="0" smtClean="0"/>
              <a:t>‹#›</a:t>
            </a:fld>
            <a:endParaRPr lang="zh-CN" altLang="en-US" noProof="0"/>
          </a:p>
        </p:txBody>
      </p:sp>
      <p:cxnSp>
        <p:nvCxnSpPr>
          <p:cNvPr id="15" name="直接连接符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700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 rtlCol="0" anchor="t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B7A957-12D9-46FB-8343-4898DEDC9BBE}" type="datetime1">
              <a:rPr lang="zh-CN" altLang="en-US" noProof="0" smtClean="0"/>
              <a:t>2022/6/1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zh-CN" noProof="0" smtClean="0"/>
              <a:t>‹#›</a:t>
            </a:fld>
            <a:endParaRPr lang="zh-CN" altLang="en-US" noProof="0"/>
          </a:p>
        </p:txBody>
      </p:sp>
      <p:cxnSp>
        <p:nvCxnSpPr>
          <p:cNvPr id="33" name="直接连接符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758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454239" y="3806195"/>
            <a:ext cx="8630446" cy="1012929"/>
          </a:xfrm>
        </p:spPr>
        <p:txBody>
          <a:bodyPr tIns="91440" rtlCol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D96737-F19F-4E62-BDBA-7C105E061DED}" type="datetime1">
              <a:rPr lang="zh-CN" altLang="en-US" noProof="0" smtClean="0"/>
              <a:t>2022/6/1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zh-CN" noProof="0" smtClean="0"/>
              <a:t>‹#›</a:t>
            </a:fld>
            <a:endParaRPr lang="zh-CN" altLang="en-US" noProof="0"/>
          </a:p>
        </p:txBody>
      </p:sp>
      <p:cxnSp>
        <p:nvCxnSpPr>
          <p:cNvPr id="15" name="直接连接符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97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1447331" y="2010878"/>
            <a:ext cx="4645152" cy="3448595"/>
          </a:xfrm>
        </p:spPr>
        <p:txBody>
          <a:bodyPr rtlCol="0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413771" y="2017343"/>
            <a:ext cx="4645152" cy="3441520"/>
          </a:xfrm>
        </p:spPr>
        <p:txBody>
          <a:bodyPr rtlCol="0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0B8924-3085-4060-948F-1AE40CC1B7C5}" type="datetime1">
              <a:rPr lang="zh-CN" altLang="en-US" noProof="0" smtClean="0"/>
              <a:t>2022/6/1</a:t>
            </a:fld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zh-CN" noProof="0" smtClean="0"/>
              <a:t>‹#›</a:t>
            </a:fld>
            <a:endParaRPr lang="zh-CN" altLang="en-US" noProof="0"/>
          </a:p>
        </p:txBody>
      </p:sp>
      <p:cxnSp>
        <p:nvCxnSpPr>
          <p:cNvPr id="35" name="直接连接符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66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447191" y="2019549"/>
            <a:ext cx="4645152" cy="801943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1447191" y="2824269"/>
            <a:ext cx="4645152" cy="2644457"/>
          </a:xfrm>
        </p:spPr>
        <p:txBody>
          <a:bodyPr rtlCol="0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412362" y="2023003"/>
            <a:ext cx="4645152" cy="802237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412362" y="2821491"/>
            <a:ext cx="4645152" cy="2637371"/>
          </a:xfrm>
        </p:spPr>
        <p:txBody>
          <a:bodyPr rtlCol="0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732035-14E9-4733-A0B5-6B8A831A2203}" type="datetime1">
              <a:rPr lang="zh-CN" altLang="en-US" noProof="0" smtClean="0"/>
              <a:t>2022/6/1</a:t>
            </a:fld>
            <a:endParaRPr lang="zh-CN" altLang="en-US" noProof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zh-CN" noProof="0" smtClean="0"/>
              <a:t>‹#›</a:t>
            </a:fld>
            <a:endParaRPr lang="zh-CN" altLang="en-US" noProof="0"/>
          </a:p>
        </p:txBody>
      </p:sp>
      <p:cxnSp>
        <p:nvCxnSpPr>
          <p:cNvPr id="29" name="直接连接符​​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41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20999C-32E0-45E4-82C0-4590BCD535FD}" type="datetime1">
              <a:rPr lang="zh-CN" altLang="en-US" noProof="0" smtClean="0"/>
              <a:t>2022/6/1</a:t>
            </a:fld>
            <a:endParaRPr lang="zh-CN" altLang="en-US" noProof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zh-CN" noProof="0" smtClean="0"/>
              <a:t>‹#›</a:t>
            </a:fld>
            <a:endParaRPr lang="zh-CN" altLang="en-US" noProof="0"/>
          </a:p>
        </p:txBody>
      </p:sp>
      <p:cxnSp>
        <p:nvCxnSpPr>
          <p:cNvPr id="25" name="直接连接符​​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890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08DC27-9913-4844-8676-F22AB466647B}" type="datetime1">
              <a:rPr lang="zh-CN" altLang="en-US" noProof="0" smtClean="0"/>
              <a:t>2022/6/1</a:t>
            </a:fld>
            <a:endParaRPr lang="zh-CN" altLang="en-US" noProof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zh-CN" noProof="0" smtClean="0"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10310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带题注的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rtlCol="0" anchor="b">
            <a:normAutofit/>
          </a:bodyPr>
          <a:lstStyle>
            <a:lvl1pPr algn="l">
              <a:defRPr sz="2400"/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043714" y="798974"/>
            <a:ext cx="6012470" cy="4658826"/>
          </a:xfrm>
        </p:spPr>
        <p:txBody>
          <a:bodyPr rtlCol="0" anchor="ctr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1444671" y="3205491"/>
            <a:ext cx="3275013" cy="2248181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1F841A-6A56-41C4-B130-BCEC3EDAD60A}" type="datetime1">
              <a:rPr lang="zh-CN" altLang="en-US" noProof="0" smtClean="0"/>
              <a:t>2022/6/1</a:t>
            </a:fld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zh-CN" noProof="0" smtClean="0"/>
              <a:t>‹#›</a:t>
            </a:fld>
            <a:endParaRPr lang="zh-CN" altLang="en-US" noProof="0"/>
          </a:p>
        </p:txBody>
      </p:sp>
      <p:cxnSp>
        <p:nvCxnSpPr>
          <p:cNvPr id="17" name="直接连接符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56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带题注的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长方形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长方形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CN" altLang="en-US" noProof="0"/>
              <a:t>单击图标以添加图片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B0536DFA-259F-4F0D-996B-6496017C8A41}" type="datetime1">
              <a:rPr lang="zh-CN" altLang="en-US" noProof="0" smtClean="0"/>
              <a:t>2022/6/1</a:t>
            </a:fld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zh-CN" noProof="0" smtClean="0"/>
              <a:t>‹#›</a:t>
            </a:fld>
            <a:endParaRPr lang="zh-CN" altLang="en-US" noProof="0"/>
          </a:p>
        </p:txBody>
      </p:sp>
      <p:cxnSp>
        <p:nvCxnSpPr>
          <p:cNvPr id="31" name="直接连接符​​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98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垂直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873731-1397-4283-8542-86BD2B225D78}" type="datetime1">
              <a:rPr lang="zh-CN" altLang="en-US" noProof="0" smtClean="0"/>
              <a:t>2022/6/1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zh-CN" noProof="0" smtClean="0"/>
              <a:t>‹#›</a:t>
            </a:fld>
            <a:endParaRPr lang="zh-CN" altLang="en-US" noProof="0"/>
          </a:p>
        </p:txBody>
      </p:sp>
      <p:cxnSp>
        <p:nvCxnSpPr>
          <p:cNvPr id="26" name="直接连接符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375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标题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1444672" y="798973"/>
            <a:ext cx="7828830" cy="4659889"/>
          </a:xfrm>
        </p:spPr>
        <p:txBody>
          <a:bodyPr vert="eaVert" rtlCol="0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FCB2A5-0531-4647-B796-DD6EF5C5DE82}" type="datetime1">
              <a:rPr lang="zh-CN" altLang="en-US" noProof="0" smtClean="0"/>
              <a:t>2022/6/1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zh-CN" noProof="0" smtClean="0"/>
              <a:t>‹#›</a:t>
            </a:fld>
            <a:endParaRPr lang="zh-CN" altLang="en-US" noProof="0"/>
          </a:p>
        </p:txBody>
      </p:sp>
      <p:cxnSp>
        <p:nvCxnSpPr>
          <p:cNvPr id="15" name="直接连接符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077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长方形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noProof="0" dirty="0"/>
              <a:t>编辑母版文本样式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7822063-0896-4570-AAC7-5FD141FC37CE}" type="datetime1">
              <a:rPr lang="zh-CN" altLang="en-US" smtClean="0"/>
              <a:pPr/>
              <a:t>2022/6/1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03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29C25332-14ED-44CB-95AF-268B38844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A8A2683-BEFE-4358-BAC0-05AA8B818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8BDDBEB-2A0E-4470-BE29-A528A3A60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0751" y="4433944"/>
            <a:ext cx="8637073" cy="558063"/>
          </a:xfrm>
        </p:spPr>
        <p:txBody>
          <a:bodyPr rtlCol="0">
            <a:normAutofit/>
          </a:bodyPr>
          <a:lstStyle/>
          <a:p>
            <a:r>
              <a:rPr lang="en-US" altLang="zh-CN" sz="2800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Our team</a:t>
            </a:r>
            <a:endParaRPr lang="zh-CN" altLang="en-US" sz="2800" cap="non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Microsoft YaHei UI" panose="020B0503020204020204" pitchFamily="34" charset="-122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FD7A0B3-5A9C-44D0-8920-0CA07A3DF4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00983" y="323838"/>
            <a:ext cx="7385844" cy="3652791"/>
            <a:chOff x="8039702" y="600024"/>
            <a:chExt cx="3096155" cy="5222486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B72D06A-6FCE-48EB-AC39-EE5A60771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39702" y="600024"/>
              <a:ext cx="3096155" cy="5222486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3397D51-8510-46FC-8A71-62697E64F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71381" y="1062693"/>
              <a:ext cx="2829978" cy="429234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F56A4F9-A969-4A77-B896-9E24BAB45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76728" y="5027185"/>
            <a:ext cx="864301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1F1D03C7-2970-4D01-8668-799DD6AED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E842653-E6D5-4E2A-B192-9E2436F05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4ED6960C-FB10-4580-84F7-B6C6ACD22D30}"/>
              </a:ext>
            </a:extLst>
          </p:cNvPr>
          <p:cNvSpPr/>
          <p:nvPr/>
        </p:nvSpPr>
        <p:spPr>
          <a:xfrm>
            <a:off x="5515897" y="926153"/>
            <a:ext cx="38829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Перемены</a:t>
            </a:r>
            <a:endParaRPr lang="zh-CN" altLang="en-US" sz="2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176C55F-8F51-4A5F-9F91-1EC4CC328D5D}"/>
              </a:ext>
            </a:extLst>
          </p:cNvPr>
          <p:cNvSpPr/>
          <p:nvPr/>
        </p:nvSpPr>
        <p:spPr>
          <a:xfrm>
            <a:off x="5718516" y="1506712"/>
            <a:ext cx="322242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altLang="zh-CN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Гущин Егор Евгеньевич</a:t>
            </a:r>
          </a:p>
          <a:p>
            <a:pPr algn="ctr"/>
            <a:r>
              <a:rPr lang="ru-RU" altLang="zh-CN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Пасхин</a:t>
            </a:r>
            <a:r>
              <a:rPr lang="ru-RU" altLang="zh-CN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Глеб</a:t>
            </a:r>
            <a:endParaRPr lang="en-US" altLang="zh-CN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altLang="zh-CN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София Карпенко</a:t>
            </a:r>
            <a:endParaRPr lang="en-US" altLang="zh-CN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altLang="zh-CN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Диана </a:t>
            </a:r>
            <a:r>
              <a:rPr lang="ru-RU" altLang="zh-CN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Палькина</a:t>
            </a:r>
            <a:endParaRPr lang="en-US" altLang="zh-CN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altLang="zh-CN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Лиза Сурнина</a:t>
            </a:r>
            <a:endParaRPr lang="zh-CN" alt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CF78764-2993-46C9-A53B-BE96C7E2F3C2}"/>
              </a:ext>
            </a:extLst>
          </p:cNvPr>
          <p:cNvSpPr/>
          <p:nvPr/>
        </p:nvSpPr>
        <p:spPr>
          <a:xfrm>
            <a:off x="1521350" y="4992007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 Тексты песен, вокал, акустическая гитара: </a:t>
            </a:r>
            <a:r>
              <a:rPr lang="ru-RU" altLang="zh-CN" sz="1600" dirty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Гущин Егор Евгеньевич</a:t>
            </a:r>
          </a:p>
          <a:p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 Игра на Скрипке:</a:t>
            </a:r>
            <a:r>
              <a:rPr lang="ru-RU" altLang="zh-CN" sz="1600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ru-RU" altLang="zh-CN" sz="16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Палькина</a:t>
            </a:r>
            <a:r>
              <a:rPr lang="ru-RU" altLang="zh-CN" sz="1600" dirty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Диана</a:t>
            </a:r>
          </a:p>
          <a:p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 Рок гитара: </a:t>
            </a:r>
            <a:r>
              <a:rPr lang="ru-RU" altLang="zh-CN" sz="1600" dirty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Глеб </a:t>
            </a:r>
            <a:r>
              <a:rPr lang="ru-RU" altLang="zh-CN" sz="16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Пасхин</a:t>
            </a:r>
            <a:endParaRPr lang="ru-RU" altLang="zh-CN" sz="1600" dirty="0">
              <a:solidFill>
                <a:schemeClr val="accent2">
                  <a:lumMod val="60000"/>
                  <a:lumOff val="4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 Пианино, барабаны, вокал: </a:t>
            </a:r>
            <a:r>
              <a:rPr lang="ru-RU" altLang="zh-CN" sz="1600" dirty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София Карпенко, Лиза Сурнина </a:t>
            </a:r>
          </a:p>
        </p:txBody>
      </p:sp>
      <p:pic>
        <p:nvPicPr>
          <p:cNvPr id="1036" name="Picture 12" descr="Обои гитара, рисунок, гитары, раздел Музыка, размер 1920x1200 HD WUXGA -  скачать бесплатно картинку на рабочий стол и телефон">
            <a:extLst>
              <a:ext uri="{FF2B5EF4-FFF2-40B4-BE49-F238E27FC236}">
                <a16:creationId xmlns:a16="http://schemas.microsoft.com/office/drawing/2014/main" id="{8BFA33E3-523E-49B9-84B9-63CB45D54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4803544" cy="410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01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:a16="http://schemas.microsoft.com/office/drawing/2014/main" id="{9E0CAE0A-31FC-4FAC-AE66-DD48F61CFA5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7688" r="27688"/>
          <a:stretch>
            <a:fillRect/>
          </a:stretch>
        </p:blipFill>
        <p:spPr>
          <a:xfrm>
            <a:off x="7992370" y="891784"/>
            <a:ext cx="3139941" cy="4349442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43886AE-D200-48AD-99DB-5D1238B39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179" y="3145992"/>
            <a:ext cx="5524404" cy="2003742"/>
          </a:xfrm>
        </p:spPr>
        <p:txBody>
          <a:bodyPr>
            <a:normAutofit fontScale="92500"/>
          </a:bodyPr>
          <a:lstStyle/>
          <a:p>
            <a:r>
              <a:rPr lang="ru-RU" altLang="zh-CN" dirty="0"/>
              <a:t>Наш проект актуален, так как в современном мире очень важно найти своё призвание и место в жизни, мы хотим помочь начинающим творческим людям самореализоваться в творчестве, а также показать, что творчество очень важно и необходимо!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A8535BD-32DF-440E-9C6C-4D485760108A}"/>
              </a:ext>
            </a:extLst>
          </p:cNvPr>
          <p:cNvSpPr/>
          <p:nvPr/>
        </p:nvSpPr>
        <p:spPr>
          <a:xfrm>
            <a:off x="734007" y="2222662"/>
            <a:ext cx="66672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zh-C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Актуальность проекта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8018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1F9C2C7-35F5-4A1B-A1F6-486401E63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376053"/>
            <a:ext cx="9405891" cy="10029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zh-CN" dirty="0">
                <a:solidFill>
                  <a:schemeClr val="accent1"/>
                </a:solidFill>
                <a:latin typeface="+mj-lt"/>
                <a:ea typeface="+mj-ea"/>
              </a:rPr>
              <a:t>Проблема решена проектом</a:t>
            </a:r>
            <a:endParaRPr lang="en-US" altLang="zh-CN" sz="3200" b="0" i="0" kern="1200" cap="all" dirty="0">
              <a:solidFill>
                <a:schemeClr val="accent1"/>
              </a:solidFill>
              <a:effectLst/>
              <a:latin typeface="+mj-lt"/>
              <a:ea typeface="+mj-ea"/>
            </a:endParaRP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32EDA7C2-CBC8-468A-9F9E-08A7A4AC3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1579" y="2464991"/>
            <a:ext cx="9405891" cy="24035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ru-RU" altLang="zh-CN" sz="2400" dirty="0">
                <a:latin typeface="+mn-lt"/>
                <a:ea typeface="+mn-ea"/>
              </a:rPr>
              <a:t>Проблема, которую решит проект это создание рабочих мест для людей, которые талантливы, но к сожалению не смогли найти своё место в жизни, а также это возможность передать творческий опыт, который поможет начинающим людям начать с нуля продвигать своё творчество и показать его неповторимость и уникальность!</a:t>
            </a:r>
            <a:endParaRPr lang="en-US" altLang="zh-CN" sz="2400" dirty="0">
              <a:latin typeface="+mn-lt"/>
              <a:ea typeface="+mn-ea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585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Rectangle 70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55" name="Picture 72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56" name="Straight Connector 74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7" name="Straight Connector 76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058" name="Rectangle 78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9" name="Rectangle 80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A4FB1-3359-1E8A-A878-07395818A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6" y="962902"/>
            <a:ext cx="4176384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800">
                <a:latin typeface="+mj-lt"/>
                <a:ea typeface="+mj-ea"/>
              </a:rPr>
              <a:t>логОтип нашего бренда</a:t>
            </a:r>
          </a:p>
        </p:txBody>
      </p:sp>
      <p:cxnSp>
        <p:nvCxnSpPr>
          <p:cNvPr id="1060" name="Straight Connector 82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19D15C79-FBC2-8F93-A49C-DDDE8AC3B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2750" y="805583"/>
            <a:ext cx="4485983" cy="466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Picture 84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62" name="Straight Connector 86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1E4464E-64D7-1285-EEF6-ACF621BDCB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941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33981E1D-686C-494F-9941-BAC8DA3CB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dirty="0" err="1">
                <a:solidFill>
                  <a:schemeClr val="accent2">
                    <a:lumMod val="75000"/>
                  </a:schemeClr>
                </a:solidFill>
              </a:rPr>
              <a:t>результаТы</a:t>
            </a:r>
            <a:r>
              <a:rPr lang="ru-RU" altLang="zh-CN" dirty="0">
                <a:solidFill>
                  <a:schemeClr val="accent2">
                    <a:lumMod val="75000"/>
                  </a:schemeClr>
                </a:solidFill>
              </a:rPr>
              <a:t> нашей Деятельности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7A8BD55-6A88-43F1-BEAF-0DA036027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altLang="zh-CN" dirty="0"/>
              <a:t>Сплочение коллектива.</a:t>
            </a:r>
            <a:endParaRPr lang="en-US" altLang="zh-CN" dirty="0"/>
          </a:p>
          <a:p>
            <a:r>
              <a:rPr lang="ru-RU" altLang="zh-CN" dirty="0"/>
              <a:t>Первый опыт записи музыкального альбома.</a:t>
            </a:r>
            <a:endParaRPr lang="en-US" altLang="zh-CN" dirty="0"/>
          </a:p>
          <a:p>
            <a:r>
              <a:rPr lang="ru-RU" altLang="zh-CN" dirty="0"/>
              <a:t>Проведение творческого вечера для начинающих творческих людей.</a:t>
            </a:r>
            <a:endParaRPr lang="en-US" altLang="zh-CN" dirty="0"/>
          </a:p>
          <a:p>
            <a:r>
              <a:rPr lang="ru-RU" altLang="zh-CN" dirty="0"/>
              <a:t>Первый опыт проведения данного мероприятия, новые эмоции и умения, которые понадобятся нам в будущем.</a:t>
            </a:r>
            <a:endParaRPr lang="en-US" altLang="zh-CN" dirty="0"/>
          </a:p>
          <a:p>
            <a:r>
              <a:rPr lang="ru-RU" altLang="zh-CN" dirty="0"/>
              <a:t>Начало совершенно нового пути для каждого участника группы, первые трудности и их разрешения, начало понимания как важна команда.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6078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1EC7B1E-4E45-435B-AC9F-B04978D10E09}"/>
              </a:ext>
            </a:extLst>
          </p:cNvPr>
          <p:cNvSpPr/>
          <p:nvPr/>
        </p:nvSpPr>
        <p:spPr>
          <a:xfrm>
            <a:off x="1349863" y="2877688"/>
            <a:ext cx="7968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zh-CN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Ценностное предложение</a:t>
            </a:r>
            <a:endParaRPr lang="zh-CN" alt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6EC2719-859E-4C64-9ADD-28CFC9F0E8F0}"/>
              </a:ext>
            </a:extLst>
          </p:cNvPr>
          <p:cNvSpPr/>
          <p:nvPr/>
        </p:nvSpPr>
        <p:spPr>
          <a:xfrm>
            <a:off x="1461247" y="427202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zh-CN" sz="2000" dirty="0"/>
              <a:t>Предоставление начинающим творческим людям самореализации, продвижения их творчества. А также много нового и интересного творческого опыта через творческие вечера и социокультурные мероприятия.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07886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>
            <a:extLst>
              <a:ext uri="{FF2B5EF4-FFF2-40B4-BE49-F238E27FC236}">
                <a16:creationId xmlns:a16="http://schemas.microsoft.com/office/drawing/2014/main" id="{12A3C165-1A9A-46EF-AA92-7A0E1A59ABB5}"/>
              </a:ext>
            </a:extLst>
          </p:cNvPr>
          <p:cNvSpPr/>
          <p:nvPr/>
        </p:nvSpPr>
        <p:spPr>
          <a:xfrm>
            <a:off x="1307425" y="2220520"/>
            <a:ext cx="3768359" cy="9502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A1174CF1-C010-4D4E-B9BD-E41E7A5FA17F}"/>
              </a:ext>
            </a:extLst>
          </p:cNvPr>
          <p:cNvSpPr/>
          <p:nvPr/>
        </p:nvSpPr>
        <p:spPr>
          <a:xfrm>
            <a:off x="5509708" y="2211091"/>
            <a:ext cx="4987547" cy="3182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6772DE2-DA15-400F-ACA1-DB29CEC26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547" y="1297948"/>
            <a:ext cx="9605635" cy="1059305"/>
          </a:xfrm>
        </p:spPr>
        <p:txBody>
          <a:bodyPr/>
          <a:lstStyle/>
          <a:p>
            <a:r>
              <a:rPr lang="ru-RU" altLang="zh-CN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Клиентские сегменты проекта</a:t>
            </a:r>
            <a:endParaRPr lang="zh-CN" altLang="en-US" b="1" cap="non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959CE7-EE8E-4528-A1EC-69DCC0D3C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7425" y="2220520"/>
            <a:ext cx="4645152" cy="3448595"/>
          </a:xfrm>
        </p:spPr>
        <p:txBody>
          <a:bodyPr/>
          <a:lstStyle/>
          <a:p>
            <a:r>
              <a:rPr lang="ru-RU" altLang="zh-CN" dirty="0"/>
              <a:t>Возраст: 20-40</a:t>
            </a:r>
            <a:endParaRPr lang="en-US" altLang="zh-CN" dirty="0"/>
          </a:p>
          <a:p>
            <a:r>
              <a:rPr lang="ru-RU" altLang="zh-CN" dirty="0"/>
              <a:t>Пол: мужской и женский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D3A1A8-55F8-4C28-B39F-E20521DBE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80906" y="1708240"/>
            <a:ext cx="4645152" cy="3441520"/>
          </a:xfrm>
        </p:spPr>
        <p:txBody>
          <a:bodyPr/>
          <a:lstStyle/>
          <a:p>
            <a:endParaRPr lang="en-US" altLang="zh-CN" dirty="0"/>
          </a:p>
          <a:p>
            <a:r>
              <a:rPr lang="ru-RU" altLang="zh-CN" dirty="0">
                <a:latin typeface="Bahnschrift Light" panose="020B0502040204020203" pitchFamily="34" charset="0"/>
              </a:rPr>
              <a:t>Творческие люди, которые ищут самореализацию</a:t>
            </a:r>
            <a:endParaRPr lang="en-US" altLang="zh-CN" dirty="0">
              <a:latin typeface="Bahnschrift Light" panose="020B0502040204020203" pitchFamily="34" charset="0"/>
            </a:endParaRPr>
          </a:p>
          <a:p>
            <a:r>
              <a:rPr lang="ru-RU" altLang="zh-CN" dirty="0">
                <a:latin typeface="Bahnschrift Light" panose="020B0502040204020203" pitchFamily="34" charset="0"/>
              </a:rPr>
              <a:t>люди, которым интересно какое-либо творчество и они хотели бы начать им заниматься </a:t>
            </a:r>
            <a:endParaRPr lang="en-US" altLang="zh-CN" dirty="0">
              <a:latin typeface="Bahnschrift Light" panose="020B0502040204020203" pitchFamily="34" charset="0"/>
            </a:endParaRPr>
          </a:p>
          <a:p>
            <a:r>
              <a:rPr lang="ru-RU" altLang="zh-CN" dirty="0">
                <a:latin typeface="Bahnschrift Light" panose="020B0502040204020203" pitchFamily="34" charset="0"/>
              </a:rPr>
              <a:t>люди, интересующиеся поэзией, музыкой, живописью </a:t>
            </a:r>
            <a:endParaRPr lang="en-US" altLang="zh-CN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95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E8E9F0F0-6CA4-469C-9755-1A3223D02354}"/>
              </a:ext>
            </a:extLst>
          </p:cNvPr>
          <p:cNvSpPr/>
          <p:nvPr/>
        </p:nvSpPr>
        <p:spPr>
          <a:xfrm>
            <a:off x="153725" y="1853754"/>
            <a:ext cx="594227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dirty="0"/>
              <a:t>1) </a:t>
            </a:r>
            <a:r>
              <a:rPr lang="ru-RU" altLang="zh-CN" dirty="0">
                <a:solidFill>
                  <a:schemeClr val="accent2"/>
                </a:solidFill>
              </a:rPr>
              <a:t>Краткое описание проекта:</a:t>
            </a:r>
          </a:p>
          <a:p>
            <a:r>
              <a:rPr lang="ru-RU" altLang="zh-CN" dirty="0">
                <a:solidFill>
                  <a:schemeClr val="accent5"/>
                </a:solidFill>
              </a:rPr>
              <a:t>Проект пытается раскрыть весь потенциал культуры и творчества, показать уникальность каждого стиха, каждой песни, а также он не оставит кого-либо равнодушным, каждый узнает для себя что-то новое.</a:t>
            </a:r>
          </a:p>
          <a:p>
            <a:endParaRPr lang="ru-RU" altLang="zh-CN" dirty="0"/>
          </a:p>
          <a:p>
            <a:r>
              <a:rPr lang="ru-RU" altLang="zh-CN" dirty="0"/>
              <a:t>2) </a:t>
            </a:r>
            <a:r>
              <a:rPr lang="ru-RU" altLang="zh-CN" dirty="0">
                <a:solidFill>
                  <a:schemeClr val="accent2"/>
                </a:solidFill>
              </a:rPr>
              <a:t>Возможности:</a:t>
            </a:r>
          </a:p>
          <a:p>
            <a:endParaRPr lang="ru-RU" altLang="zh-CN" dirty="0"/>
          </a:p>
          <a:p>
            <a:r>
              <a:rPr lang="ru-RU" altLang="zh-CN" dirty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altLang="zh-CN" dirty="0">
                <a:solidFill>
                  <a:schemeClr val="accent5"/>
                </a:solidFill>
              </a:rPr>
              <a:t>Проблемы и решения:</a:t>
            </a:r>
          </a:p>
          <a:p>
            <a:r>
              <a:rPr lang="ru-RU" altLang="zh-CN" dirty="0">
                <a:solidFill>
                  <a:schemeClr val="accent5"/>
                </a:solidFill>
              </a:rPr>
              <a:t>Многие молодые люди пытаются самореализоваться в творчестве, мы поможем дать совет и совместно продвигать творчество не только коллектива, но и каждого из участников.</a:t>
            </a:r>
          </a:p>
          <a:p>
            <a:endParaRPr lang="ru-RU" altLang="zh-CN" dirty="0"/>
          </a:p>
          <a:p>
            <a:r>
              <a:rPr lang="ru-RU" altLang="zh-CN" dirty="0"/>
              <a:t>3)</a:t>
            </a:r>
            <a:r>
              <a:rPr lang="ru-RU" altLang="zh-CN" dirty="0">
                <a:solidFill>
                  <a:schemeClr val="accent2"/>
                </a:solidFill>
              </a:rPr>
              <a:t>Конкурировать:</a:t>
            </a:r>
          </a:p>
          <a:p>
            <a:r>
              <a:rPr lang="ru-RU" altLang="zh-CN" dirty="0">
                <a:solidFill>
                  <a:schemeClr val="accent5"/>
                </a:solidFill>
              </a:rPr>
              <a:t>Прямые конкуренты: крупные сети </a:t>
            </a:r>
          </a:p>
          <a:p>
            <a:r>
              <a:rPr lang="ru-RU" altLang="zh-CN" dirty="0">
                <a:solidFill>
                  <a:schemeClr val="accent5"/>
                </a:solidFill>
              </a:rPr>
              <a:t>Косвенные конкуренты: другие творческие проекты Екатеринбурга</a:t>
            </a:r>
            <a:endParaRPr lang="zh-CN" altLang="en-US" dirty="0">
              <a:solidFill>
                <a:schemeClr val="accent5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63579B8-21BD-4C71-8079-94C2937AC72B}"/>
              </a:ext>
            </a:extLst>
          </p:cNvPr>
          <p:cNvSpPr/>
          <p:nvPr/>
        </p:nvSpPr>
        <p:spPr>
          <a:xfrm>
            <a:off x="6096000" y="1853754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zh-CN" dirty="0"/>
              <a:t>4) </a:t>
            </a:r>
            <a:r>
              <a:rPr lang="ru-RU" altLang="zh-CN" dirty="0">
                <a:solidFill>
                  <a:schemeClr val="accent2"/>
                </a:solidFill>
              </a:rPr>
              <a:t>Marketing &amp; </a:t>
            </a:r>
            <a:r>
              <a:rPr lang="ru-RU" altLang="zh-CN" dirty="0" err="1">
                <a:solidFill>
                  <a:schemeClr val="accent2"/>
                </a:solidFill>
              </a:rPr>
              <a:t>sales</a:t>
            </a:r>
            <a:r>
              <a:rPr lang="ru-RU" altLang="zh-CN">
                <a:solidFill>
                  <a:schemeClr val="accent2"/>
                </a:solidFill>
              </a:rPr>
              <a:t>: лэндинг</a:t>
            </a:r>
            <a:endParaRPr lang="ru-RU" altLang="zh-CN" dirty="0">
              <a:solidFill>
                <a:schemeClr val="accent2"/>
              </a:solidFill>
            </a:endParaRPr>
          </a:p>
          <a:p>
            <a:r>
              <a:rPr lang="ru-RU" altLang="zh-CN" dirty="0">
                <a:solidFill>
                  <a:schemeClr val="accent5"/>
                </a:solidFill>
              </a:rPr>
              <a:t>Продолжайте посещать творческие  мероприятия для продвижения продуктов компании.</a:t>
            </a:r>
          </a:p>
          <a:p>
            <a:r>
              <a:rPr lang="ru-RU" altLang="zh-CN" dirty="0">
                <a:solidFill>
                  <a:schemeClr val="accent5"/>
                </a:solidFill>
              </a:rPr>
              <a:t>Получите больше от социальных сетей, в будущем мы планируем создать группы в социальных сетях</a:t>
            </a:r>
          </a:p>
          <a:p>
            <a:endParaRPr lang="ru-RU" altLang="zh-CN" dirty="0"/>
          </a:p>
          <a:p>
            <a:r>
              <a:rPr lang="ru-RU" altLang="zh-CN" dirty="0"/>
              <a:t>5) </a:t>
            </a:r>
            <a:r>
              <a:rPr lang="ru-RU" altLang="zh-CN" dirty="0">
                <a:solidFill>
                  <a:schemeClr val="accent2"/>
                </a:solidFill>
              </a:rPr>
              <a:t>ФИНАНСОВЫЙ ПЛАН</a:t>
            </a:r>
          </a:p>
          <a:p>
            <a:r>
              <a:rPr lang="ru-RU" altLang="zh-CN" dirty="0">
                <a:solidFill>
                  <a:schemeClr val="accent5"/>
                </a:solidFill>
              </a:rPr>
              <a:t>Прогноз о нашей деятельности ежегодно.</a:t>
            </a:r>
          </a:p>
          <a:p>
            <a:r>
              <a:rPr lang="ru-RU" altLang="zh-CN" dirty="0">
                <a:solidFill>
                  <a:schemeClr val="accent5"/>
                </a:solidFill>
              </a:rPr>
              <a:t>Штатный план. Выпуск альбомов, а также продвижение другого творчества.</a:t>
            </a:r>
          </a:p>
          <a:p>
            <a:r>
              <a:rPr lang="ru-RU" altLang="zh-CN" dirty="0">
                <a:solidFill>
                  <a:schemeClr val="accent5"/>
                </a:solidFill>
              </a:rPr>
              <a:t>Отчет о прибылях и убытках (P&amp;L).</a:t>
            </a:r>
          </a:p>
          <a:p>
            <a:r>
              <a:rPr lang="ru-RU" altLang="zh-CN" dirty="0">
                <a:solidFill>
                  <a:schemeClr val="accent5"/>
                </a:solidFill>
              </a:rPr>
              <a:t>Планирование использовать средства.</a:t>
            </a:r>
          </a:p>
          <a:p>
            <a:endParaRPr lang="ru-RU" altLang="zh-CN" dirty="0"/>
          </a:p>
          <a:p>
            <a:r>
              <a:rPr lang="ru-RU" altLang="zh-CN" dirty="0"/>
              <a:t>6) </a:t>
            </a:r>
            <a:r>
              <a:rPr lang="ru-RU" altLang="zh-CN" dirty="0">
                <a:solidFill>
                  <a:schemeClr val="accent2"/>
                </a:solidFill>
              </a:rPr>
              <a:t>Будущие продукты / услуги:</a:t>
            </a:r>
          </a:p>
          <a:p>
            <a:r>
              <a:rPr lang="ru-RU" altLang="zh-CN" dirty="0" err="1">
                <a:solidFill>
                  <a:schemeClr val="accent5"/>
                </a:solidFill>
              </a:rPr>
              <a:t>Мерч</a:t>
            </a:r>
            <a:r>
              <a:rPr lang="ru-RU" altLang="zh-CN" dirty="0">
                <a:solidFill>
                  <a:schemeClr val="accent5"/>
                </a:solidFill>
              </a:rPr>
              <a:t>, работа в  сфере музыки, благотворительные пожертвования .</a:t>
            </a:r>
            <a:endParaRPr lang="zh-CN" altLang="en-US" dirty="0">
              <a:solidFill>
                <a:schemeClr val="accent5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1309B54-60BC-452D-B53C-F9948337D723}"/>
              </a:ext>
            </a:extLst>
          </p:cNvPr>
          <p:cNvSpPr/>
          <p:nvPr/>
        </p:nvSpPr>
        <p:spPr>
          <a:xfrm>
            <a:off x="755211" y="930424"/>
            <a:ext cx="10681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zh-CN" sz="54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Бизнес-модель состоит из 6 шагов</a:t>
            </a:r>
            <a:endParaRPr lang="zh-CN" alt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5343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2" name="图片 81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图片 4" descr="白色楼梯">
            <a:extLst>
              <a:ext uri="{FF2B5EF4-FFF2-40B4-BE49-F238E27FC236}">
                <a16:creationId xmlns:a16="http://schemas.microsoft.com/office/drawing/2014/main" id="{BDEE4019-56F2-459C-B15D-76C0CDC216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" y="10"/>
            <a:ext cx="12191695" cy="685799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sp>
        <p:nvSpPr>
          <p:cNvPr id="88" name="矩形 87">
            <a:extLst>
              <a:ext uri="{FF2B5EF4-FFF2-40B4-BE49-F238E27FC236}">
                <a16:creationId xmlns:a16="http://schemas.microsoft.com/office/drawing/2014/main" id="{6A0FFA78-985C-4F50-B21A-77045C7DF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6" y="3064931"/>
            <a:ext cx="8295215" cy="2488568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734342C-2173-4B23-9C3C-2950C6A39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5511" y="3236470"/>
            <a:ext cx="6832500" cy="1252601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ru-RU" altLang="zh-CN" sz="2400" dirty="0">
                <a:solidFill>
                  <a:srgbClr val="FFFFFE"/>
                </a:solidFill>
              </a:rPr>
              <a:t>Спасибо за Внимание!</a:t>
            </a:r>
            <a:endParaRPr lang="zh-CN" altLang="en-US" sz="4100" dirty="0">
              <a:solidFill>
                <a:srgbClr val="FFFFFE"/>
              </a:solidFill>
              <a:ea typeface="Microsoft YaHei UI" panose="020B0503020204020204" pitchFamily="34" charset="-122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A75989C-CEF6-4790-9F3D-DDEC3CEEC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5511" y="4780357"/>
            <a:ext cx="6832499" cy="716529"/>
          </a:xfrm>
        </p:spPr>
        <p:txBody>
          <a:bodyPr vert="horz" lIns="91440" tIns="91440" rIns="91440" bIns="91440" rtlCol="0">
            <a:normAutofit/>
          </a:bodyPr>
          <a:lstStyle/>
          <a:p>
            <a:pPr rtl="0"/>
            <a:endParaRPr lang="zh-CN" altLang="en-US" sz="1600" cap="all" dirty="0">
              <a:solidFill>
                <a:schemeClr val="bg2"/>
              </a:solidFill>
              <a:ea typeface="Microsoft YaHei UI" panose="020B0503020204020204" pitchFamily="34" charset="-122"/>
            </a:endParaRPr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65409EC7-69B1-45CC-8FB7-1964C1AB6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509" y="4666480"/>
            <a:ext cx="683249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833211"/>
      </p:ext>
    </p:extLst>
  </p:cSld>
  <p:clrMapOvr>
    <a:masterClrMapping/>
  </p:clrMapOvr>
</p:sld>
</file>

<file path=ppt/theme/theme1.xml><?xml version="1.0" encoding="utf-8"?>
<a:theme xmlns:a="http://schemas.openxmlformats.org/drawingml/2006/main" name="画廊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F9EC99-89FF-486C-9E02-31E13FD72E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AABB37-1599-4AE8-818C-82E84CA93DF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596CF9D2-F3E0-450F-B184-8D2A0EB8B1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创作画廊主题</Template>
  <TotalTime>169</TotalTime>
  <Words>457</Words>
  <Application>Microsoft Office PowerPoint</Application>
  <PresentationFormat>Широкоэкранный</PresentationFormat>
  <Paragraphs>58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Microsoft YaHei</vt:lpstr>
      <vt:lpstr>Microsoft YaHei UI</vt:lpstr>
      <vt:lpstr>Arial</vt:lpstr>
      <vt:lpstr>Bahnschrift Light</vt:lpstr>
      <vt:lpstr>Gill Sans MT</vt:lpstr>
      <vt:lpstr>画廊</vt:lpstr>
      <vt:lpstr>Our team</vt:lpstr>
      <vt:lpstr>Презентация PowerPoint</vt:lpstr>
      <vt:lpstr>Проблема решена проектом</vt:lpstr>
      <vt:lpstr>логОтип нашего бренда</vt:lpstr>
      <vt:lpstr>результаТы нашей Деятельности</vt:lpstr>
      <vt:lpstr>Презентация PowerPoint</vt:lpstr>
      <vt:lpstr>Клиентские сегменты проекта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创作画廊主题</dc:title>
  <dc:creator>pwan 2001</dc:creator>
  <cp:lastModifiedBy>Ноут</cp:lastModifiedBy>
  <cp:revision>20</cp:revision>
  <dcterms:created xsi:type="dcterms:W3CDTF">2021-04-01T17:30:16Z</dcterms:created>
  <dcterms:modified xsi:type="dcterms:W3CDTF">2022-06-01T11:44:57Z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